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4660"/>
  </p:normalViewPr>
  <p:slideViewPr>
    <p:cSldViewPr>
      <p:cViewPr>
        <p:scale>
          <a:sx n="150" d="100"/>
          <a:sy n="150" d="100"/>
        </p:scale>
        <p:origin x="-72"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7F32CDC-CA1A-4B6B-96A4-75E2C520E717}" type="datetimeFigureOut">
              <a:rPr kumimoji="1" lang="ja-JP" altLang="en-US" smtClean="0"/>
              <a:pPr/>
              <a:t>2015/4/7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FD167AE-EB82-4B81-BD07-B5F428D2B25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32CDC-CA1A-4B6B-96A4-75E2C520E717}" type="datetimeFigureOut">
              <a:rPr kumimoji="1" lang="ja-JP" altLang="en-US" smtClean="0"/>
              <a:pPr/>
              <a:t>2015/4/7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D167AE-EB82-4B81-BD07-B5F428D2B25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1115" y="615019"/>
            <a:ext cx="4053498" cy="57611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2944531" y="88612"/>
            <a:ext cx="3499676" cy="261610"/>
          </a:xfrm>
          <a:prstGeom prst="rect">
            <a:avLst/>
          </a:prstGeom>
          <a:noFill/>
        </p:spPr>
        <p:txBody>
          <a:bodyPr wrap="none" rtlCol="0">
            <a:spAutoFit/>
          </a:bodyPr>
          <a:lstStyle/>
          <a:p>
            <a:r>
              <a:rPr kumimoji="1" lang="ja-JP" altLang="en-US" sz="1100" b="1" dirty="0" smtClean="0"/>
              <a:t>障害</a:t>
            </a:r>
            <a:r>
              <a:rPr lang="ja-JP" altLang="en-US" sz="1100" b="1" dirty="0" smtClean="0"/>
              <a:t>基礎年金・障害厚生年金の診断書作成の留意事項</a:t>
            </a:r>
            <a:endParaRPr kumimoji="1" lang="ja-JP" altLang="en-US" sz="1100" b="1" dirty="0" smtClean="0"/>
          </a:p>
        </p:txBody>
      </p:sp>
      <p:sp>
        <p:nvSpPr>
          <p:cNvPr id="8" name="テキスト ボックス 7"/>
          <p:cNvSpPr txBox="1"/>
          <p:nvPr/>
        </p:nvSpPr>
        <p:spPr>
          <a:xfrm>
            <a:off x="17809" y="123285"/>
            <a:ext cx="2690465" cy="461665"/>
          </a:xfrm>
          <a:prstGeom prst="rect">
            <a:avLst/>
          </a:prstGeom>
          <a:noFill/>
        </p:spPr>
        <p:txBody>
          <a:bodyPr wrap="square" rtlCol="0">
            <a:spAutoFit/>
          </a:bodyPr>
          <a:lstStyle/>
          <a:p>
            <a:r>
              <a:rPr kumimoji="1" lang="en-US" altLang="ja-JP" sz="1200" b="1" dirty="0" smtClean="0"/>
              <a:t>《</a:t>
            </a:r>
            <a:r>
              <a:rPr lang="ja-JP" altLang="en-US" sz="1200" b="1" dirty="0" smtClean="0"/>
              <a:t>聴覚、鼻腔、平衡機能</a:t>
            </a:r>
            <a:r>
              <a:rPr kumimoji="1" lang="ja-JP" altLang="en-US" sz="1200" b="1" dirty="0" smtClean="0"/>
              <a:t>そしゃく、　　</a:t>
            </a:r>
            <a:r>
              <a:rPr lang="ja-JP" altLang="en-US" sz="1200" b="1" dirty="0" smtClean="0"/>
              <a:t>　</a:t>
            </a:r>
            <a:r>
              <a:rPr kumimoji="1" lang="ja-JP" altLang="en-US" sz="1200" b="1" dirty="0" smtClean="0"/>
              <a:t>嚥下機能、音声又は言語機能の障害</a:t>
            </a:r>
            <a:r>
              <a:rPr kumimoji="1" lang="en-US" altLang="ja-JP" sz="1200" b="1" dirty="0" smtClean="0"/>
              <a:t>》</a:t>
            </a:r>
            <a:endParaRPr kumimoji="1" lang="ja-JP" altLang="en-US" sz="1200" b="1" dirty="0" smtClean="0"/>
          </a:p>
        </p:txBody>
      </p:sp>
      <p:sp>
        <p:nvSpPr>
          <p:cNvPr id="9" name="テキスト ボックス 8"/>
          <p:cNvSpPr txBox="1"/>
          <p:nvPr/>
        </p:nvSpPr>
        <p:spPr>
          <a:xfrm>
            <a:off x="36541" y="615019"/>
            <a:ext cx="2460876" cy="553998"/>
          </a:xfrm>
          <a:prstGeom prst="rect">
            <a:avLst/>
          </a:prstGeom>
          <a:noFill/>
          <a:ln w="15875">
            <a:solidFill>
              <a:schemeClr val="tx2">
                <a:lumMod val="60000"/>
                <a:lumOff val="40000"/>
              </a:schemeClr>
            </a:solidFill>
          </a:ln>
        </p:spPr>
        <p:txBody>
          <a:bodyPr wrap="square" rtlCol="0">
            <a:spAutoFit/>
          </a:bodyPr>
          <a:lstStyle/>
          <a:p>
            <a:pPr>
              <a:defRPr/>
            </a:pPr>
            <a:r>
              <a:rPr lang="ja-JP" altLang="en-US" sz="1000" b="1" dirty="0">
                <a:latin typeface="ＭＳ ゴシック" pitchFamily="49" charset="-128"/>
                <a:ea typeface="ＭＳ ゴシック" pitchFamily="49" charset="-128"/>
              </a:rPr>
              <a:t>①欄　障害の原因となった傷病名</a:t>
            </a:r>
            <a:endParaRPr lang="en-US" altLang="ja-JP" sz="1000" b="1" dirty="0">
              <a:latin typeface="ＭＳ ゴシック" pitchFamily="49" charset="-128"/>
              <a:ea typeface="ＭＳ ゴシック" pitchFamily="49" charset="-128"/>
            </a:endParaRPr>
          </a:p>
          <a:p>
            <a:pPr>
              <a:defRPr/>
            </a:pPr>
            <a:r>
              <a:rPr lang="ja-JP" altLang="en-US" sz="1000" dirty="0">
                <a:latin typeface="ＭＳ ゴシック" pitchFamily="49" charset="-128"/>
                <a:ea typeface="ＭＳ ゴシック" pitchFamily="49" charset="-128"/>
              </a:rPr>
              <a:t>障害年金の支給を求める傷病名を記入してください。</a:t>
            </a:r>
            <a:endParaRPr lang="en-US" altLang="ja-JP" sz="1000" dirty="0">
              <a:latin typeface="ＭＳ ゴシック" pitchFamily="49" charset="-128"/>
              <a:ea typeface="ＭＳ ゴシック" pitchFamily="49" charset="-128"/>
            </a:endParaRPr>
          </a:p>
        </p:txBody>
      </p:sp>
      <p:sp>
        <p:nvSpPr>
          <p:cNvPr id="11" name="テキスト ボックス 10"/>
          <p:cNvSpPr txBox="1"/>
          <p:nvPr/>
        </p:nvSpPr>
        <p:spPr>
          <a:xfrm>
            <a:off x="6747963" y="615019"/>
            <a:ext cx="2353255" cy="1169551"/>
          </a:xfrm>
          <a:prstGeom prst="rect">
            <a:avLst/>
          </a:prstGeom>
          <a:noFill/>
          <a:ln w="15875">
            <a:solidFill>
              <a:schemeClr val="tx2">
                <a:lumMod val="60000"/>
                <a:lumOff val="40000"/>
              </a:schemeClr>
            </a:solidFill>
          </a:ln>
        </p:spPr>
        <p:txBody>
          <a:bodyPr wrap="square" rtlCol="0">
            <a:spAutoFit/>
          </a:bodyPr>
          <a:lstStyle/>
          <a:p>
            <a:pPr>
              <a:defRPr/>
            </a:pPr>
            <a:r>
              <a:rPr lang="ja-JP" altLang="en-US" sz="1000" b="1" dirty="0">
                <a:latin typeface="ＭＳ ゴシック" pitchFamily="49" charset="-128"/>
                <a:ea typeface="ＭＳ ゴシック" pitchFamily="49" charset="-128"/>
              </a:rPr>
              <a:t>③欄　初めて医師の診療を受けた日</a:t>
            </a:r>
            <a:endParaRPr lang="en-US" altLang="ja-JP" sz="1000" b="1" dirty="0">
              <a:latin typeface="ＭＳ ゴシック" pitchFamily="49" charset="-128"/>
              <a:ea typeface="ＭＳ ゴシック" pitchFamily="49" charset="-128"/>
            </a:endParaRPr>
          </a:p>
          <a:p>
            <a:pPr>
              <a:defRPr/>
            </a:pPr>
            <a:r>
              <a:rPr lang="ja-JP" altLang="en-US" sz="1000" dirty="0">
                <a:latin typeface="ＭＳ ゴシック" pitchFamily="49" charset="-128"/>
                <a:ea typeface="ＭＳ ゴシック" pitchFamily="49" charset="-128"/>
              </a:rPr>
              <a:t>この診断書を作成するための診療日</a:t>
            </a:r>
          </a:p>
          <a:p>
            <a:pPr>
              <a:defRPr/>
            </a:pPr>
            <a:r>
              <a:rPr lang="ja-JP" altLang="en-US" sz="1000" dirty="0">
                <a:latin typeface="ＭＳ ゴシック" pitchFamily="49" charset="-128"/>
                <a:ea typeface="ＭＳ ゴシック" pitchFamily="49" charset="-128"/>
              </a:rPr>
              <a:t>ではなく、本人が障害の原因となった傷病について初めて医師の診療を受けた日を記入してください。前に他の医師が診療している場合は、本人の申立てによって記入してください。</a:t>
            </a:r>
          </a:p>
        </p:txBody>
      </p:sp>
      <p:sp>
        <p:nvSpPr>
          <p:cNvPr id="14" name="テキスト ボックス 13"/>
          <p:cNvSpPr txBox="1"/>
          <p:nvPr/>
        </p:nvSpPr>
        <p:spPr>
          <a:xfrm>
            <a:off x="6759024" y="3435097"/>
            <a:ext cx="2342194" cy="707886"/>
          </a:xfrm>
          <a:prstGeom prst="rect">
            <a:avLst/>
          </a:prstGeom>
          <a:noFill/>
          <a:ln w="15875">
            <a:solidFill>
              <a:schemeClr val="tx2">
                <a:lumMod val="60000"/>
                <a:lumOff val="40000"/>
              </a:schemeClr>
            </a:solidFill>
          </a:ln>
        </p:spPr>
        <p:txBody>
          <a:bodyPr wrap="square" rtlCol="0">
            <a:spAutoFit/>
          </a:bodyPr>
          <a:lstStyle/>
          <a:p>
            <a:r>
              <a:rPr lang="ja-JP" altLang="en-US" sz="1000" b="1" dirty="0" smtClean="0"/>
              <a:t>⑩（１）欄　</a:t>
            </a:r>
            <a:r>
              <a:rPr lang="ja-JP" altLang="en-US" sz="1000" b="1" dirty="0"/>
              <a:t>最良</a:t>
            </a:r>
            <a:r>
              <a:rPr lang="ja-JP" altLang="en-US" sz="1000" b="1" dirty="0" smtClean="0"/>
              <a:t>語音明瞭度</a:t>
            </a:r>
            <a:endParaRPr lang="en-US" altLang="ja-JP" sz="1000" b="1" dirty="0" smtClean="0"/>
          </a:p>
          <a:p>
            <a:r>
              <a:rPr lang="ja-JP" altLang="en-US" sz="1000" dirty="0" smtClean="0">
                <a:latin typeface="ＭＳ ゴシック" pitchFamily="49" charset="-128"/>
                <a:ea typeface="ＭＳ ゴシック" pitchFamily="49" charset="-128"/>
              </a:rPr>
              <a:t>両耳の平均純音聴力値が「</a:t>
            </a:r>
            <a:r>
              <a:rPr lang="en-US" altLang="ja-JP" sz="1000" dirty="0" smtClean="0">
                <a:latin typeface="ＭＳ ゴシック" pitchFamily="49" charset="-128"/>
                <a:ea typeface="ＭＳ ゴシック" pitchFamily="49" charset="-128"/>
              </a:rPr>
              <a:t>90</a:t>
            </a:r>
            <a:r>
              <a:rPr lang="ja-JP" altLang="en-US" sz="1000" dirty="0" smtClean="0">
                <a:latin typeface="ＭＳ ゴシック" pitchFamily="49" charset="-128"/>
                <a:ea typeface="ＭＳ ゴシック" pitchFamily="49" charset="-128"/>
              </a:rPr>
              <a:t>デシベル未満」</a:t>
            </a:r>
            <a:r>
              <a:rPr kumimoji="1" lang="ja-JP" altLang="en-US" sz="1000" dirty="0" smtClean="0">
                <a:latin typeface="ＭＳ ゴシック" pitchFamily="49" charset="-128"/>
                <a:ea typeface="ＭＳ ゴシック" pitchFamily="49" charset="-128"/>
              </a:rPr>
              <a:t>の場合は、「最良語音明瞭度」を記載してください。</a:t>
            </a:r>
            <a:endParaRPr kumimoji="1" lang="en-US" altLang="ja-JP" sz="1000" dirty="0" smtClean="0">
              <a:latin typeface="ＭＳ ゴシック" pitchFamily="49" charset="-128"/>
              <a:ea typeface="ＭＳ ゴシック" pitchFamily="49" charset="-128"/>
            </a:endParaRPr>
          </a:p>
        </p:txBody>
      </p:sp>
      <p:sp>
        <p:nvSpPr>
          <p:cNvPr id="15" name="テキスト ボックス 14"/>
          <p:cNvSpPr txBox="1"/>
          <p:nvPr/>
        </p:nvSpPr>
        <p:spPr>
          <a:xfrm>
            <a:off x="6759024" y="4872485"/>
            <a:ext cx="2342194" cy="1477328"/>
          </a:xfrm>
          <a:prstGeom prst="rect">
            <a:avLst/>
          </a:prstGeom>
          <a:noFill/>
          <a:ln>
            <a:solidFill>
              <a:schemeClr val="tx1"/>
            </a:solidFill>
          </a:ln>
        </p:spPr>
        <p:txBody>
          <a:bodyPr wrap="square" rtlCol="0">
            <a:spAutoFit/>
          </a:bodyPr>
          <a:lstStyle/>
          <a:p>
            <a:r>
              <a:rPr lang="en-US" altLang="ja-JP" sz="1000" b="1" dirty="0">
                <a:latin typeface="Calibri" pitchFamily="34" charset="0"/>
              </a:rPr>
              <a:t>〈</a:t>
            </a:r>
            <a:r>
              <a:rPr lang="ja-JP" altLang="en-US" sz="1000" b="1" dirty="0">
                <a:latin typeface="Calibri" pitchFamily="34" charset="0"/>
              </a:rPr>
              <a:t>お願い</a:t>
            </a:r>
            <a:r>
              <a:rPr lang="en-US" altLang="ja-JP" sz="1000" b="1" dirty="0">
                <a:latin typeface="Calibri" pitchFamily="34" charset="0"/>
              </a:rPr>
              <a:t>〉</a:t>
            </a:r>
          </a:p>
          <a:p>
            <a:r>
              <a:rPr lang="ja-JP" altLang="en-US" sz="1000" dirty="0" smtClean="0">
                <a:latin typeface="ＭＳ ゴシック" pitchFamily="49" charset="-128"/>
                <a:ea typeface="ＭＳ ゴシック" pitchFamily="49" charset="-128"/>
              </a:rPr>
              <a:t>この</a:t>
            </a:r>
            <a:r>
              <a:rPr lang="ja-JP" altLang="en-US" sz="1000" dirty="0">
                <a:latin typeface="ＭＳ ゴシック" pitchFamily="49" charset="-128"/>
                <a:ea typeface="ＭＳ ゴシック" pitchFamily="49" charset="-128"/>
              </a:rPr>
              <a:t>診断書は、障害年金の障害等級を判定するために、作成をお願いしているものです。</a:t>
            </a:r>
          </a:p>
          <a:p>
            <a:r>
              <a:rPr lang="ja-JP" altLang="en-US" sz="1000" dirty="0" smtClean="0">
                <a:latin typeface="ＭＳ ゴシック" pitchFamily="49" charset="-128"/>
                <a:ea typeface="ＭＳ ゴシック" pitchFamily="49" charset="-128"/>
              </a:rPr>
              <a:t>過去</a:t>
            </a:r>
            <a:r>
              <a:rPr lang="ja-JP" altLang="en-US" sz="1000" dirty="0">
                <a:latin typeface="ＭＳ ゴシック" pitchFamily="49" charset="-128"/>
                <a:ea typeface="ＭＳ ゴシック" pitchFamily="49" charset="-128"/>
              </a:rPr>
              <a:t>の障害の状態については、当時の診療録に基づいて記入してください</a:t>
            </a:r>
            <a:r>
              <a:rPr lang="ja-JP" altLang="en-US" sz="1000" dirty="0" smtClean="0">
                <a:latin typeface="ＭＳ ゴシック" pitchFamily="49" charset="-128"/>
                <a:ea typeface="ＭＳ ゴシック" pitchFamily="49" charset="-128"/>
              </a:rPr>
              <a:t>。</a:t>
            </a:r>
            <a:endParaRPr lang="en-US" altLang="ja-JP" sz="1000" dirty="0" smtClean="0">
              <a:latin typeface="ＭＳ ゴシック" pitchFamily="49" charset="-128"/>
              <a:ea typeface="ＭＳ ゴシック" pitchFamily="49" charset="-128"/>
            </a:endParaRPr>
          </a:p>
          <a:p>
            <a:r>
              <a:rPr lang="ja-JP" altLang="en-US" sz="1000" dirty="0" smtClean="0">
                <a:latin typeface="ＭＳ ゴシック" pitchFamily="49" charset="-128"/>
                <a:ea typeface="ＭＳ ゴシック" pitchFamily="49" charset="-128"/>
              </a:rPr>
              <a:t>診断書</a:t>
            </a:r>
            <a:r>
              <a:rPr lang="ja-JP" altLang="en-US" sz="1000" dirty="0">
                <a:latin typeface="ＭＳ ゴシック" pitchFamily="49" charset="-128"/>
                <a:ea typeface="ＭＳ ゴシック" pitchFamily="49" charset="-128"/>
              </a:rPr>
              <a:t>に記入漏れや疑義がある場合は、作成された医師に照会することがありますので、ご了承ください。</a:t>
            </a:r>
          </a:p>
        </p:txBody>
      </p:sp>
      <p:sp>
        <p:nvSpPr>
          <p:cNvPr id="16" name="テキスト ボックス 15"/>
          <p:cNvSpPr txBox="1"/>
          <p:nvPr/>
        </p:nvSpPr>
        <p:spPr>
          <a:xfrm>
            <a:off x="6747963" y="2772943"/>
            <a:ext cx="2364750" cy="400110"/>
          </a:xfrm>
          <a:prstGeom prst="rect">
            <a:avLst/>
          </a:prstGeom>
          <a:noFill/>
          <a:ln w="15875">
            <a:solidFill>
              <a:schemeClr val="tx2">
                <a:lumMod val="60000"/>
                <a:lumOff val="40000"/>
              </a:schemeClr>
            </a:solidFill>
          </a:ln>
        </p:spPr>
        <p:txBody>
          <a:bodyPr wrap="none" rtlCol="0">
            <a:spAutoFit/>
          </a:bodyPr>
          <a:lstStyle/>
          <a:p>
            <a:pPr>
              <a:defRPr/>
            </a:pPr>
            <a:r>
              <a:rPr lang="ja-JP" altLang="en-US" sz="1000" b="1" dirty="0">
                <a:solidFill>
                  <a:srgbClr val="FF0000"/>
                </a:solidFill>
                <a:latin typeface="ＭＳ ゴシック" pitchFamily="49" charset="-128"/>
                <a:ea typeface="ＭＳ ゴシック" pitchFamily="49" charset="-128"/>
              </a:rPr>
              <a:t>初診年月日と現症日の記入漏れがない</a:t>
            </a:r>
            <a:endParaRPr lang="en-US" altLang="ja-JP" sz="1000" b="1" dirty="0">
              <a:solidFill>
                <a:srgbClr val="FF0000"/>
              </a:solidFill>
              <a:latin typeface="ＭＳ ゴシック" pitchFamily="49" charset="-128"/>
              <a:ea typeface="ＭＳ ゴシック" pitchFamily="49" charset="-128"/>
            </a:endParaRPr>
          </a:p>
          <a:p>
            <a:pPr>
              <a:defRPr/>
            </a:pPr>
            <a:r>
              <a:rPr lang="ja-JP" altLang="en-US" sz="1000" b="1" dirty="0">
                <a:solidFill>
                  <a:srgbClr val="FF0000"/>
                </a:solidFill>
                <a:latin typeface="ＭＳ ゴシック" pitchFamily="49" charset="-128"/>
                <a:ea typeface="ＭＳ ゴシック" pitchFamily="49" charset="-128"/>
              </a:rPr>
              <a:t>ようお願いします。</a:t>
            </a:r>
            <a:endParaRPr lang="en-US" altLang="ja-JP" sz="1000" b="1" dirty="0">
              <a:solidFill>
                <a:srgbClr val="FF0000"/>
              </a:solidFill>
              <a:latin typeface="ＭＳ ゴシック" pitchFamily="49" charset="-128"/>
              <a:ea typeface="ＭＳ ゴシック" pitchFamily="49" charset="-128"/>
            </a:endParaRPr>
          </a:p>
        </p:txBody>
      </p:sp>
      <p:cxnSp>
        <p:nvCxnSpPr>
          <p:cNvPr id="17" name="直線コネクタ 16"/>
          <p:cNvCxnSpPr>
            <a:endCxn id="16" idx="1"/>
          </p:cNvCxnSpPr>
          <p:nvPr/>
        </p:nvCxnSpPr>
        <p:spPr>
          <a:xfrm>
            <a:off x="3491880" y="2502188"/>
            <a:ext cx="3256083" cy="470810"/>
          </a:xfrm>
          <a:prstGeom prst="line">
            <a:avLst/>
          </a:prstGeom>
          <a:ln w="15875">
            <a:headEnd type="triangle"/>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16" idx="1"/>
          </p:cNvCxnSpPr>
          <p:nvPr/>
        </p:nvCxnSpPr>
        <p:spPr>
          <a:xfrm flipH="1" flipV="1">
            <a:off x="4283968" y="2924944"/>
            <a:ext cx="2463995" cy="48054"/>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9" idx="3"/>
          </p:cNvCxnSpPr>
          <p:nvPr/>
        </p:nvCxnSpPr>
        <p:spPr>
          <a:xfrm>
            <a:off x="2497417" y="892018"/>
            <a:ext cx="850447" cy="664774"/>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14" idx="1"/>
          </p:cNvCxnSpPr>
          <p:nvPr/>
        </p:nvCxnSpPr>
        <p:spPr>
          <a:xfrm flipH="1">
            <a:off x="3923928" y="3789040"/>
            <a:ext cx="2835096" cy="0"/>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11" idx="1"/>
          </p:cNvCxnSpPr>
          <p:nvPr/>
        </p:nvCxnSpPr>
        <p:spPr>
          <a:xfrm flipH="1">
            <a:off x="6156176" y="1199795"/>
            <a:ext cx="591787" cy="429005"/>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42354" y="3495580"/>
            <a:ext cx="2460876" cy="2708434"/>
          </a:xfrm>
          <a:prstGeom prst="rect">
            <a:avLst/>
          </a:prstGeom>
          <a:noFill/>
          <a:ln w="15875">
            <a:solidFill>
              <a:schemeClr val="tx2">
                <a:lumMod val="60000"/>
                <a:lumOff val="40000"/>
              </a:schemeClr>
            </a:solidFill>
          </a:ln>
        </p:spPr>
        <p:txBody>
          <a:bodyPr wrap="square" rtlCol="0">
            <a:spAutoFit/>
          </a:bodyPr>
          <a:lstStyle/>
          <a:p>
            <a:r>
              <a:rPr lang="ja-JP" altLang="en-US" sz="1000" b="1" dirty="0" smtClean="0"/>
              <a:t>⑩（１）欄　聴力レベル</a:t>
            </a:r>
            <a:endParaRPr lang="en-US" altLang="ja-JP" sz="1000" b="1" dirty="0" smtClean="0"/>
          </a:p>
          <a:p>
            <a:r>
              <a:rPr kumimoji="1" lang="ja-JP" altLang="en-US" sz="1000" dirty="0" smtClean="0">
                <a:latin typeface="ＭＳ ゴシック" pitchFamily="49" charset="-128"/>
                <a:ea typeface="ＭＳ ゴシック" pitchFamily="49" charset="-128"/>
              </a:rPr>
              <a:t>聴力レベルは、４分法により算出してください。</a:t>
            </a:r>
            <a:endParaRPr kumimoji="1" lang="en-US" altLang="ja-JP" sz="1000" dirty="0" smtClean="0">
              <a:latin typeface="ＭＳ ゴシック" pitchFamily="49" charset="-128"/>
              <a:ea typeface="ＭＳ ゴシック" pitchFamily="49" charset="-128"/>
            </a:endParaRPr>
          </a:p>
          <a:p>
            <a:pPr algn="just">
              <a:spcAft>
                <a:spcPts val="0"/>
              </a:spcAft>
            </a:pPr>
            <a:r>
              <a:rPr lang="ja-JP" altLang="en-US" sz="1000" dirty="0" smtClean="0">
                <a:latin typeface="ＭＳ ゴシック" pitchFamily="49" charset="-128"/>
                <a:ea typeface="ＭＳ ゴシック" pitchFamily="49" charset="-128"/>
              </a:rPr>
              <a:t>聴覚の障害で障害年金を受給していない方（</a:t>
            </a:r>
            <a:r>
              <a:rPr lang="en-US" altLang="ja-JP" sz="1000" dirty="0" smtClean="0">
                <a:latin typeface="ＭＳ ゴシック" pitchFamily="49" charset="-128"/>
                <a:ea typeface="ＭＳ ゴシック" pitchFamily="49" charset="-128"/>
              </a:rPr>
              <a:t>※</a:t>
            </a:r>
            <a:r>
              <a:rPr lang="ja-JP" altLang="en-US" sz="1000" dirty="0" smtClean="0">
                <a:latin typeface="ＭＳ ゴシック" pitchFamily="49" charset="-128"/>
                <a:ea typeface="ＭＳ ゴシック" pitchFamily="49" charset="-128"/>
              </a:rPr>
              <a:t>）に両耳の「聴力レベル」が</a:t>
            </a:r>
            <a:r>
              <a:rPr lang="en-US" altLang="ja-JP" sz="1000" dirty="0" smtClean="0">
                <a:latin typeface="ＭＳ ゴシック" pitchFamily="49" charset="-128"/>
                <a:ea typeface="ＭＳ ゴシック" pitchFamily="49" charset="-128"/>
              </a:rPr>
              <a:t>100</a:t>
            </a:r>
            <a:r>
              <a:rPr lang="ja-JP" altLang="en-US" sz="1000" dirty="0" smtClean="0">
                <a:latin typeface="ＭＳ ゴシック" pitchFamily="49" charset="-128"/>
                <a:ea typeface="ＭＳ ゴシック" pitchFamily="49" charset="-128"/>
              </a:rPr>
              <a:t>デシベル以上の診断を行う場合については、オージオメータによる検査に加えて、聴性脳幹反応検査（</a:t>
            </a:r>
            <a:r>
              <a:rPr lang="en-US" altLang="ja-JP" sz="1000" dirty="0" smtClean="0">
                <a:latin typeface="ＭＳ ゴシック" pitchFamily="49" charset="-128"/>
                <a:ea typeface="ＭＳ ゴシック" pitchFamily="49" charset="-128"/>
              </a:rPr>
              <a:t>ABR</a:t>
            </a:r>
            <a:r>
              <a:rPr lang="ja-JP" altLang="en-US" sz="1000" dirty="0" smtClean="0">
                <a:latin typeface="ＭＳ ゴシック" pitchFamily="49" charset="-128"/>
                <a:ea typeface="ＭＳ ゴシック" pitchFamily="49" charset="-128"/>
              </a:rPr>
              <a:t>）等の</a:t>
            </a:r>
            <a:r>
              <a:rPr lang="ja-JP" altLang="ja-JP" sz="1000" dirty="0" smtClean="0">
                <a:latin typeface="Arial"/>
                <a:ea typeface="ＭＳ ゴシック"/>
              </a:rPr>
              <a:t>他</a:t>
            </a:r>
            <a:r>
              <a:rPr lang="ja-JP" altLang="ja-JP" sz="1000" dirty="0">
                <a:latin typeface="Arial"/>
                <a:ea typeface="ＭＳ ゴシック"/>
              </a:rPr>
              <a:t>覚的聴力検査又はそれに相当する検査（</a:t>
            </a:r>
            <a:r>
              <a:rPr lang="ja-JP" altLang="ja-JP" sz="1000" dirty="0" smtClean="0">
                <a:latin typeface="Arial"/>
                <a:ea typeface="ＭＳ ゴシック"/>
              </a:rPr>
              <a:t>遅延</a:t>
            </a:r>
            <a:r>
              <a:rPr lang="ja-JP" altLang="en-US" sz="1000" dirty="0" smtClean="0">
                <a:latin typeface="Arial"/>
                <a:ea typeface="ＭＳ ゴシック"/>
              </a:rPr>
              <a:t>側</a:t>
            </a:r>
            <a:r>
              <a:rPr lang="ja-JP" altLang="ja-JP" sz="1000" dirty="0" smtClean="0">
                <a:latin typeface="Arial"/>
                <a:ea typeface="ＭＳ ゴシック"/>
              </a:rPr>
              <a:t>音</a:t>
            </a:r>
            <a:r>
              <a:rPr lang="ja-JP" altLang="ja-JP" sz="1000" dirty="0">
                <a:latin typeface="Arial"/>
                <a:ea typeface="ＭＳ ゴシック"/>
              </a:rPr>
              <a:t>検査、</a:t>
            </a:r>
            <a:r>
              <a:rPr lang="ja-JP" altLang="ja-JP" sz="1000" dirty="0" smtClean="0">
                <a:latin typeface="Arial"/>
                <a:ea typeface="ＭＳ ゴシック"/>
              </a:rPr>
              <a:t>ロンバールテスト、</a:t>
            </a:r>
            <a:r>
              <a:rPr lang="ja-JP" altLang="ja-JP" sz="1000" dirty="0" smtClean="0">
                <a:ea typeface="ＭＳ ゴシック"/>
                <a:cs typeface="Arial"/>
              </a:rPr>
              <a:t>ステンゲルテスト</a:t>
            </a:r>
            <a:r>
              <a:rPr lang="ja-JP" altLang="ja-JP" sz="1000" dirty="0">
                <a:ea typeface="ＭＳ ゴシック"/>
                <a:cs typeface="Arial"/>
              </a:rPr>
              <a:t>など）の</a:t>
            </a:r>
            <a:r>
              <a:rPr lang="ja-JP" altLang="ja-JP" sz="1000" dirty="0" smtClean="0">
                <a:ea typeface="ＭＳ ゴシック"/>
                <a:cs typeface="Arial"/>
              </a:rPr>
              <a:t>結果を</a:t>
            </a:r>
            <a:r>
              <a:rPr lang="ja-JP" altLang="ja-JP" sz="1000" dirty="0">
                <a:ea typeface="ＭＳ ゴシック"/>
                <a:cs typeface="Arial"/>
              </a:rPr>
              <a:t>記入し</a:t>
            </a:r>
            <a:r>
              <a:rPr lang="ja-JP" altLang="ja-JP" sz="1000" dirty="0" smtClean="0">
                <a:ea typeface="ＭＳ ゴシック"/>
                <a:cs typeface="Arial"/>
              </a:rPr>
              <a:t>、</a:t>
            </a:r>
            <a:r>
              <a:rPr lang="ja-JP" altLang="en-US" sz="1000" dirty="0" smtClean="0">
                <a:latin typeface="ＭＳ ゴシック" pitchFamily="49" charset="-128"/>
                <a:ea typeface="ＭＳ ゴシック" pitchFamily="49" charset="-128"/>
              </a:rPr>
              <a:t>その記録データのコピー等を必ず添えてください。</a:t>
            </a:r>
            <a:endParaRPr lang="en-US" altLang="ja-JP" sz="1000" dirty="0" smtClean="0">
              <a:latin typeface="ＭＳ ゴシック" pitchFamily="49" charset="-128"/>
              <a:ea typeface="ＭＳ ゴシック" pitchFamily="49" charset="-128"/>
            </a:endParaRPr>
          </a:p>
          <a:p>
            <a:pPr algn="just">
              <a:spcAft>
                <a:spcPts val="0"/>
              </a:spcAft>
            </a:pPr>
            <a:endParaRPr lang="en-US" altLang="ja-JP" sz="500" dirty="0" smtClean="0">
              <a:latin typeface="ＭＳ ゴシック" pitchFamily="49" charset="-128"/>
              <a:ea typeface="ＭＳ ゴシック" pitchFamily="49" charset="-128"/>
            </a:endParaRPr>
          </a:p>
          <a:p>
            <a:r>
              <a:rPr lang="en-US" altLang="ja-JP" sz="1000" dirty="0">
                <a:latin typeface="ＭＳ ゴシック" pitchFamily="49" charset="-128"/>
                <a:ea typeface="ＭＳ ゴシック" pitchFamily="49" charset="-128"/>
              </a:rPr>
              <a:t>※</a:t>
            </a:r>
            <a:r>
              <a:rPr lang="ja-JP" altLang="en-US" sz="1000" dirty="0">
                <a:latin typeface="ＭＳ ゴシック" panose="020B0609070205080204" pitchFamily="49" charset="-128"/>
                <a:ea typeface="ＭＳ ゴシック" panose="020B0609070205080204" pitchFamily="49" charset="-128"/>
              </a:rPr>
              <a:t>聴覚の障害で既に障害年金を受給</a:t>
            </a:r>
            <a:r>
              <a:rPr lang="ja-JP" altLang="en-US" sz="1000" dirty="0" smtClean="0">
                <a:latin typeface="ＭＳ ゴシック" panose="020B0609070205080204" pitchFamily="49" charset="-128"/>
                <a:ea typeface="ＭＳ ゴシック" panose="020B0609070205080204" pitchFamily="49" charset="-128"/>
              </a:rPr>
              <a:t>し </a:t>
            </a:r>
            <a:endParaRPr lang="en-US" altLang="ja-JP" sz="1000" dirty="0" smtClean="0">
              <a:latin typeface="ＭＳ ゴシック" panose="020B0609070205080204" pitchFamily="49" charset="-128"/>
              <a:ea typeface="ＭＳ ゴシック" panose="020B0609070205080204" pitchFamily="49" charset="-128"/>
            </a:endParaRPr>
          </a:p>
          <a:p>
            <a:r>
              <a:rPr lang="en-US" altLang="ja-JP" sz="1000" dirty="0" smtClean="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ている</a:t>
            </a:r>
            <a:r>
              <a:rPr lang="ja-JP" altLang="en-US" sz="1000" dirty="0">
                <a:latin typeface="ＭＳ ゴシック" panose="020B0609070205080204" pitchFamily="49" charset="-128"/>
                <a:ea typeface="ＭＳ ゴシック" panose="020B0609070205080204" pitchFamily="49" charset="-128"/>
              </a:rPr>
              <a:t>方は不要なので、本人に</a:t>
            </a:r>
            <a:r>
              <a:rPr lang="ja-JP" altLang="en-US" sz="1000" dirty="0" smtClean="0">
                <a:latin typeface="ＭＳ ゴシック" panose="020B0609070205080204" pitchFamily="49" charset="-128"/>
                <a:ea typeface="ＭＳ ゴシック" panose="020B0609070205080204" pitchFamily="49" charset="-128"/>
              </a:rPr>
              <a:t>確認</a:t>
            </a:r>
            <a:endParaRPr lang="en-US" altLang="ja-JP" sz="1000" dirty="0" smtClean="0">
              <a:latin typeface="ＭＳ ゴシック" panose="020B0609070205080204" pitchFamily="49" charset="-128"/>
              <a:ea typeface="ＭＳ ゴシック" panose="020B0609070205080204" pitchFamily="49" charset="-128"/>
            </a:endParaRPr>
          </a:p>
          <a:p>
            <a:r>
              <a:rPr lang="en-US" altLang="ja-JP" sz="1000" dirty="0" smtClean="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してください</a:t>
            </a:r>
            <a:r>
              <a:rPr lang="ja-JP" altLang="en-US" sz="1000" dirty="0">
                <a:latin typeface="ＭＳ ゴシック" panose="020B0609070205080204" pitchFamily="49" charset="-128"/>
                <a:ea typeface="ＭＳ ゴシック" panose="020B0609070205080204" pitchFamily="49" charset="-128"/>
              </a:rPr>
              <a:t>。</a:t>
            </a:r>
            <a:endParaRPr kumimoji="1" lang="en-US" altLang="ja-JP" sz="1000" dirty="0" smtClean="0">
              <a:latin typeface="ＭＳ ゴシック" pitchFamily="49" charset="-128"/>
              <a:ea typeface="ＭＳ ゴシック" pitchFamily="49" charset="-128"/>
            </a:endParaRPr>
          </a:p>
        </p:txBody>
      </p:sp>
      <p:cxnSp>
        <p:nvCxnSpPr>
          <p:cNvPr id="42" name="直線コネクタ 41"/>
          <p:cNvCxnSpPr>
            <a:stCxn id="40" idx="3"/>
          </p:cNvCxnSpPr>
          <p:nvPr/>
        </p:nvCxnSpPr>
        <p:spPr>
          <a:xfrm flipV="1">
            <a:off x="2503230" y="3435099"/>
            <a:ext cx="527422" cy="1414698"/>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pic>
        <p:nvPicPr>
          <p:cNvPr id="43" name="図 42" descr="logo_under65mm.PNG"/>
          <p:cNvPicPr/>
          <p:nvPr/>
        </p:nvPicPr>
        <p:blipFill>
          <a:blip r:embed="rId3" cstate="print">
            <a:extLst>
              <a:ext uri="{28A0092B-C50C-407E-A947-70E740481C1C}">
                <a14:useLocalDpi xmlns:a14="http://schemas.microsoft.com/office/drawing/2010/main" val="0"/>
              </a:ext>
            </a:extLst>
          </a:blip>
          <a:stretch>
            <a:fillRect/>
          </a:stretch>
        </p:blipFill>
        <p:spPr>
          <a:xfrm>
            <a:off x="7499778" y="6430235"/>
            <a:ext cx="1612935" cy="393565"/>
          </a:xfrm>
          <a:prstGeom prst="rect">
            <a:avLst/>
          </a:prstGeom>
        </p:spPr>
      </p:pic>
      <p:sp>
        <p:nvSpPr>
          <p:cNvPr id="54" name="テキスト ボックス 44"/>
          <p:cNvSpPr txBox="1">
            <a:spLocks noChangeArrowheads="1"/>
          </p:cNvSpPr>
          <p:nvPr/>
        </p:nvSpPr>
        <p:spPr bwMode="auto">
          <a:xfrm>
            <a:off x="2744125" y="6492876"/>
            <a:ext cx="3900488" cy="246062"/>
          </a:xfrm>
          <a:prstGeom prst="rect">
            <a:avLst/>
          </a:prstGeom>
          <a:noFill/>
          <a:ln w="9525">
            <a:noFill/>
            <a:miter lim="800000"/>
            <a:headEnd/>
            <a:tailEnd/>
          </a:ln>
        </p:spPr>
        <p:txBody>
          <a:bodyPr>
            <a:spAutoFit/>
          </a:bodyPr>
          <a:lstStyle/>
          <a:p>
            <a:pPr algn="ctr"/>
            <a:r>
              <a:rPr lang="en-US" altLang="ja-JP" sz="1000" dirty="0">
                <a:latin typeface="Calibri" pitchFamily="34" charset="0"/>
              </a:rPr>
              <a:t>※</a:t>
            </a:r>
            <a:r>
              <a:rPr lang="ja-JP" altLang="en-US" sz="1000" dirty="0">
                <a:latin typeface="Calibri" pitchFamily="34" charset="0"/>
              </a:rPr>
              <a:t>　氏名・生年月日・住所など記入漏れがないかご確認ください。</a:t>
            </a:r>
            <a:endParaRPr lang="en-US" altLang="ja-JP" sz="1000" dirty="0">
              <a:latin typeface="Calibri" pitchFamily="34" charset="0"/>
            </a:endParaRPr>
          </a:p>
        </p:txBody>
      </p:sp>
      <p:sp>
        <p:nvSpPr>
          <p:cNvPr id="26" name="テキスト ボックス 37"/>
          <p:cNvSpPr txBox="1">
            <a:spLocks noChangeArrowheads="1"/>
          </p:cNvSpPr>
          <p:nvPr/>
        </p:nvSpPr>
        <p:spPr bwMode="auto">
          <a:xfrm>
            <a:off x="36395" y="1556792"/>
            <a:ext cx="2461022" cy="1477328"/>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⑨欄　現在までの治療の内容、期間、</a:t>
            </a:r>
            <a:endParaRPr lang="en-US" altLang="ja-JP" sz="1000" b="1" dirty="0" smtClean="0">
              <a:latin typeface="ＭＳ ゴシック" pitchFamily="49" charset="-128"/>
              <a:ea typeface="ＭＳ ゴシック" pitchFamily="49" charset="-128"/>
            </a:endParaRPr>
          </a:p>
          <a:p>
            <a:pPr eaLnBrk="1" hangingPunct="1">
              <a:defRPr/>
            </a:pPr>
            <a:r>
              <a:rPr lang="ja-JP" altLang="en-US" sz="1000" b="1" dirty="0">
                <a:latin typeface="ＭＳ ゴシック" pitchFamily="49" charset="-128"/>
                <a:ea typeface="ＭＳ ゴシック" pitchFamily="49" charset="-128"/>
              </a:rPr>
              <a:t>　</a:t>
            </a:r>
            <a:r>
              <a:rPr lang="ja-JP" altLang="en-US" sz="1000" b="1" dirty="0" smtClean="0">
                <a:latin typeface="ＭＳ ゴシック" pitchFamily="49" charset="-128"/>
                <a:ea typeface="ＭＳ ゴシック" pitchFamily="49" charset="-128"/>
              </a:rPr>
              <a:t>　　経過、その他参考となる事項</a:t>
            </a:r>
            <a:endParaRPr lang="en-US" altLang="ja-JP" sz="1000" b="1" dirty="0" smtClean="0">
              <a:latin typeface="ＭＳ ゴシック" pitchFamily="49" charset="-128"/>
              <a:ea typeface="ＭＳ ゴシック" pitchFamily="49" charset="-128"/>
            </a:endParaRPr>
          </a:p>
          <a:p>
            <a:pPr eaLnBrk="1" hangingPunct="1">
              <a:defRPr/>
            </a:pPr>
            <a:r>
              <a:rPr lang="ja-JP" altLang="en-US" sz="1000" dirty="0">
                <a:latin typeface="ＭＳ ゴシック" pitchFamily="49" charset="-128"/>
                <a:ea typeface="ＭＳ ゴシック" pitchFamily="49" charset="-128"/>
              </a:rPr>
              <a:t>現在までの治療の内容などは参考となる事項をできるだけ詳しく記入してください。</a:t>
            </a:r>
          </a:p>
          <a:p>
            <a:pPr eaLnBrk="1" hangingPunct="1">
              <a:defRPr/>
            </a:pPr>
            <a:r>
              <a:rPr lang="ja-JP" altLang="en-US" sz="1000" dirty="0">
                <a:latin typeface="ＭＳ ゴシック" pitchFamily="49" charset="-128"/>
                <a:ea typeface="ＭＳ ゴシック" pitchFamily="49" charset="-128"/>
              </a:rPr>
              <a:t>また、診療回数は、現症日前１年間における診療回数を記入してください。なお、入院日数１日は、診療回数１回として計算してください</a:t>
            </a:r>
            <a:r>
              <a:rPr lang="ja-JP" altLang="en-US" sz="1000" dirty="0" smtClean="0">
                <a:latin typeface="ＭＳ ゴシック" pitchFamily="49" charset="-128"/>
                <a:ea typeface="ＭＳ ゴシック" pitchFamily="49" charset="-128"/>
              </a:rPr>
              <a:t>。</a:t>
            </a:r>
            <a:endParaRPr lang="ja-JP" altLang="en-US" sz="1000" dirty="0">
              <a:latin typeface="ＭＳ ゴシック" pitchFamily="49" charset="-128"/>
              <a:ea typeface="ＭＳ ゴシック" pitchFamily="49" charset="-128"/>
            </a:endParaRPr>
          </a:p>
        </p:txBody>
      </p:sp>
      <p:cxnSp>
        <p:nvCxnSpPr>
          <p:cNvPr id="27" name="直線コネクタ 26"/>
          <p:cNvCxnSpPr>
            <a:stCxn id="26" idx="3"/>
          </p:cNvCxnSpPr>
          <p:nvPr/>
        </p:nvCxnSpPr>
        <p:spPr>
          <a:xfrm>
            <a:off x="2497417" y="2295456"/>
            <a:ext cx="1066471" cy="413464"/>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3"/>
          <p:cNvSpPr txBox="1">
            <a:spLocks noChangeArrowheads="1"/>
          </p:cNvSpPr>
          <p:nvPr/>
        </p:nvSpPr>
        <p:spPr bwMode="auto">
          <a:xfrm>
            <a:off x="7557739" y="170226"/>
            <a:ext cx="647700" cy="276225"/>
          </a:xfrm>
          <a:prstGeom prst="rect">
            <a:avLst/>
          </a:prstGeom>
          <a:noFill/>
          <a:ln w="9525">
            <a:solidFill>
              <a:schemeClr val="tx1"/>
            </a:solidFill>
            <a:miter lim="800000"/>
            <a:headEnd/>
            <a:tailEnd/>
          </a:ln>
        </p:spPr>
        <p:txBody>
          <a:bodyPr>
            <a:spAutoFit/>
          </a:bodyPr>
          <a:lstStyle/>
          <a:p>
            <a:pPr algn="ctr"/>
            <a:r>
              <a:rPr lang="ja-JP" altLang="en-US" sz="1200">
                <a:latin typeface="Calibri" pitchFamily="34" charset="0"/>
              </a:rPr>
              <a:t>表面</a:t>
            </a:r>
          </a:p>
        </p:txBody>
      </p:sp>
      <p:sp>
        <p:nvSpPr>
          <p:cNvPr id="37" name="テキスト ボックス 54"/>
          <p:cNvSpPr txBox="1">
            <a:spLocks noChangeArrowheads="1"/>
          </p:cNvSpPr>
          <p:nvPr/>
        </p:nvSpPr>
        <p:spPr bwMode="auto">
          <a:xfrm>
            <a:off x="2708274" y="343217"/>
            <a:ext cx="3971007" cy="253916"/>
          </a:xfrm>
          <a:prstGeom prst="rect">
            <a:avLst/>
          </a:prstGeom>
          <a:noFill/>
          <a:ln w="9525">
            <a:noFill/>
            <a:miter lim="800000"/>
            <a:headEnd/>
            <a:tailEnd/>
          </a:ln>
        </p:spPr>
        <p:txBody>
          <a:bodyPr wrap="square">
            <a:spAutoFit/>
          </a:bodyPr>
          <a:lstStyle/>
          <a:p>
            <a:pPr algn="ctr"/>
            <a:r>
              <a:rPr lang="ja-JP" altLang="en-US" sz="1050" dirty="0" smtClean="0">
                <a:latin typeface="Calibri" pitchFamily="34" charset="0"/>
              </a:rPr>
              <a:t>（平成</a:t>
            </a:r>
            <a:r>
              <a:rPr lang="en-US" altLang="ja-JP" sz="1050" dirty="0" smtClean="0">
                <a:latin typeface="Calibri" pitchFamily="34" charset="0"/>
              </a:rPr>
              <a:t>27</a:t>
            </a:r>
            <a:r>
              <a:rPr lang="ja-JP" altLang="en-US" sz="1050" dirty="0" smtClean="0">
                <a:latin typeface="Calibri" pitchFamily="34" charset="0"/>
              </a:rPr>
              <a:t>年</a:t>
            </a:r>
            <a:r>
              <a:rPr lang="en-US" altLang="ja-JP" sz="1050" dirty="0" smtClean="0">
                <a:latin typeface="Calibri" pitchFamily="34" charset="0"/>
              </a:rPr>
              <a:t>6</a:t>
            </a:r>
            <a:r>
              <a:rPr lang="ja-JP" altLang="en-US" sz="1050" dirty="0" smtClean="0">
                <a:latin typeface="Calibri" pitchFamily="34" charset="0"/>
              </a:rPr>
              <a:t>月</a:t>
            </a:r>
            <a:r>
              <a:rPr lang="en-US" altLang="ja-JP" sz="1050" dirty="0" smtClean="0">
                <a:latin typeface="Calibri" pitchFamily="34" charset="0"/>
              </a:rPr>
              <a:t>1</a:t>
            </a:r>
            <a:r>
              <a:rPr lang="ja-JP" altLang="en-US" sz="1050" dirty="0" smtClean="0">
                <a:latin typeface="Calibri" pitchFamily="34" charset="0"/>
              </a:rPr>
              <a:t>日</a:t>
            </a:r>
            <a:r>
              <a:rPr lang="ja-JP" altLang="en-US" sz="1050" dirty="0">
                <a:latin typeface="Calibri" pitchFamily="34" charset="0"/>
              </a:rPr>
              <a:t>改正</a:t>
            </a:r>
            <a:r>
              <a:rPr lang="ja-JP" altLang="en-US" sz="1050" dirty="0" smtClean="0">
                <a:latin typeface="Calibri" pitchFamily="34" charset="0"/>
              </a:rPr>
              <a:t>）</a:t>
            </a:r>
            <a:endParaRPr lang="ja-JP" altLang="en-US" sz="1050" dirty="0">
              <a:latin typeface="Calibri" pitchFamily="34" charset="0"/>
            </a:endParaRPr>
          </a:p>
        </p:txBody>
      </p:sp>
      <p:cxnSp>
        <p:nvCxnSpPr>
          <p:cNvPr id="28" name="直線コネクタ 27"/>
          <p:cNvCxnSpPr>
            <a:stCxn id="40" idx="3"/>
          </p:cNvCxnSpPr>
          <p:nvPr/>
        </p:nvCxnSpPr>
        <p:spPr>
          <a:xfrm flipV="1">
            <a:off x="2503230" y="4221089"/>
            <a:ext cx="772626" cy="628708"/>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42"/>
          <p:cNvSpPr txBox="1">
            <a:spLocks noChangeArrowheads="1"/>
          </p:cNvSpPr>
          <p:nvPr/>
        </p:nvSpPr>
        <p:spPr bwMode="auto">
          <a:xfrm>
            <a:off x="-43486" y="3211978"/>
            <a:ext cx="971601" cy="276999"/>
          </a:xfrm>
          <a:prstGeom prst="rect">
            <a:avLst/>
          </a:prstGeom>
          <a:noFill/>
          <a:ln w="158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200" dirty="0" smtClean="0">
                <a:latin typeface="ＭＳ ゴシック" pitchFamily="49" charset="-128"/>
                <a:ea typeface="ＭＳ ゴシック" pitchFamily="49" charset="-128"/>
              </a:rPr>
              <a:t>（変更）</a:t>
            </a:r>
            <a:endParaRPr lang="en-US" altLang="ja-JP" sz="1200" dirty="0" smtClean="0">
              <a:latin typeface="ＭＳ ゴシック" pitchFamily="49" charset="-128"/>
              <a:ea typeface="ＭＳ ゴシック" pitchFamily="49" charset="-128"/>
            </a:endParaRPr>
          </a:p>
        </p:txBody>
      </p:sp>
      <p:sp>
        <p:nvSpPr>
          <p:cNvPr id="25" name="テキスト ボックス 24"/>
          <p:cNvSpPr txBox="1"/>
          <p:nvPr/>
        </p:nvSpPr>
        <p:spPr>
          <a:xfrm>
            <a:off x="36395" y="6215877"/>
            <a:ext cx="2554720" cy="246221"/>
          </a:xfrm>
          <a:prstGeom prst="rect">
            <a:avLst/>
          </a:prstGeom>
          <a:noFill/>
          <a:ln w="15875">
            <a:noFill/>
          </a:ln>
        </p:spPr>
        <p:txBody>
          <a:bodyPr wrap="square" rtlCol="0">
            <a:spAutoFit/>
          </a:bodyPr>
          <a:lstStyle/>
          <a:p>
            <a:endParaRPr kumimoji="1" lang="en-US" altLang="ja-JP" sz="1000" dirty="0" smtClean="0">
              <a:latin typeface="ＭＳ ゴシック" pitchFamily="49" charset="-128"/>
              <a:ea typeface="ＭＳ ゴシック" pitchFamily="49"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27"/>
          <p:cNvSpPr txBox="1">
            <a:spLocks noChangeArrowheads="1"/>
          </p:cNvSpPr>
          <p:nvPr/>
        </p:nvSpPr>
        <p:spPr bwMode="auto">
          <a:xfrm>
            <a:off x="7570103" y="106996"/>
            <a:ext cx="647700" cy="276225"/>
          </a:xfrm>
          <a:prstGeom prst="rect">
            <a:avLst/>
          </a:prstGeom>
          <a:noFill/>
          <a:ln w="9525">
            <a:solidFill>
              <a:schemeClr val="tx1"/>
            </a:solidFill>
            <a:miter lim="800000"/>
            <a:headEnd/>
            <a:tailEnd/>
          </a:ln>
        </p:spPr>
        <p:txBody>
          <a:bodyPr>
            <a:spAutoFit/>
          </a:bodyPr>
          <a:lstStyle/>
          <a:p>
            <a:pPr algn="ctr"/>
            <a:r>
              <a:rPr lang="ja-JP" altLang="en-US" sz="1200" dirty="0">
                <a:latin typeface="Calibri" pitchFamily="34" charset="0"/>
              </a:rPr>
              <a:t>裏面</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784" y="822076"/>
            <a:ext cx="4015084" cy="569504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6729644" y="5655348"/>
            <a:ext cx="2353689" cy="861774"/>
          </a:xfrm>
          <a:prstGeom prst="rect">
            <a:avLst/>
          </a:prstGeom>
          <a:noFill/>
          <a:ln w="15875">
            <a:solidFill>
              <a:schemeClr val="tx2">
                <a:lumMod val="60000"/>
                <a:lumOff val="40000"/>
              </a:schemeClr>
            </a:solidFill>
          </a:ln>
        </p:spPr>
        <p:txBody>
          <a:bodyPr wrap="square" rtlCol="0">
            <a:spAutoFit/>
          </a:bodyPr>
          <a:lstStyle/>
          <a:p>
            <a:pPr>
              <a:defRPr/>
            </a:pPr>
            <a:r>
              <a:rPr lang="ja-JP" altLang="en-US" sz="1000" b="1" dirty="0">
                <a:latin typeface="Calibri" pitchFamily="34" charset="0"/>
              </a:rPr>
              <a:t>⑪</a:t>
            </a:r>
            <a:r>
              <a:rPr lang="ja-JP" altLang="en-US" sz="1000" b="1" dirty="0" smtClean="0">
                <a:latin typeface="Calibri" pitchFamily="34" charset="0"/>
              </a:rPr>
              <a:t>欄</a:t>
            </a:r>
            <a:r>
              <a:rPr lang="ja-JP" altLang="en-US" sz="1000" b="1" dirty="0">
                <a:latin typeface="Calibri" pitchFamily="34" charset="0"/>
              </a:rPr>
              <a:t>　現症時の日常生活活動能力及び</a:t>
            </a:r>
            <a:endParaRPr lang="en-US" altLang="ja-JP" sz="1000" b="1" dirty="0">
              <a:latin typeface="Calibri" pitchFamily="34" charset="0"/>
            </a:endParaRPr>
          </a:p>
          <a:p>
            <a:pPr>
              <a:defRPr/>
            </a:pPr>
            <a:r>
              <a:rPr lang="ja-JP" altLang="en-US" sz="1000" b="1" dirty="0">
                <a:latin typeface="Calibri" pitchFamily="34" charset="0"/>
              </a:rPr>
              <a:t>　　　　労働能力</a:t>
            </a:r>
            <a:endParaRPr lang="en-US" altLang="ja-JP" sz="1000" b="1" dirty="0">
              <a:latin typeface="Calibri" pitchFamily="34" charset="0"/>
            </a:endParaRPr>
          </a:p>
          <a:p>
            <a:pPr>
              <a:defRPr/>
            </a:pPr>
            <a:r>
              <a:rPr lang="ja-JP" altLang="en-US" sz="1000">
                <a:latin typeface="Calibri" pitchFamily="34" charset="0"/>
              </a:rPr>
              <a:t>現症時の日常生活活動能力については、介助が必要かどうか、また、労働能力についても必ず記入してください。</a:t>
            </a:r>
            <a:endParaRPr lang="ja-JP" altLang="en-US" sz="1000" dirty="0">
              <a:latin typeface="Calibri" pitchFamily="34" charset="0"/>
            </a:endParaRPr>
          </a:p>
        </p:txBody>
      </p:sp>
      <p:sp>
        <p:nvSpPr>
          <p:cNvPr id="5" name="テキスト ボックス 4"/>
          <p:cNvSpPr txBox="1"/>
          <p:nvPr/>
        </p:nvSpPr>
        <p:spPr>
          <a:xfrm>
            <a:off x="48240" y="4679195"/>
            <a:ext cx="2449104" cy="553998"/>
          </a:xfrm>
          <a:prstGeom prst="rect">
            <a:avLst/>
          </a:prstGeom>
          <a:noFill/>
          <a:ln w="15875">
            <a:solidFill>
              <a:schemeClr val="tx2">
                <a:lumMod val="60000"/>
                <a:lumOff val="40000"/>
              </a:schemeClr>
            </a:solidFill>
          </a:ln>
        </p:spPr>
        <p:txBody>
          <a:bodyPr wrap="square" rtlCol="0">
            <a:spAutoFit/>
          </a:bodyPr>
          <a:lstStyle/>
          <a:p>
            <a:pPr>
              <a:defRPr/>
            </a:pPr>
            <a:r>
              <a:rPr lang="ja-JP" altLang="en-US" sz="1000" b="1" dirty="0">
                <a:latin typeface="ＭＳ ゴシック" pitchFamily="49" charset="-128"/>
                <a:ea typeface="ＭＳ ゴシック" pitchFamily="49" charset="-128"/>
              </a:rPr>
              <a:t>⑫</a:t>
            </a:r>
            <a:r>
              <a:rPr lang="ja-JP" altLang="en-US" sz="1000" b="1" dirty="0" smtClean="0">
                <a:latin typeface="ＭＳ ゴシック" pitchFamily="49" charset="-128"/>
                <a:ea typeface="ＭＳ ゴシック" pitchFamily="49" charset="-128"/>
              </a:rPr>
              <a:t>欄</a:t>
            </a:r>
            <a:r>
              <a:rPr lang="ja-JP" altLang="en-US" sz="1000" b="1" dirty="0">
                <a:latin typeface="ＭＳ ゴシック" pitchFamily="49" charset="-128"/>
                <a:ea typeface="ＭＳ ゴシック" pitchFamily="49" charset="-128"/>
              </a:rPr>
              <a:t>　予後</a:t>
            </a:r>
            <a:endParaRPr lang="en-US" altLang="ja-JP" sz="1000" b="1" dirty="0">
              <a:latin typeface="ＭＳ ゴシック" pitchFamily="49" charset="-128"/>
              <a:ea typeface="ＭＳ ゴシック" pitchFamily="49" charset="-128"/>
            </a:endParaRPr>
          </a:p>
          <a:p>
            <a:pPr>
              <a:defRPr/>
            </a:pPr>
            <a:r>
              <a:rPr lang="ja-JP" altLang="en-US" sz="1000" dirty="0">
                <a:latin typeface="ＭＳ ゴシック" pitchFamily="49" charset="-128"/>
                <a:ea typeface="ＭＳ ゴシック" pitchFamily="49" charset="-128"/>
              </a:rPr>
              <a:t>診断時に判断できない場合は、</a:t>
            </a:r>
            <a:r>
              <a:rPr lang="en-US" altLang="ja-JP" sz="1000" dirty="0">
                <a:latin typeface="ＭＳ ゴシック" pitchFamily="49" charset="-128"/>
                <a:ea typeface="ＭＳ ゴシック" pitchFamily="49" charset="-128"/>
              </a:rPr>
              <a:t>｢</a:t>
            </a:r>
            <a:r>
              <a:rPr lang="ja-JP" altLang="en-US" sz="1000" dirty="0">
                <a:latin typeface="ＭＳ ゴシック" pitchFamily="49" charset="-128"/>
                <a:ea typeface="ＭＳ ゴシック" pitchFamily="49" charset="-128"/>
              </a:rPr>
              <a:t>不詳</a:t>
            </a:r>
            <a:r>
              <a:rPr lang="en-US" altLang="ja-JP" sz="1000" dirty="0">
                <a:latin typeface="ＭＳ ゴシック" pitchFamily="49" charset="-128"/>
                <a:ea typeface="ＭＳ ゴシック" pitchFamily="49" charset="-128"/>
              </a:rPr>
              <a:t>｣</a:t>
            </a:r>
            <a:r>
              <a:rPr lang="ja-JP" altLang="en-US" sz="1000" dirty="0">
                <a:latin typeface="ＭＳ ゴシック" pitchFamily="49" charset="-128"/>
                <a:ea typeface="ＭＳ ゴシック" pitchFamily="49" charset="-128"/>
              </a:rPr>
              <a:t>と記入してください。</a:t>
            </a:r>
            <a:endParaRPr lang="en-US" altLang="ja-JP" sz="1000" dirty="0">
              <a:latin typeface="ＭＳ ゴシック" pitchFamily="49" charset="-128"/>
              <a:ea typeface="ＭＳ ゴシック" pitchFamily="49" charset="-128"/>
            </a:endParaRPr>
          </a:p>
        </p:txBody>
      </p:sp>
      <p:cxnSp>
        <p:nvCxnSpPr>
          <p:cNvPr id="6" name="直線コネクタ 5"/>
          <p:cNvCxnSpPr>
            <a:stCxn id="5" idx="3"/>
          </p:cNvCxnSpPr>
          <p:nvPr/>
        </p:nvCxnSpPr>
        <p:spPr>
          <a:xfrm>
            <a:off x="2497344" y="4956194"/>
            <a:ext cx="1108012" cy="572739"/>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cxnSp>
        <p:nvCxnSpPr>
          <p:cNvPr id="7" name="直線コネクタ 6"/>
          <p:cNvCxnSpPr>
            <a:stCxn id="4" idx="1"/>
          </p:cNvCxnSpPr>
          <p:nvPr/>
        </p:nvCxnSpPr>
        <p:spPr>
          <a:xfrm flipH="1" flipV="1">
            <a:off x="5868144" y="5242563"/>
            <a:ext cx="861500" cy="843672"/>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47"/>
          <p:cNvSpPr txBox="1">
            <a:spLocks noChangeArrowheads="1"/>
          </p:cNvSpPr>
          <p:nvPr/>
        </p:nvSpPr>
        <p:spPr bwMode="auto">
          <a:xfrm>
            <a:off x="48240" y="6117012"/>
            <a:ext cx="2460876" cy="400110"/>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dirty="0" smtClean="0">
                <a:latin typeface="Calibri" pitchFamily="34" charset="0"/>
              </a:rPr>
              <a:t>病院または診療所の名称だけではなく、所在地も忘れずに記入してください。</a:t>
            </a:r>
          </a:p>
        </p:txBody>
      </p:sp>
      <p:cxnSp>
        <p:nvCxnSpPr>
          <p:cNvPr id="9" name="直線コネクタ 8"/>
          <p:cNvCxnSpPr>
            <a:stCxn id="8" idx="3"/>
          </p:cNvCxnSpPr>
          <p:nvPr/>
        </p:nvCxnSpPr>
        <p:spPr>
          <a:xfrm flipV="1">
            <a:off x="2509116" y="6237312"/>
            <a:ext cx="1198788" cy="79755"/>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14"/>
          <p:cNvSpPr txBox="1">
            <a:spLocks noChangeArrowheads="1"/>
          </p:cNvSpPr>
          <p:nvPr/>
        </p:nvSpPr>
        <p:spPr bwMode="auto">
          <a:xfrm>
            <a:off x="48240" y="5312909"/>
            <a:ext cx="2449104" cy="554038"/>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Calibri" pitchFamily="34" charset="0"/>
              </a:rPr>
              <a:t>⑬欄　</a:t>
            </a:r>
            <a:r>
              <a:rPr lang="ja-JP" altLang="en-US" sz="1000" b="1" dirty="0">
                <a:latin typeface="Calibri" pitchFamily="34" charset="0"/>
              </a:rPr>
              <a:t>備考</a:t>
            </a:r>
            <a:endParaRPr lang="en-US" altLang="ja-JP" sz="1000" b="1" dirty="0" smtClean="0">
              <a:latin typeface="Calibri" pitchFamily="34" charset="0"/>
            </a:endParaRPr>
          </a:p>
          <a:p>
            <a:pPr eaLnBrk="1" hangingPunct="1">
              <a:defRPr/>
            </a:pPr>
            <a:r>
              <a:rPr lang="ja-JP" altLang="en-US" sz="1000" dirty="0">
                <a:latin typeface="Calibri" pitchFamily="34" charset="0"/>
              </a:rPr>
              <a:t>本人</a:t>
            </a:r>
            <a:r>
              <a:rPr lang="ja-JP" altLang="en-US" sz="1000" dirty="0" smtClean="0">
                <a:latin typeface="Calibri" pitchFamily="34" charset="0"/>
              </a:rPr>
              <a:t>の状態について特記すべきことがあれば記入してください。 </a:t>
            </a:r>
            <a:endParaRPr lang="en-US" altLang="ja-JP" sz="1000" dirty="0" smtClean="0">
              <a:latin typeface="Calibri" pitchFamily="34" charset="0"/>
            </a:endParaRPr>
          </a:p>
        </p:txBody>
      </p:sp>
      <p:cxnSp>
        <p:nvCxnSpPr>
          <p:cNvPr id="11" name="直線コネクタ 10"/>
          <p:cNvCxnSpPr>
            <a:stCxn id="10" idx="3"/>
          </p:cNvCxnSpPr>
          <p:nvPr/>
        </p:nvCxnSpPr>
        <p:spPr>
          <a:xfrm>
            <a:off x="2497344" y="5589928"/>
            <a:ext cx="1108012" cy="143328"/>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727436" y="1724883"/>
            <a:ext cx="2353689" cy="1015663"/>
          </a:xfrm>
          <a:prstGeom prst="rect">
            <a:avLst/>
          </a:prstGeom>
          <a:noFill/>
          <a:ln w="15875">
            <a:solidFill>
              <a:schemeClr val="tx2">
                <a:lumMod val="60000"/>
                <a:lumOff val="40000"/>
              </a:schemeClr>
            </a:solidFill>
          </a:ln>
        </p:spPr>
        <p:txBody>
          <a:bodyPr wrap="square" rtlCol="0">
            <a:spAutoFit/>
          </a:bodyPr>
          <a:lstStyle/>
          <a:p>
            <a:pPr>
              <a:defRPr/>
            </a:pPr>
            <a:r>
              <a:rPr lang="ja-JP" altLang="en-US" sz="1000" b="1" dirty="0" smtClean="0">
                <a:latin typeface="Calibri" pitchFamily="34" charset="0"/>
              </a:rPr>
              <a:t>⑩（５）イ欄　発音不能な語音</a:t>
            </a:r>
            <a:endParaRPr lang="en-US" altLang="ja-JP" sz="1000" b="1" dirty="0">
              <a:latin typeface="Calibri" pitchFamily="34" charset="0"/>
            </a:endParaRPr>
          </a:p>
          <a:p>
            <a:pPr>
              <a:defRPr/>
            </a:pPr>
            <a:r>
              <a:rPr lang="ja-JP" altLang="en-US" sz="1000" dirty="0" smtClean="0">
                <a:latin typeface="Calibri" pitchFamily="34" charset="0"/>
              </a:rPr>
              <a:t>構音障害、音声障害又は聴覚障害による障害がある場合に、記入してください。</a:t>
            </a:r>
            <a:endParaRPr lang="en-US" altLang="ja-JP" sz="1000" dirty="0" smtClean="0">
              <a:latin typeface="Calibri" pitchFamily="34" charset="0"/>
            </a:endParaRPr>
          </a:p>
          <a:p>
            <a:pPr>
              <a:defRPr/>
            </a:pPr>
            <a:r>
              <a:rPr lang="ja-JP" altLang="en-US" sz="1000" dirty="0" smtClean="0">
                <a:latin typeface="Calibri" pitchFamily="34" charset="0"/>
              </a:rPr>
              <a:t>発音に関する検査を行った場合は、右のかっこ内に記入してください。また、必要に応じて、検査結果表を添えてください。</a:t>
            </a:r>
            <a:endParaRPr lang="ja-JP" altLang="en-US" sz="1000" dirty="0">
              <a:latin typeface="Calibri" pitchFamily="34" charset="0"/>
            </a:endParaRPr>
          </a:p>
        </p:txBody>
      </p:sp>
      <p:cxnSp>
        <p:nvCxnSpPr>
          <p:cNvPr id="13" name="直線コネクタ 12"/>
          <p:cNvCxnSpPr>
            <a:stCxn id="12" idx="1"/>
          </p:cNvCxnSpPr>
          <p:nvPr/>
        </p:nvCxnSpPr>
        <p:spPr>
          <a:xfrm flipH="1">
            <a:off x="4425776" y="2232715"/>
            <a:ext cx="2301660" cy="0"/>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729644" y="3411559"/>
            <a:ext cx="2353689" cy="1015663"/>
          </a:xfrm>
          <a:prstGeom prst="rect">
            <a:avLst/>
          </a:prstGeom>
          <a:noFill/>
          <a:ln w="15875">
            <a:solidFill>
              <a:schemeClr val="tx2">
                <a:lumMod val="60000"/>
                <a:lumOff val="40000"/>
              </a:schemeClr>
            </a:solidFill>
          </a:ln>
        </p:spPr>
        <p:txBody>
          <a:bodyPr wrap="square" rtlCol="0">
            <a:spAutoFit/>
          </a:bodyPr>
          <a:lstStyle/>
          <a:p>
            <a:pPr>
              <a:defRPr/>
            </a:pPr>
            <a:r>
              <a:rPr lang="ja-JP" altLang="en-US" sz="1000" b="1" dirty="0" smtClean="0">
                <a:latin typeface="Calibri" pitchFamily="34" charset="0"/>
              </a:rPr>
              <a:t>⑩（５）ウ欄</a:t>
            </a:r>
            <a:r>
              <a:rPr lang="ja-JP" altLang="en-US" sz="1000" b="1" dirty="0">
                <a:latin typeface="Calibri" pitchFamily="34" charset="0"/>
              </a:rPr>
              <a:t>　</a:t>
            </a:r>
            <a:r>
              <a:rPr lang="ja-JP" altLang="en-US" sz="1000" b="1" dirty="0" smtClean="0">
                <a:latin typeface="Calibri" pitchFamily="34" charset="0"/>
              </a:rPr>
              <a:t>失語症の障害の程度</a:t>
            </a:r>
            <a:endParaRPr lang="en-US" altLang="ja-JP" sz="1000" b="1" dirty="0" smtClean="0">
              <a:latin typeface="Calibri" pitchFamily="34" charset="0"/>
            </a:endParaRPr>
          </a:p>
          <a:p>
            <a:pPr>
              <a:defRPr/>
            </a:pPr>
            <a:r>
              <a:rPr lang="ja-JP" altLang="en-US" sz="1000" dirty="0" smtClean="0">
                <a:latin typeface="Calibri" pitchFamily="34" charset="0"/>
              </a:rPr>
              <a:t>失語症がある</a:t>
            </a:r>
            <a:r>
              <a:rPr lang="ja-JP" altLang="en-US" sz="1000" dirty="0">
                <a:latin typeface="Calibri" pitchFamily="34" charset="0"/>
              </a:rPr>
              <a:t>場合</a:t>
            </a:r>
            <a:r>
              <a:rPr lang="ja-JP" altLang="en-US" sz="1000" dirty="0" smtClean="0">
                <a:latin typeface="Calibri" pitchFamily="34" charset="0"/>
              </a:rPr>
              <a:t>に、記入してください。</a:t>
            </a:r>
            <a:endParaRPr lang="en-US" altLang="ja-JP" sz="1000" dirty="0" smtClean="0">
              <a:latin typeface="Calibri" pitchFamily="34" charset="0"/>
            </a:endParaRPr>
          </a:p>
          <a:p>
            <a:pPr>
              <a:defRPr/>
            </a:pPr>
            <a:r>
              <a:rPr lang="ja-JP" altLang="en-US" sz="1000" dirty="0" smtClean="0">
                <a:latin typeface="Calibri" pitchFamily="34" charset="0"/>
              </a:rPr>
              <a:t>失語</a:t>
            </a:r>
            <a:r>
              <a:rPr lang="ja-JP" altLang="en-US" sz="1000" dirty="0">
                <a:latin typeface="Calibri" pitchFamily="34" charset="0"/>
              </a:rPr>
              <a:t>症</a:t>
            </a:r>
            <a:r>
              <a:rPr lang="ja-JP" altLang="en-US" sz="1000" dirty="0" smtClean="0">
                <a:latin typeface="Calibri" pitchFamily="34" charset="0"/>
              </a:rPr>
              <a:t>に関する検査を行った場合は、</a:t>
            </a:r>
            <a:endParaRPr lang="en-US" altLang="ja-JP" sz="1000" dirty="0" smtClean="0">
              <a:latin typeface="Calibri" pitchFamily="34" charset="0"/>
            </a:endParaRPr>
          </a:p>
          <a:p>
            <a:pPr>
              <a:defRPr/>
            </a:pPr>
            <a:r>
              <a:rPr lang="ja-JP" altLang="en-US" sz="1000" dirty="0" smtClean="0">
                <a:latin typeface="Calibri" pitchFamily="34" charset="0"/>
              </a:rPr>
              <a:t>右のかっこ内に記入してください</a:t>
            </a:r>
            <a:r>
              <a:rPr lang="ja-JP" altLang="en-US" sz="1000" dirty="0">
                <a:latin typeface="Calibri" pitchFamily="34" charset="0"/>
              </a:rPr>
              <a:t>。また、必要に応じて、検査結果表を添えてください</a:t>
            </a:r>
            <a:r>
              <a:rPr lang="ja-JP" altLang="en-US" sz="1000" dirty="0" smtClean="0">
                <a:latin typeface="Calibri" pitchFamily="34" charset="0"/>
              </a:rPr>
              <a:t>。</a:t>
            </a:r>
            <a:endParaRPr lang="en-US" altLang="ja-JP" sz="1000" dirty="0" smtClean="0">
              <a:latin typeface="Calibri" pitchFamily="34" charset="0"/>
            </a:endParaRPr>
          </a:p>
        </p:txBody>
      </p:sp>
      <p:cxnSp>
        <p:nvCxnSpPr>
          <p:cNvPr id="15" name="直線コネクタ 14"/>
          <p:cNvCxnSpPr>
            <a:stCxn id="14" idx="1"/>
          </p:cNvCxnSpPr>
          <p:nvPr/>
        </p:nvCxnSpPr>
        <p:spPr>
          <a:xfrm flipH="1" flipV="1">
            <a:off x="4499992" y="3842447"/>
            <a:ext cx="2229652" cy="76944"/>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14" idx="1"/>
          </p:cNvCxnSpPr>
          <p:nvPr/>
        </p:nvCxnSpPr>
        <p:spPr>
          <a:xfrm flipH="1">
            <a:off x="6084168" y="3919391"/>
            <a:ext cx="645476" cy="301697"/>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12" idx="1"/>
          </p:cNvCxnSpPr>
          <p:nvPr/>
        </p:nvCxnSpPr>
        <p:spPr>
          <a:xfrm flipH="1">
            <a:off x="6081960" y="2232715"/>
            <a:ext cx="645476" cy="203197"/>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42"/>
          <p:cNvSpPr txBox="1">
            <a:spLocks noChangeArrowheads="1"/>
          </p:cNvSpPr>
          <p:nvPr/>
        </p:nvSpPr>
        <p:spPr bwMode="auto">
          <a:xfrm>
            <a:off x="6596889" y="1480876"/>
            <a:ext cx="973214" cy="276999"/>
          </a:xfrm>
          <a:prstGeom prst="rect">
            <a:avLst/>
          </a:prstGeom>
          <a:noFill/>
          <a:ln w="158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200" dirty="0" smtClean="0">
                <a:latin typeface="ＭＳ ゴシック" pitchFamily="49" charset="-128"/>
                <a:ea typeface="ＭＳ ゴシック" pitchFamily="49" charset="-128"/>
              </a:rPr>
              <a:t>（新設）</a:t>
            </a:r>
            <a:endParaRPr lang="en-US" altLang="ja-JP" sz="1200" dirty="0" smtClean="0">
              <a:latin typeface="ＭＳ ゴシック" pitchFamily="49" charset="-128"/>
              <a:ea typeface="ＭＳ ゴシック" pitchFamily="49" charset="-128"/>
            </a:endParaRPr>
          </a:p>
        </p:txBody>
      </p:sp>
      <p:sp>
        <p:nvSpPr>
          <p:cNvPr id="40" name="テキスト ボックス 42"/>
          <p:cNvSpPr txBox="1">
            <a:spLocks noChangeArrowheads="1"/>
          </p:cNvSpPr>
          <p:nvPr/>
        </p:nvSpPr>
        <p:spPr bwMode="auto">
          <a:xfrm>
            <a:off x="6596889" y="3134560"/>
            <a:ext cx="973214" cy="276999"/>
          </a:xfrm>
          <a:prstGeom prst="rect">
            <a:avLst/>
          </a:prstGeom>
          <a:noFill/>
          <a:ln w="158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200" dirty="0" smtClean="0">
                <a:latin typeface="ＭＳ ゴシック" pitchFamily="49" charset="-128"/>
                <a:ea typeface="ＭＳ ゴシック" pitchFamily="49" charset="-128"/>
              </a:rPr>
              <a:t>（新設）</a:t>
            </a:r>
            <a:endParaRPr lang="en-US" altLang="ja-JP" sz="1200" dirty="0" smtClean="0">
              <a:latin typeface="ＭＳ ゴシック" pitchFamily="49" charset="-128"/>
              <a:ea typeface="ＭＳ ゴシック" pitchFamily="49" charset="-128"/>
            </a:endParaRPr>
          </a:p>
        </p:txBody>
      </p:sp>
      <p:sp>
        <p:nvSpPr>
          <p:cNvPr id="20" name="テキスト ボックス 19"/>
          <p:cNvSpPr txBox="1"/>
          <p:nvPr/>
        </p:nvSpPr>
        <p:spPr>
          <a:xfrm>
            <a:off x="60012" y="822076"/>
            <a:ext cx="2449104" cy="2144177"/>
          </a:xfrm>
          <a:prstGeom prst="rect">
            <a:avLst/>
          </a:prstGeom>
          <a:noFill/>
          <a:ln w="15875">
            <a:solidFill>
              <a:schemeClr val="tx2">
                <a:lumMod val="60000"/>
                <a:lumOff val="40000"/>
              </a:schemeClr>
            </a:solidFill>
          </a:ln>
        </p:spPr>
        <p:txBody>
          <a:bodyPr wrap="square" rtlCol="0">
            <a:spAutoFit/>
          </a:bodyPr>
          <a:lstStyle/>
          <a:p>
            <a:pPr>
              <a:defRPr/>
            </a:pPr>
            <a:r>
              <a:rPr lang="ja-JP" altLang="en-US" sz="1000" b="1" dirty="0">
                <a:latin typeface="Calibri" pitchFamily="34" charset="0"/>
              </a:rPr>
              <a:t>⑩（５</a:t>
            </a:r>
            <a:r>
              <a:rPr lang="ja-JP" altLang="en-US" sz="1000" b="1" dirty="0" smtClean="0">
                <a:latin typeface="Calibri" pitchFamily="34" charset="0"/>
              </a:rPr>
              <a:t>）ア</a:t>
            </a:r>
            <a:r>
              <a:rPr lang="ja-JP" altLang="en-US" sz="1000" b="1" dirty="0" smtClean="0">
                <a:latin typeface="ＭＳ ゴシック" pitchFamily="49" charset="-128"/>
                <a:ea typeface="ＭＳ ゴシック" pitchFamily="49" charset="-128"/>
              </a:rPr>
              <a:t>欄</a:t>
            </a:r>
            <a:r>
              <a:rPr lang="ja-JP" altLang="en-US" sz="1000" b="1" dirty="0">
                <a:latin typeface="ＭＳ ゴシック" pitchFamily="49" charset="-128"/>
                <a:ea typeface="ＭＳ ゴシック" pitchFamily="49" charset="-128"/>
              </a:rPr>
              <a:t>　</a:t>
            </a:r>
            <a:r>
              <a:rPr lang="ja-JP" altLang="en-US" sz="1000" b="1" dirty="0" smtClean="0">
                <a:latin typeface="ＭＳ ゴシック" pitchFamily="49" charset="-128"/>
                <a:ea typeface="ＭＳ ゴシック" pitchFamily="49" charset="-128"/>
              </a:rPr>
              <a:t>会話による意思疎通の程度</a:t>
            </a:r>
            <a:endParaRPr lang="en-US" altLang="ja-JP" sz="1000" b="1" dirty="0">
              <a:latin typeface="ＭＳ ゴシック" pitchFamily="49" charset="-128"/>
              <a:ea typeface="ＭＳ ゴシック" pitchFamily="49" charset="-128"/>
            </a:endParaRPr>
          </a:p>
          <a:p>
            <a:pPr>
              <a:spcAft>
                <a:spcPts val="200"/>
              </a:spcAft>
              <a:defRPr/>
            </a:pPr>
            <a:r>
              <a:rPr lang="ja-JP" altLang="en-US" sz="1000" dirty="0" smtClean="0">
                <a:latin typeface="ＭＳ ゴシック" pitchFamily="49" charset="-128"/>
                <a:ea typeface="ＭＳ ゴシック" pitchFamily="49" charset="-128"/>
              </a:rPr>
              <a:t>「音声又は言語機能の障害」がある場合は、記入してください。</a:t>
            </a:r>
            <a:endParaRPr lang="en-US" altLang="ja-JP" sz="1000" dirty="0" smtClean="0">
              <a:latin typeface="ＭＳ ゴシック" pitchFamily="49" charset="-128"/>
              <a:ea typeface="ＭＳ ゴシック" pitchFamily="49" charset="-128"/>
            </a:endParaRPr>
          </a:p>
          <a:p>
            <a:pPr>
              <a:defRPr/>
            </a:pPr>
            <a:r>
              <a:rPr lang="en-US" altLang="ja-JP" sz="1000" dirty="0" smtClean="0">
                <a:latin typeface="ＭＳ ゴシック" pitchFamily="49" charset="-128"/>
                <a:ea typeface="ＭＳ ゴシック" pitchFamily="49" charset="-128"/>
              </a:rPr>
              <a:t>【</a:t>
            </a:r>
            <a:r>
              <a:rPr lang="ja-JP" altLang="en-US" sz="1000" dirty="0">
                <a:latin typeface="Calibri" pitchFamily="34" charset="0"/>
              </a:rPr>
              <a:t>構音障害、音声</a:t>
            </a:r>
            <a:r>
              <a:rPr lang="ja-JP" altLang="en-US" sz="1000" dirty="0" smtClean="0">
                <a:latin typeface="Calibri" pitchFamily="34" charset="0"/>
              </a:rPr>
              <a:t>障害、聴覚</a:t>
            </a:r>
            <a:r>
              <a:rPr lang="ja-JP" altLang="en-US" sz="1000" dirty="0">
                <a:latin typeface="Calibri" pitchFamily="34" charset="0"/>
              </a:rPr>
              <a:t>障害に</a:t>
            </a:r>
            <a:r>
              <a:rPr lang="ja-JP" altLang="en-US" sz="1000" dirty="0" smtClean="0">
                <a:latin typeface="Calibri" pitchFamily="34" charset="0"/>
              </a:rPr>
              <a:t>よる</a:t>
            </a:r>
            <a:endParaRPr lang="en-US" altLang="ja-JP" sz="1000" dirty="0" smtClean="0">
              <a:latin typeface="Calibri" pitchFamily="34" charset="0"/>
            </a:endParaRPr>
          </a:p>
          <a:p>
            <a:pPr>
              <a:defRPr/>
            </a:pPr>
            <a:r>
              <a:rPr lang="ja-JP" altLang="en-US" sz="1000" dirty="0" smtClean="0">
                <a:latin typeface="Calibri" pitchFamily="34" charset="0"/>
              </a:rPr>
              <a:t>　  障害</a:t>
            </a:r>
            <a:r>
              <a:rPr lang="en-US" altLang="ja-JP" sz="1000" dirty="0" smtClean="0">
                <a:latin typeface="ＭＳ ゴシック" pitchFamily="49" charset="-128"/>
                <a:ea typeface="ＭＳ ゴシック" pitchFamily="49" charset="-128"/>
              </a:rPr>
              <a:t>】</a:t>
            </a:r>
          </a:p>
          <a:p>
            <a:pPr>
              <a:defRPr/>
            </a:pPr>
            <a:r>
              <a:rPr lang="ja-JP" altLang="en-US" sz="1000" dirty="0">
                <a:latin typeface="ＭＳ ゴシック" pitchFamily="49" charset="-128"/>
                <a:ea typeface="ＭＳ ゴシック" pitchFamily="49" charset="-128"/>
              </a:rPr>
              <a:t>　</a:t>
            </a:r>
            <a:r>
              <a:rPr lang="ja-JP" altLang="en-US" sz="1000" dirty="0" smtClean="0">
                <a:latin typeface="ＭＳ ゴシック" pitchFamily="49" charset="-128"/>
                <a:ea typeface="ＭＳ ゴシック" pitchFamily="49" charset="-128"/>
              </a:rPr>
              <a:t>患者の“話すこと”の制限の程度に</a:t>
            </a:r>
            <a:endParaRPr lang="en-US" altLang="ja-JP" sz="1000" dirty="0" smtClean="0">
              <a:latin typeface="ＭＳ ゴシック" pitchFamily="49" charset="-128"/>
              <a:ea typeface="ＭＳ ゴシック" pitchFamily="49" charset="-128"/>
            </a:endParaRPr>
          </a:p>
          <a:p>
            <a:pPr>
              <a:defRPr/>
            </a:pPr>
            <a:r>
              <a:rPr lang="ja-JP" altLang="en-US" sz="1000" dirty="0">
                <a:latin typeface="ＭＳ ゴシック" pitchFamily="49" charset="-128"/>
                <a:ea typeface="ＭＳ ゴシック" pitchFamily="49" charset="-128"/>
              </a:rPr>
              <a:t>　</a:t>
            </a:r>
            <a:r>
              <a:rPr lang="ja-JP" altLang="en-US" sz="1000" dirty="0" smtClean="0">
                <a:latin typeface="ＭＳ ゴシック" pitchFamily="49" charset="-128"/>
                <a:ea typeface="ＭＳ ゴシック" pitchFamily="49" charset="-128"/>
              </a:rPr>
              <a:t>ついて、該当するものを選んで記入</a:t>
            </a:r>
            <a:endParaRPr lang="en-US" altLang="ja-JP" sz="1000" dirty="0" smtClean="0">
              <a:latin typeface="ＭＳ ゴシック" pitchFamily="49" charset="-128"/>
              <a:ea typeface="ＭＳ ゴシック" pitchFamily="49" charset="-128"/>
            </a:endParaRPr>
          </a:p>
          <a:p>
            <a:pPr>
              <a:spcAft>
                <a:spcPts val="200"/>
              </a:spcAft>
              <a:defRPr/>
            </a:pPr>
            <a:r>
              <a:rPr lang="ja-JP" altLang="en-US" sz="1000" dirty="0">
                <a:latin typeface="ＭＳ ゴシック" pitchFamily="49" charset="-128"/>
                <a:ea typeface="ＭＳ ゴシック" pitchFamily="49" charset="-128"/>
              </a:rPr>
              <a:t>　</a:t>
            </a:r>
            <a:r>
              <a:rPr lang="ja-JP" altLang="en-US" sz="1000" dirty="0" smtClean="0">
                <a:latin typeface="ＭＳ ゴシック" pitchFamily="49" charset="-128"/>
                <a:ea typeface="ＭＳ ゴシック" pitchFamily="49" charset="-128"/>
              </a:rPr>
              <a:t>してください。</a:t>
            </a:r>
            <a:endParaRPr lang="en-US" altLang="ja-JP" sz="1000" dirty="0" smtClean="0">
              <a:latin typeface="ＭＳ ゴシック" pitchFamily="49" charset="-128"/>
              <a:ea typeface="ＭＳ ゴシック" pitchFamily="49" charset="-128"/>
            </a:endParaRPr>
          </a:p>
          <a:p>
            <a:pPr>
              <a:defRPr/>
            </a:pPr>
            <a:r>
              <a:rPr lang="en-US" altLang="ja-JP" sz="1000" dirty="0" smtClean="0">
                <a:latin typeface="ＭＳ ゴシック" pitchFamily="49" charset="-128"/>
                <a:ea typeface="ＭＳ ゴシック" pitchFamily="49" charset="-128"/>
              </a:rPr>
              <a:t>【</a:t>
            </a:r>
            <a:r>
              <a:rPr lang="ja-JP" altLang="en-US" sz="1000" dirty="0" smtClean="0">
                <a:latin typeface="ＭＳ ゴシック" pitchFamily="49" charset="-128"/>
                <a:ea typeface="ＭＳ ゴシック" pitchFamily="49" charset="-128"/>
              </a:rPr>
              <a:t>失語症</a:t>
            </a:r>
            <a:r>
              <a:rPr lang="en-US" altLang="ja-JP" sz="1000" dirty="0" smtClean="0">
                <a:latin typeface="ＭＳ ゴシック" pitchFamily="49" charset="-128"/>
                <a:ea typeface="ＭＳ ゴシック" pitchFamily="49" charset="-128"/>
              </a:rPr>
              <a:t>】</a:t>
            </a:r>
          </a:p>
          <a:p>
            <a:pPr>
              <a:defRPr/>
            </a:pPr>
            <a:r>
              <a:rPr lang="ja-JP" altLang="en-US" sz="1000" dirty="0">
                <a:latin typeface="ＭＳ ゴシック" pitchFamily="49" charset="-128"/>
                <a:ea typeface="ＭＳ ゴシック" pitchFamily="49" charset="-128"/>
              </a:rPr>
              <a:t>　</a:t>
            </a:r>
            <a:r>
              <a:rPr lang="ja-JP" altLang="en-US" sz="1000" dirty="0" smtClean="0">
                <a:latin typeface="ＭＳ ゴシック" pitchFamily="49" charset="-128"/>
                <a:ea typeface="ＭＳ ゴシック" pitchFamily="49" charset="-128"/>
              </a:rPr>
              <a:t>患者の“話すこと”や“聞いて理解</a:t>
            </a:r>
            <a:endParaRPr lang="en-US" altLang="ja-JP" sz="1000" dirty="0" smtClean="0">
              <a:latin typeface="ＭＳ ゴシック" pitchFamily="49" charset="-128"/>
              <a:ea typeface="ＭＳ ゴシック" pitchFamily="49" charset="-128"/>
            </a:endParaRPr>
          </a:p>
          <a:p>
            <a:pPr>
              <a:defRPr/>
            </a:pPr>
            <a:r>
              <a:rPr lang="ja-JP" altLang="en-US" sz="1000" dirty="0">
                <a:latin typeface="ＭＳ ゴシック" pitchFamily="49" charset="-128"/>
                <a:ea typeface="ＭＳ ゴシック" pitchFamily="49" charset="-128"/>
              </a:rPr>
              <a:t>　</a:t>
            </a:r>
            <a:r>
              <a:rPr lang="ja-JP" altLang="en-US" sz="1000" dirty="0" smtClean="0">
                <a:latin typeface="ＭＳ ゴシック" pitchFamily="49" charset="-128"/>
                <a:ea typeface="ＭＳ ゴシック" pitchFamily="49" charset="-128"/>
              </a:rPr>
              <a:t>すること”の制限の程度について、</a:t>
            </a:r>
            <a:endParaRPr lang="en-US" altLang="ja-JP" sz="1000" dirty="0" smtClean="0">
              <a:latin typeface="ＭＳ ゴシック" pitchFamily="49" charset="-128"/>
              <a:ea typeface="ＭＳ ゴシック" pitchFamily="49" charset="-128"/>
            </a:endParaRPr>
          </a:p>
          <a:p>
            <a:pPr>
              <a:defRPr/>
            </a:pPr>
            <a:r>
              <a:rPr lang="ja-JP" altLang="en-US" sz="1000" dirty="0">
                <a:latin typeface="ＭＳ ゴシック" pitchFamily="49" charset="-128"/>
                <a:ea typeface="ＭＳ ゴシック" pitchFamily="49" charset="-128"/>
              </a:rPr>
              <a:t>　</a:t>
            </a:r>
            <a:r>
              <a:rPr lang="ja-JP" altLang="en-US" sz="1000" dirty="0" smtClean="0">
                <a:latin typeface="ＭＳ ゴシック" pitchFamily="49" charset="-128"/>
                <a:ea typeface="ＭＳ ゴシック" pitchFamily="49" charset="-128"/>
              </a:rPr>
              <a:t>該当するものを選んで記入してく</a:t>
            </a:r>
            <a:r>
              <a:rPr lang="ja-JP" altLang="en-US" sz="1000" dirty="0" err="1" smtClean="0">
                <a:latin typeface="ＭＳ ゴシック" pitchFamily="49" charset="-128"/>
                <a:ea typeface="ＭＳ ゴシック" pitchFamily="49" charset="-128"/>
              </a:rPr>
              <a:t>だ</a:t>
            </a:r>
            <a:endParaRPr lang="en-US" altLang="ja-JP" sz="1000" dirty="0" smtClean="0">
              <a:latin typeface="ＭＳ ゴシック" pitchFamily="49" charset="-128"/>
              <a:ea typeface="ＭＳ ゴシック" pitchFamily="49" charset="-128"/>
            </a:endParaRPr>
          </a:p>
          <a:p>
            <a:pPr>
              <a:defRPr/>
            </a:pPr>
            <a:r>
              <a:rPr lang="ja-JP" altLang="en-US" sz="1000" dirty="0">
                <a:latin typeface="ＭＳ ゴシック" pitchFamily="49" charset="-128"/>
                <a:ea typeface="ＭＳ ゴシック" pitchFamily="49" charset="-128"/>
              </a:rPr>
              <a:t>　</a:t>
            </a:r>
            <a:r>
              <a:rPr lang="ja-JP" altLang="en-US" sz="1000" dirty="0" smtClean="0">
                <a:latin typeface="ＭＳ ゴシック" pitchFamily="49" charset="-128"/>
                <a:ea typeface="ＭＳ ゴシック" pitchFamily="49" charset="-128"/>
              </a:rPr>
              <a:t>さい。</a:t>
            </a:r>
            <a:endParaRPr lang="en-US" altLang="ja-JP" sz="1000" dirty="0">
              <a:latin typeface="ＭＳ ゴシック" pitchFamily="49" charset="-128"/>
              <a:ea typeface="ＭＳ ゴシック" pitchFamily="49" charset="-128"/>
            </a:endParaRPr>
          </a:p>
        </p:txBody>
      </p:sp>
      <p:cxnSp>
        <p:nvCxnSpPr>
          <p:cNvPr id="22" name="直線コネクタ 21"/>
          <p:cNvCxnSpPr/>
          <p:nvPr/>
        </p:nvCxnSpPr>
        <p:spPr>
          <a:xfrm>
            <a:off x="2520328" y="1099075"/>
            <a:ext cx="323480" cy="385709"/>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42"/>
          <p:cNvSpPr txBox="1">
            <a:spLocks noChangeArrowheads="1"/>
          </p:cNvSpPr>
          <p:nvPr/>
        </p:nvSpPr>
        <p:spPr bwMode="auto">
          <a:xfrm>
            <a:off x="-73333" y="545077"/>
            <a:ext cx="973214" cy="276999"/>
          </a:xfrm>
          <a:prstGeom prst="rect">
            <a:avLst/>
          </a:prstGeom>
          <a:noFill/>
          <a:ln w="158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200" dirty="0" smtClean="0">
                <a:latin typeface="ＭＳ ゴシック" pitchFamily="49" charset="-128"/>
                <a:ea typeface="ＭＳ ゴシック" pitchFamily="49" charset="-128"/>
              </a:rPr>
              <a:t>（新設）</a:t>
            </a:r>
            <a:endParaRPr lang="en-US" altLang="ja-JP" sz="1200" dirty="0" smtClean="0">
              <a:latin typeface="ＭＳ ゴシック" pitchFamily="49" charset="-128"/>
              <a:ea typeface="ＭＳ ゴシック" pitchFamily="49" charset="-128"/>
            </a:endParaRPr>
          </a:p>
        </p:txBody>
      </p:sp>
    </p:spTree>
    <p:extLst>
      <p:ext uri="{BB962C8B-B14F-4D97-AF65-F5344CB8AC3E}">
        <p14:creationId xmlns:p14="http://schemas.microsoft.com/office/powerpoint/2010/main" val="14270886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688</TotalTime>
  <Words>186</Words>
  <Application>Microsoft Office PowerPoint</Application>
  <PresentationFormat>画面に合わせる (4:3)</PresentationFormat>
  <Paragraphs>61</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31</cp:revision>
  <cp:lastPrinted>2015-04-07T08:04:11Z</cp:lastPrinted>
  <dcterms:created xsi:type="dcterms:W3CDTF">2012-03-30T07:50:52Z</dcterms:created>
  <dcterms:modified xsi:type="dcterms:W3CDTF">2015-04-07T08:06:04Z</dcterms:modified>
</cp:coreProperties>
</file>