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8" r:id="rId2"/>
  </p:sldMasterIdLst>
  <p:notesMasterIdLst>
    <p:notesMasterId r:id="rId26"/>
  </p:notesMasterIdLst>
  <p:sldIdLst>
    <p:sldId id="4377" r:id="rId3"/>
    <p:sldId id="264" r:id="rId4"/>
    <p:sldId id="6022" r:id="rId5"/>
    <p:sldId id="6023" r:id="rId6"/>
    <p:sldId id="6026" r:id="rId7"/>
    <p:sldId id="6021" r:id="rId8"/>
    <p:sldId id="6012" r:id="rId9"/>
    <p:sldId id="6013" r:id="rId10"/>
    <p:sldId id="1267" r:id="rId11"/>
    <p:sldId id="6027" r:id="rId12"/>
    <p:sldId id="6032" r:id="rId13"/>
    <p:sldId id="6024" r:id="rId14"/>
    <p:sldId id="6029" r:id="rId15"/>
    <p:sldId id="6018" r:id="rId16"/>
    <p:sldId id="6017" r:id="rId17"/>
    <p:sldId id="257" r:id="rId18"/>
    <p:sldId id="258" r:id="rId19"/>
    <p:sldId id="259" r:id="rId20"/>
    <p:sldId id="6031" r:id="rId21"/>
    <p:sldId id="6020" r:id="rId22"/>
    <p:sldId id="261" r:id="rId23"/>
    <p:sldId id="262" r:id="rId24"/>
    <p:sldId id="6033" r:id="rId25"/>
  </p:sldIdLst>
  <p:sldSz cx="12192000" cy="6858000"/>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D6EC"/>
    <a:srgbClr val="FF99FF"/>
    <a:srgbClr val="76ABDC"/>
    <a:srgbClr val="061794"/>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中間スタイル 2 - アクセント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中間スタイル 2 - アクセント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080" autoAdjust="0"/>
    <p:restoredTop sz="94626"/>
  </p:normalViewPr>
  <p:slideViewPr>
    <p:cSldViewPr snapToGrid="0">
      <p:cViewPr varScale="1">
        <p:scale>
          <a:sx n="83" d="100"/>
          <a:sy n="83" d="100"/>
        </p:scale>
        <p:origin x="114" y="486"/>
      </p:cViewPr>
      <p:guideLst/>
    </p:cSldViewPr>
  </p:slideViewPr>
  <p:notesTextViewPr>
    <p:cViewPr>
      <p:scale>
        <a:sx n="1" d="1"/>
        <a:sy n="1" d="1"/>
      </p:scale>
      <p:origin x="0" y="0"/>
    </p:cViewPr>
  </p:notesTextViewPr>
  <p:sorterViewPr>
    <p:cViewPr>
      <p:scale>
        <a:sx n="105" d="100"/>
        <a:sy n="105"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BC70D1-90D2-9249-8418-2603F0CBEBFD}" type="datetimeFigureOut">
              <a:rPr kumimoji="1" lang="ja-JP" altLang="en-US" smtClean="0"/>
              <a:t>2025/2/4</a:t>
            </a:fld>
            <a:endParaRPr kumimoji="1" lang="ja-JP" altLang="en-US"/>
          </a:p>
        </p:txBody>
      </p:sp>
      <p:sp>
        <p:nvSpPr>
          <p:cNvPr id="4" name="スライド イメージ プレースホルダー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C7C6462-B896-D741-8608-23FB7213A12F}" type="slidenum">
              <a:rPr kumimoji="1" lang="ja-JP" altLang="en-US" smtClean="0"/>
              <a:t>‹#›</a:t>
            </a:fld>
            <a:endParaRPr kumimoji="1" lang="ja-JP" altLang="en-US"/>
          </a:p>
        </p:txBody>
      </p:sp>
    </p:spTree>
    <p:extLst>
      <p:ext uri="{BB962C8B-B14F-4D97-AF65-F5344CB8AC3E}">
        <p14:creationId xmlns:p14="http://schemas.microsoft.com/office/powerpoint/2010/main" val="28670232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C7C6462-B896-D741-8608-23FB7213A12F}" type="slidenum">
              <a:rPr kumimoji="1" lang="ja-JP" altLang="en-US" smtClean="0"/>
              <a:t>1</a:t>
            </a:fld>
            <a:endParaRPr kumimoji="1" lang="ja-JP" altLang="en-US"/>
          </a:p>
        </p:txBody>
      </p:sp>
    </p:spTree>
    <p:extLst>
      <p:ext uri="{BB962C8B-B14F-4D97-AF65-F5344CB8AC3E}">
        <p14:creationId xmlns:p14="http://schemas.microsoft.com/office/powerpoint/2010/main" val="4046011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2C7C6462-B896-D741-8608-23FB7213A12F}" type="slidenum">
              <a:rPr kumimoji="1" lang="ja-JP" altLang="en-US" smtClean="0"/>
              <a:t>8</a:t>
            </a:fld>
            <a:endParaRPr kumimoji="1" lang="ja-JP" altLang="en-US"/>
          </a:p>
        </p:txBody>
      </p:sp>
    </p:spTree>
    <p:extLst>
      <p:ext uri="{BB962C8B-B14F-4D97-AF65-F5344CB8AC3E}">
        <p14:creationId xmlns:p14="http://schemas.microsoft.com/office/powerpoint/2010/main" val="1242455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4785" name="スライド イメージ プレースホルダ 1"/>
          <p:cNvSpPr>
            <a:spLocks noGrp="1" noRot="1" noChangeAspect="1" noTextEdit="1"/>
          </p:cNvSpPr>
          <p:nvPr>
            <p:ph type="sldImg"/>
          </p:nvPr>
        </p:nvSpPr>
        <p:spPr bwMode="auto">
          <a:noFill/>
          <a:ln>
            <a:solidFill>
              <a:srgbClr val="000000"/>
            </a:solidFill>
            <a:miter lim="800000"/>
            <a:headEnd/>
            <a:tailEnd/>
          </a:ln>
        </p:spPr>
      </p:sp>
      <p:sp>
        <p:nvSpPr>
          <p:cNvPr id="93187" name="ノート プレースホルダ 2"/>
          <p:cNvSpPr>
            <a:spLocks noGrp="1"/>
          </p:cNvSpPr>
          <p:nvPr>
            <p:ph type="body" idx="1"/>
          </p:nvPr>
        </p:nvSpPr>
        <p:spPr bwMode="auto"/>
        <p:txBody>
          <a:bodyPr wrap="square" numCol="1" anchor="t" anchorCtr="0" compatLnSpc="1">
            <a:prstTxWarp prst="textNoShape">
              <a:avLst/>
            </a:prstTxWarp>
          </a:bodyPr>
          <a:lstStyle/>
          <a:p>
            <a:pPr marL="0" marR="0" indent="0" algn="l" defTabSz="762000" rtl="0" eaLnBrk="0" fontAlgn="base" latinLnBrk="0" hangingPunct="0">
              <a:lnSpc>
                <a:spcPct val="120000"/>
              </a:lnSpc>
              <a:spcBef>
                <a:spcPct val="30000"/>
              </a:spcBef>
              <a:spcAft>
                <a:spcPct val="0"/>
              </a:spcAft>
              <a:buClrTx/>
              <a:buSzTx/>
              <a:buFontTx/>
              <a:buNone/>
              <a:tabLst/>
              <a:defRPr/>
            </a:pPr>
            <a:r>
              <a:rPr lang="ja-JP" altLang="en-US" spc="100" baseline="0" dirty="0"/>
              <a:t>本日の発表内容ですが、これまでの、</a:t>
            </a:r>
            <a:r>
              <a:rPr lang="ja-JP" altLang="en-US" kern="0" spc="100" baseline="0" dirty="0">
                <a:solidFill>
                  <a:schemeClr val="bg1"/>
                </a:solidFill>
                <a:latin typeface="メイリオ" pitchFamily="50" charset="-128"/>
                <a:ea typeface="メイリオ" pitchFamily="50" charset="-128"/>
                <a:cs typeface="Segoe UI" pitchFamily="34" charset="0"/>
              </a:rPr>
              <a:t>教育</a:t>
            </a:r>
            <a:r>
              <a:rPr lang="ja-JP" altLang="en-US" sz="1100" kern="0" spc="100" baseline="0" dirty="0">
                <a:solidFill>
                  <a:schemeClr val="bg1"/>
                </a:solidFill>
                <a:latin typeface="メイリオ" pitchFamily="50" charset="-128"/>
                <a:ea typeface="メイリオ" pitchFamily="50" charset="-128"/>
                <a:cs typeface="Segoe UI" pitchFamily="34" charset="0"/>
              </a:rPr>
              <a:t>、</a:t>
            </a:r>
            <a:r>
              <a:rPr lang="ja-JP" altLang="en-US" kern="0" spc="100" baseline="0" dirty="0">
                <a:solidFill>
                  <a:schemeClr val="bg1"/>
                </a:solidFill>
                <a:latin typeface="メイリオ" pitchFamily="50" charset="-128"/>
                <a:ea typeface="メイリオ" pitchFamily="50" charset="-128"/>
                <a:cs typeface="Segoe UI" pitchFamily="34" charset="0"/>
              </a:rPr>
              <a:t>診療</a:t>
            </a:r>
            <a:r>
              <a:rPr lang="ja-JP" altLang="en-US" sz="1100" kern="0" spc="100" baseline="0" dirty="0">
                <a:solidFill>
                  <a:schemeClr val="bg1"/>
                </a:solidFill>
                <a:latin typeface="メイリオ" pitchFamily="50" charset="-128"/>
                <a:ea typeface="メイリオ" pitchFamily="50" charset="-128"/>
                <a:cs typeface="Segoe UI" pitchFamily="34" charset="0"/>
              </a:rPr>
              <a:t>、</a:t>
            </a:r>
            <a:r>
              <a:rPr lang="ja-JP" altLang="en-US" kern="0" spc="100" baseline="0" dirty="0">
                <a:solidFill>
                  <a:schemeClr val="bg1"/>
                </a:solidFill>
                <a:latin typeface="メイリオ" pitchFamily="50" charset="-128"/>
                <a:ea typeface="メイリオ" pitchFamily="50" charset="-128"/>
                <a:cs typeface="Segoe UI" pitchFamily="34" charset="0"/>
              </a:rPr>
              <a:t>研究　</a:t>
            </a:r>
            <a:r>
              <a:rPr lang="ja-JP" altLang="en-US" sz="1100" kern="0" spc="100" baseline="0" dirty="0">
                <a:solidFill>
                  <a:schemeClr val="bg1"/>
                </a:solidFill>
                <a:latin typeface="メイリオ" pitchFamily="50" charset="-128"/>
                <a:ea typeface="メイリオ" pitchFamily="50" charset="-128"/>
                <a:cs typeface="Segoe UI" pitchFamily="34" charset="0"/>
              </a:rPr>
              <a:t>の　</a:t>
            </a:r>
            <a:r>
              <a:rPr lang="ja-JP" altLang="en-US" kern="0" spc="100" baseline="0" dirty="0">
                <a:solidFill>
                  <a:schemeClr val="bg1"/>
                </a:solidFill>
                <a:latin typeface="メイリオ" pitchFamily="50" charset="-128"/>
                <a:ea typeface="メイリオ" pitchFamily="50" charset="-128"/>
                <a:cs typeface="Segoe UI" pitchFamily="34" charset="0"/>
              </a:rPr>
              <a:t>実績と抱負、最後に　教室運営</a:t>
            </a:r>
            <a:r>
              <a:rPr lang="ja-JP" altLang="en-US" sz="1100" kern="0" spc="100" baseline="0" dirty="0">
                <a:solidFill>
                  <a:schemeClr val="bg1"/>
                </a:solidFill>
                <a:latin typeface="メイリオ" pitchFamily="50" charset="-128"/>
                <a:ea typeface="メイリオ" pitchFamily="50" charset="-128"/>
                <a:cs typeface="Segoe UI" pitchFamily="34" charset="0"/>
              </a:rPr>
              <a:t>の</a:t>
            </a:r>
            <a:r>
              <a:rPr lang="ja-JP" altLang="en-US" kern="0" spc="100" baseline="0" dirty="0">
                <a:solidFill>
                  <a:schemeClr val="bg1"/>
                </a:solidFill>
                <a:latin typeface="メイリオ" pitchFamily="50" charset="-128"/>
                <a:ea typeface="メイリオ" pitchFamily="50" charset="-128"/>
                <a:cs typeface="Segoe UI" pitchFamily="34" charset="0"/>
              </a:rPr>
              <a:t>抱負　に</a:t>
            </a:r>
            <a:r>
              <a:rPr lang="ja-JP" altLang="en-US" spc="100" baseline="0" dirty="0"/>
              <a:t>ついて述べさせていただき</a:t>
            </a:r>
            <a:r>
              <a:rPr lang="ja-JP" altLang="en-US" sz="1200" spc="100" baseline="0" dirty="0">
                <a:solidFill>
                  <a:prstClr val="white"/>
                </a:solidFill>
                <a:latin typeface="メイリオ" pitchFamily="50" charset="-128"/>
                <a:ea typeface="メイリオ" pitchFamily="50" charset="-128"/>
                <a:cs typeface="Segoe UI" pitchFamily="34" charset="0"/>
              </a:rPr>
              <a:t>ます。</a:t>
            </a:r>
            <a:endParaRPr lang="ja-JP" altLang="en-US" spc="100" baseline="0" dirty="0"/>
          </a:p>
        </p:txBody>
      </p:sp>
      <p:sp>
        <p:nvSpPr>
          <p:cNvPr id="4" name="スライド番号プレースホルダ 3"/>
          <p:cNvSpPr>
            <a:spLocks noGrp="1"/>
          </p:cNvSpPr>
          <p:nvPr>
            <p:ph type="sldNum" sz="quarter" idx="5"/>
          </p:nvPr>
        </p:nvSpPr>
        <p:spPr/>
        <p:txBody>
          <a:bodyPr/>
          <a:lstStyle/>
          <a:p>
            <a:pPr>
              <a:defRPr/>
            </a:pPr>
            <a:fld id="{47E1DFF9-FE18-49D5-95A5-F2043AD838B9}" type="slidenum">
              <a:rPr lang="ja-JP" altLang="en-US">
                <a:solidFill>
                  <a:prstClr val="black"/>
                </a:solidFill>
              </a:rPr>
              <a:pPr>
                <a:defRPr/>
              </a:pPr>
              <a:t>9</a:t>
            </a:fld>
            <a:endParaRPr lang="ja-JP" altLang="en-US">
              <a:solidFill>
                <a:prstClr val="black"/>
              </a:solidFill>
            </a:endParaRPr>
          </a:p>
        </p:txBody>
      </p:sp>
    </p:spTree>
    <p:extLst>
      <p:ext uri="{BB962C8B-B14F-4D97-AF65-F5344CB8AC3E}">
        <p14:creationId xmlns:p14="http://schemas.microsoft.com/office/powerpoint/2010/main" val="34954558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6B3DAE1-DB5B-457F-8A24-B62B65155730}"/>
              </a:ext>
            </a:extLst>
          </p:cNvPr>
          <p:cNvPicPr/>
          <p:nvPr userDrawn="1"/>
        </p:nvPicPr>
        <p:blipFill>
          <a:blip r:embed="rId2" cstate="print">
            <a:alphaModFix amt="15000"/>
            <a:extLst>
              <a:ext uri="{28A0092B-C50C-407E-A947-70E740481C1C}">
                <a14:useLocalDpi xmlns:a14="http://schemas.microsoft.com/office/drawing/2010/main" val="0"/>
              </a:ext>
            </a:extLst>
          </a:blip>
          <a:srcRect/>
          <a:stretch>
            <a:fillRect/>
          </a:stretch>
        </p:blipFill>
        <p:spPr bwMode="auto">
          <a:xfrm>
            <a:off x="4783841" y="237040"/>
            <a:ext cx="7440000" cy="6336000"/>
          </a:xfrm>
          <a:prstGeom prst="rect">
            <a:avLst/>
          </a:prstGeom>
          <a:noFill/>
          <a:ln>
            <a:noFill/>
          </a:ln>
        </p:spPr>
      </p:pic>
      <p:sp>
        <p:nvSpPr>
          <p:cNvPr id="2" name="Title 1"/>
          <p:cNvSpPr>
            <a:spLocks noGrp="1"/>
          </p:cNvSpPr>
          <p:nvPr>
            <p:ph type="ctrTitle"/>
          </p:nvPr>
        </p:nvSpPr>
        <p:spPr>
          <a:xfrm>
            <a:off x="2082050" y="1124540"/>
            <a:ext cx="8811241" cy="2300657"/>
          </a:xfrm>
        </p:spPr>
        <p:txBody>
          <a:bodyPr anchor="b">
            <a:normAutofit/>
          </a:bodyPr>
          <a:lstStyle>
            <a:lvl1pPr algn="ctr">
              <a:defRPr sz="6000" baseline="0">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5417" y="3702845"/>
            <a:ext cx="8817867" cy="1554963"/>
          </a:xfrm>
        </p:spPr>
        <p:txBody>
          <a:bodyPr>
            <a:normAutofit/>
          </a:bodyPr>
          <a:lstStyle>
            <a:lvl1pPr marL="0" indent="0" algn="ctr">
              <a:buNone/>
              <a:defRPr sz="2400" baseline="0">
                <a:solidFill>
                  <a:schemeClr val="tx1">
                    <a:lumMod val="75000"/>
                    <a:lumOff val="25000"/>
                  </a:schemeClr>
                </a:solidFill>
                <a:latin typeface="メイリオ" panose="020B0604030504040204" pitchFamily="50" charset="-128"/>
                <a:ea typeface="メイリオ" panose="020B0604030504040204" pitchFamily="50" charset="-128"/>
              </a:defRPr>
            </a:lvl1pPr>
            <a:lvl2pPr marL="457155" indent="0" algn="ctr">
              <a:buNone/>
              <a:defRPr sz="2800"/>
            </a:lvl2pPr>
            <a:lvl3pPr marL="914309" indent="0" algn="ctr">
              <a:buNone/>
              <a:defRPr sz="2400"/>
            </a:lvl3pPr>
            <a:lvl4pPr marL="1371464" indent="0" algn="ctr">
              <a:buNone/>
              <a:defRPr sz="2000"/>
            </a:lvl4pPr>
            <a:lvl5pPr marL="1828618" indent="0" algn="ctr">
              <a:buNone/>
              <a:defRPr sz="2000"/>
            </a:lvl5pPr>
            <a:lvl6pPr marL="2285774" indent="0" algn="ctr">
              <a:buNone/>
              <a:defRPr sz="2000"/>
            </a:lvl6pPr>
            <a:lvl7pPr marL="2742926" indent="0" algn="ctr">
              <a:buNone/>
              <a:defRPr sz="2000"/>
            </a:lvl7pPr>
            <a:lvl8pPr marL="3200080" indent="0" algn="ctr">
              <a:buNone/>
              <a:defRPr sz="2000"/>
            </a:lvl8pPr>
            <a:lvl9pPr marL="3657235" indent="0" algn="ctr">
              <a:buNone/>
              <a:defRPr sz="2000"/>
            </a:lvl9pPr>
          </a:lstStyle>
          <a:p>
            <a:r>
              <a:rPr lang="ja-JP" altLang="en-US" dirty="0"/>
              <a:t>マスター サブタイトルの書式設定</a:t>
            </a:r>
            <a:endParaRPr lang="en-US" dirty="0"/>
          </a:p>
        </p:txBody>
      </p:sp>
      <p:pic>
        <p:nvPicPr>
          <p:cNvPr id="15" name="図 6" descr="医大・全景[1].jpg">
            <a:extLst>
              <a:ext uri="{FF2B5EF4-FFF2-40B4-BE49-F238E27FC236}">
                <a16:creationId xmlns:a16="http://schemas.microsoft.com/office/drawing/2014/main" id="{52487FD4-CF38-C949-9CDD-018366D641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 y="4585195"/>
            <a:ext cx="4535335" cy="1987847"/>
          </a:xfrm>
          <a:prstGeom prst="rect">
            <a:avLst/>
          </a:prstGeom>
          <a:ln>
            <a:noFill/>
          </a:ln>
          <a:effectLst>
            <a:softEdge rad="112500"/>
          </a:effectLst>
        </p:spPr>
      </p:pic>
      <p:pic>
        <p:nvPicPr>
          <p:cNvPr id="8" name="図 7">
            <a:extLst>
              <a:ext uri="{FF2B5EF4-FFF2-40B4-BE49-F238E27FC236}">
                <a16:creationId xmlns:a16="http://schemas.microsoft.com/office/drawing/2014/main" id="{CB110D4F-4744-4FF3-8396-277AC74BCAAD}"/>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61175" y="6355975"/>
            <a:ext cx="458708" cy="445968"/>
          </a:xfrm>
          <a:prstGeom prst="rect">
            <a:avLst/>
          </a:prstGeom>
          <a:noFill/>
          <a:ln>
            <a:noFill/>
          </a:ln>
        </p:spPr>
      </p:pic>
      <p:sp>
        <p:nvSpPr>
          <p:cNvPr id="9" name="テキスト ボックス 8">
            <a:extLst>
              <a:ext uri="{FF2B5EF4-FFF2-40B4-BE49-F238E27FC236}">
                <a16:creationId xmlns:a16="http://schemas.microsoft.com/office/drawing/2014/main" id="{BD88AD10-6C4B-495A-955F-6C33AB2DA6D3}"/>
              </a:ext>
            </a:extLst>
          </p:cNvPr>
          <p:cNvSpPr txBox="1"/>
          <p:nvPr userDrawn="1"/>
        </p:nvSpPr>
        <p:spPr>
          <a:xfrm>
            <a:off x="2319883" y="6419499"/>
            <a:ext cx="9626509" cy="379656"/>
          </a:xfrm>
          <a:prstGeom prst="rect">
            <a:avLst/>
          </a:prstGeom>
          <a:noFill/>
        </p:spPr>
        <p:txBody>
          <a:bodyPr wrap="square" rtlCol="0">
            <a:spAutoFit/>
          </a:bodyPr>
          <a:lstStyle/>
          <a:p>
            <a:r>
              <a:rPr kumimoji="1" lang="en-US" altLang="ja-JP" sz="1867" i="1" dirty="0">
                <a:latin typeface="メイリオ" panose="020B0604030504040204" pitchFamily="50" charset="-128"/>
                <a:ea typeface="メイリオ" panose="020B0604030504040204" pitchFamily="50" charset="-128"/>
              </a:rPr>
              <a:t>Department of Otolaryngology-</a:t>
            </a:r>
            <a:r>
              <a:rPr lang="en-US" altLang="ja-JP" sz="1867" i="1" dirty="0">
                <a:latin typeface="メイリオ" panose="020B0604030504040204" pitchFamily="50" charset="-128"/>
                <a:ea typeface="メイリオ" panose="020B0604030504040204" pitchFamily="50" charset="-128"/>
              </a:rPr>
              <a:t>Head and Neck Surgery,</a:t>
            </a:r>
            <a:r>
              <a:rPr lang="ja-JP" altLang="en-US" sz="1867" i="1" dirty="0">
                <a:latin typeface="メイリオ" panose="020B0604030504040204" pitchFamily="50" charset="-128"/>
                <a:ea typeface="メイリオ" panose="020B0604030504040204" pitchFamily="50" charset="-128"/>
              </a:rPr>
              <a:t> </a:t>
            </a:r>
            <a:r>
              <a:rPr kumimoji="1" lang="en-US" altLang="ja-JP" sz="1867" i="1" dirty="0">
                <a:latin typeface="メイリオ" panose="020B0604030504040204" pitchFamily="50" charset="-128"/>
                <a:ea typeface="メイリオ" panose="020B0604030504040204" pitchFamily="50" charset="-128"/>
              </a:rPr>
              <a:t>Kawasaki Medical School </a:t>
            </a:r>
            <a:endParaRPr kumimoji="1" lang="ja-JP" altLang="en-US" sz="1867" i="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148657955"/>
      </p:ext>
    </p:extLst>
  </p:cSld>
  <p:clrMapOvr>
    <a:masterClrMapping/>
  </p:clrMapOvr>
  <p:transition spd="slow"/>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4640"/>
            <a:ext cx="109728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1" y="1600204"/>
            <a:ext cx="53848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1" y="1600203"/>
            <a:ext cx="53848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1" y="3938597"/>
            <a:ext cx="53848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pPr>
              <a:defRPr/>
            </a:pPr>
            <a:fld id="{3E48A960-9BB7-4AD6-9DDA-EE933F16191D}"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18706007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600" y="541301"/>
            <a:ext cx="10972320" cy="609398"/>
          </a:xfrm>
          <a:prstGeom prst="rect">
            <a:avLst/>
          </a:prstGeom>
        </p:spPr>
        <p:txBody>
          <a:bodyPr lIns="0" tIns="0" rIns="0" bIns="0" anchor="ctr">
            <a:spAutoFit/>
          </a:bodyPr>
          <a:lstStyle/>
          <a:p>
            <a:pPr algn="ctr"/>
            <a:endParaRPr lang="en-US" sz="4400" b="0" strike="noStrike" spc="-1">
              <a:latin typeface="Arial"/>
            </a:endParaRPr>
          </a:p>
        </p:txBody>
      </p:sp>
      <p:sp>
        <p:nvSpPr>
          <p:cNvPr id="3" name="PlaceHolder 2"/>
          <p:cNvSpPr>
            <a:spLocks noGrp="1"/>
          </p:cNvSpPr>
          <p:nvPr>
            <p:ph type="subTitle"/>
          </p:nvPr>
        </p:nvSpPr>
        <p:spPr>
          <a:xfrm>
            <a:off x="609600" y="3371564"/>
            <a:ext cx="10972320" cy="443198"/>
          </a:xfrm>
          <a:prstGeom prst="rect">
            <a:avLst/>
          </a:prstGeom>
        </p:spPr>
        <p:txBody>
          <a:bodyPr lIns="0" tIns="0" rIns="0" bIns="0" anchor="ctr">
            <a:spAutoFit/>
          </a:bodyPr>
          <a:lstStyle/>
          <a:p>
            <a:pPr algn="ctr"/>
            <a:endParaRPr lang="en-US" sz="3200" b="0" strike="noStrike" spc="-1">
              <a:latin typeface="Arial"/>
            </a:endParaRPr>
          </a:p>
        </p:txBody>
      </p:sp>
    </p:spTree>
    <p:extLst>
      <p:ext uri="{BB962C8B-B14F-4D97-AF65-F5344CB8AC3E}">
        <p14:creationId xmlns:p14="http://schemas.microsoft.com/office/powerpoint/2010/main" val="4450963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コンテンツ プレースホルダー 2"/>
          <p:cNvSpPr>
            <a:spLocks noGrp="1"/>
          </p:cNvSpPr>
          <p:nvPr>
            <p:ph sz="half" idx="1"/>
          </p:nvPr>
        </p:nvSpPr>
        <p:spPr>
          <a:xfrm>
            <a:off x="609600" y="1600201"/>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ー 3"/>
          <p:cNvSpPr>
            <a:spLocks noGrp="1"/>
          </p:cNvSpPr>
          <p:nvPr>
            <p:ph sz="half" idx="2"/>
          </p:nvPr>
        </p:nvSpPr>
        <p:spPr>
          <a:xfrm>
            <a:off x="6197600" y="1600201"/>
            <a:ext cx="5384800" cy="4525963"/>
          </a:xfrm>
        </p:spPr>
        <p:txBody>
          <a:bodyPr/>
          <a:lstStyle>
            <a:lvl1pPr>
              <a:defRPr sz="2100"/>
            </a:lvl1pPr>
            <a:lvl2pPr>
              <a:defRPr sz="1800"/>
            </a:lvl2pPr>
            <a:lvl3pPr>
              <a:defRPr sz="1500"/>
            </a:lvl3pPr>
            <a:lvl4pPr>
              <a:defRPr sz="1351"/>
            </a:lvl4pPr>
            <a:lvl5pPr>
              <a:defRPr sz="1351"/>
            </a:lvl5pPr>
            <a:lvl6pPr>
              <a:defRPr sz="1351"/>
            </a:lvl6pPr>
            <a:lvl7pPr>
              <a:defRPr sz="1351"/>
            </a:lvl7pPr>
            <a:lvl8pPr>
              <a:defRPr sz="1351"/>
            </a:lvl8pPr>
            <a:lvl9pPr>
              <a:defRPr sz="1351"/>
            </a:lvl9p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日付プレースホルダー 3"/>
          <p:cNvSpPr>
            <a:spLocks noGrp="1"/>
          </p:cNvSpPr>
          <p:nvPr>
            <p:ph type="dt" sz="half" idx="10"/>
          </p:nvPr>
        </p:nvSpPr>
        <p:spPr/>
        <p:txBody>
          <a:bodyPr/>
          <a:lstStyle>
            <a:lvl1pPr>
              <a:defRPr kumimoji="0">
                <a:latin typeface="Arial" charset="0"/>
              </a:defRPr>
            </a:lvl1pPr>
          </a:lstStyle>
          <a:p>
            <a:pPr>
              <a:defRPr/>
            </a:pPr>
            <a:fld id="{3D7CF326-15B0-DD4A-9C7A-CA84183FFB6B}" type="datetimeFigureOut">
              <a:rPr lang="ja-JP" altLang="en-US"/>
              <a:pPr>
                <a:defRPr/>
              </a:pPr>
              <a:t>2025/2/4</a:t>
            </a:fld>
            <a:endParaRPr lang="ja-JP" altLang="en-US"/>
          </a:p>
        </p:txBody>
      </p:sp>
      <p:sp>
        <p:nvSpPr>
          <p:cNvPr id="6" name="フッター プレースホルダー 4"/>
          <p:cNvSpPr>
            <a:spLocks noGrp="1"/>
          </p:cNvSpPr>
          <p:nvPr>
            <p:ph type="ftr" sz="quarter" idx="11"/>
          </p:nvPr>
        </p:nvSpPr>
        <p:spPr/>
        <p:txBody>
          <a:bodyPr/>
          <a:lstStyle>
            <a:lvl1pPr>
              <a:defRPr kumimoji="0"/>
            </a:lvl1pPr>
          </a:lstStyle>
          <a:p>
            <a:pPr>
              <a:defRPr/>
            </a:pPr>
            <a:endParaRPr lang="ja-JP" altLang="en-US"/>
          </a:p>
        </p:txBody>
      </p:sp>
      <p:sp>
        <p:nvSpPr>
          <p:cNvPr id="7" name="スライド番号プレースホルダー 5"/>
          <p:cNvSpPr>
            <a:spLocks noGrp="1"/>
          </p:cNvSpPr>
          <p:nvPr>
            <p:ph type="sldNum" sz="quarter" idx="12"/>
          </p:nvPr>
        </p:nvSpPr>
        <p:spPr/>
        <p:txBody>
          <a:bodyPr/>
          <a:lstStyle>
            <a:lvl1pPr>
              <a:defRPr kumimoji="0">
                <a:latin typeface="Arial" charset="0"/>
              </a:defRPr>
            </a:lvl1pPr>
          </a:lstStyle>
          <a:p>
            <a:pPr>
              <a:defRPr/>
            </a:pPr>
            <a:fld id="{71311D3C-7E03-6C43-9EE0-37C82AE1C60E}" type="slidenum">
              <a:rPr lang="ja-JP" altLang="en-US"/>
              <a:pPr>
                <a:defRPr/>
              </a:pPr>
              <a:t>‹#›</a:t>
            </a:fld>
            <a:endParaRPr lang="ja-JP" altLang="en-US"/>
          </a:p>
        </p:txBody>
      </p:sp>
    </p:spTree>
    <p:extLst>
      <p:ext uri="{BB962C8B-B14F-4D97-AF65-F5344CB8AC3E}">
        <p14:creationId xmlns:p14="http://schemas.microsoft.com/office/powerpoint/2010/main" val="1575675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127" y="1133477"/>
            <a:ext cx="10515600" cy="5145404"/>
          </a:xfrm>
        </p:spPr>
        <p:txBody>
          <a:bodyPr/>
          <a:lstStyle>
            <a:lvl1pPr>
              <a:defRPr sz="24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pic>
        <p:nvPicPr>
          <p:cNvPr id="7" name="図 6">
            <a:extLst>
              <a:ext uri="{FF2B5EF4-FFF2-40B4-BE49-F238E27FC236}">
                <a16:creationId xmlns:a16="http://schemas.microsoft.com/office/drawing/2014/main" id="{75D78917-4D7E-460B-9763-E56BC2DC23E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86590" y="6409076"/>
            <a:ext cx="458708" cy="445968"/>
          </a:xfrm>
          <a:prstGeom prst="rect">
            <a:avLst/>
          </a:prstGeom>
          <a:noFill/>
          <a:ln>
            <a:noFill/>
          </a:ln>
        </p:spPr>
      </p:pic>
      <p:sp>
        <p:nvSpPr>
          <p:cNvPr id="8" name="テキスト ボックス 7">
            <a:extLst>
              <a:ext uri="{FF2B5EF4-FFF2-40B4-BE49-F238E27FC236}">
                <a16:creationId xmlns:a16="http://schemas.microsoft.com/office/drawing/2014/main" id="{0102B6AF-5813-4876-8765-D531321536B9}"/>
              </a:ext>
            </a:extLst>
          </p:cNvPr>
          <p:cNvSpPr txBox="1"/>
          <p:nvPr userDrawn="1"/>
        </p:nvSpPr>
        <p:spPr>
          <a:xfrm>
            <a:off x="2549236" y="6571490"/>
            <a:ext cx="9626509" cy="307777"/>
          </a:xfrm>
          <a:prstGeom prst="rect">
            <a:avLst/>
          </a:prstGeom>
          <a:noFill/>
        </p:spPr>
        <p:txBody>
          <a:bodyPr wrap="square" rtlCol="0">
            <a:spAutoFit/>
          </a:bodyPr>
          <a:lstStyle/>
          <a:p>
            <a:r>
              <a:rPr kumimoji="1" lang="en-US" altLang="ja-JP" sz="1400" i="1" dirty="0">
                <a:latin typeface="メイリオ" panose="020B0604030504040204" pitchFamily="50" charset="-128"/>
                <a:ea typeface="メイリオ" panose="020B0604030504040204" pitchFamily="50" charset="-128"/>
              </a:rPr>
              <a:t>Department of Otolaryngology-</a:t>
            </a:r>
            <a:r>
              <a:rPr lang="en-US" altLang="ja-JP" sz="1400" i="1" dirty="0">
                <a:latin typeface="メイリオ" panose="020B0604030504040204" pitchFamily="50" charset="-128"/>
                <a:ea typeface="メイリオ" panose="020B0604030504040204" pitchFamily="50" charset="-128"/>
              </a:rPr>
              <a:t>Head and Neck Surgery,</a:t>
            </a:r>
            <a:r>
              <a:rPr lang="ja-JP" altLang="en-US" sz="1400" i="1" dirty="0">
                <a:latin typeface="メイリオ" panose="020B0604030504040204" pitchFamily="50" charset="-128"/>
                <a:ea typeface="メイリオ" panose="020B0604030504040204" pitchFamily="50" charset="-128"/>
              </a:rPr>
              <a:t> </a:t>
            </a:r>
            <a:r>
              <a:rPr kumimoji="1" lang="en-US" altLang="ja-JP" sz="1400" i="1" dirty="0">
                <a:latin typeface="メイリオ" panose="020B0604030504040204" pitchFamily="50" charset="-128"/>
                <a:ea typeface="メイリオ" panose="020B0604030504040204" pitchFamily="50" charset="-128"/>
              </a:rPr>
              <a:t>Kawasaki Medical School </a:t>
            </a:r>
            <a:endParaRPr kumimoji="1" lang="ja-JP" altLang="en-US" sz="1400" i="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BE9BE59D-800E-41A1-90AF-224F37F03D41}"/>
              </a:ext>
            </a:extLst>
          </p:cNvPr>
          <p:cNvSpPr/>
          <p:nvPr userDrawn="1"/>
        </p:nvSpPr>
        <p:spPr>
          <a:xfrm>
            <a:off x="0" y="-3537"/>
            <a:ext cx="12192000" cy="669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4000" dirty="0">
                <a:solidFill>
                  <a:schemeClr val="tx1"/>
                </a:solidFill>
              </a:rPr>
              <a:t>　</a:t>
            </a:r>
            <a:endParaRPr kumimoji="1" lang="ja-JP" altLang="en-US" sz="4000" kern="1200" baseline="0" dirty="0">
              <a:solidFill>
                <a:schemeClr val="tx1"/>
              </a:solidFill>
            </a:endParaRPr>
          </a:p>
        </p:txBody>
      </p:sp>
      <p:cxnSp>
        <p:nvCxnSpPr>
          <p:cNvPr id="6" name="直線コネクタ 5">
            <a:extLst>
              <a:ext uri="{FF2B5EF4-FFF2-40B4-BE49-F238E27FC236}">
                <a16:creationId xmlns:a16="http://schemas.microsoft.com/office/drawing/2014/main" id="{F0260744-6BFB-4B5E-94C1-1A43A4D4666A}"/>
              </a:ext>
            </a:extLst>
          </p:cNvPr>
          <p:cNvCxnSpPr/>
          <p:nvPr userDrawn="1"/>
        </p:nvCxnSpPr>
        <p:spPr>
          <a:xfrm>
            <a:off x="2" y="626969"/>
            <a:ext cx="12175745" cy="0"/>
          </a:xfrm>
          <a:prstGeom prst="line">
            <a:avLst/>
          </a:prstGeom>
          <a:ln w="76200">
            <a:solidFill>
              <a:srgbClr val="00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251420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127" y="1133477"/>
            <a:ext cx="10515600" cy="5145404"/>
          </a:xfrm>
        </p:spPr>
        <p:txBody>
          <a:bodyPr/>
          <a:lstStyle>
            <a:lvl1pPr>
              <a:defRPr sz="24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pic>
        <p:nvPicPr>
          <p:cNvPr id="7" name="図 6">
            <a:extLst>
              <a:ext uri="{FF2B5EF4-FFF2-40B4-BE49-F238E27FC236}">
                <a16:creationId xmlns:a16="http://schemas.microsoft.com/office/drawing/2014/main" id="{75D78917-4D7E-460B-9763-E56BC2DC23E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86590" y="6409076"/>
            <a:ext cx="458708" cy="445968"/>
          </a:xfrm>
          <a:prstGeom prst="rect">
            <a:avLst/>
          </a:prstGeom>
          <a:noFill/>
          <a:ln>
            <a:noFill/>
          </a:ln>
        </p:spPr>
      </p:pic>
      <p:sp>
        <p:nvSpPr>
          <p:cNvPr id="8" name="テキスト ボックス 7">
            <a:extLst>
              <a:ext uri="{FF2B5EF4-FFF2-40B4-BE49-F238E27FC236}">
                <a16:creationId xmlns:a16="http://schemas.microsoft.com/office/drawing/2014/main" id="{0102B6AF-5813-4876-8765-D531321536B9}"/>
              </a:ext>
            </a:extLst>
          </p:cNvPr>
          <p:cNvSpPr txBox="1"/>
          <p:nvPr userDrawn="1"/>
        </p:nvSpPr>
        <p:spPr>
          <a:xfrm>
            <a:off x="2549236" y="6571490"/>
            <a:ext cx="9626509" cy="307777"/>
          </a:xfrm>
          <a:prstGeom prst="rect">
            <a:avLst/>
          </a:prstGeom>
          <a:noFill/>
        </p:spPr>
        <p:txBody>
          <a:bodyPr wrap="square" rtlCol="0">
            <a:spAutoFit/>
          </a:bodyPr>
          <a:lstStyle/>
          <a:p>
            <a:r>
              <a:rPr kumimoji="1" lang="en-US" altLang="ja-JP" sz="1400" i="1" dirty="0">
                <a:latin typeface="メイリオ" panose="020B0604030504040204" pitchFamily="50" charset="-128"/>
                <a:ea typeface="メイリオ" panose="020B0604030504040204" pitchFamily="50" charset="-128"/>
              </a:rPr>
              <a:t>Department of Otolaryngology-</a:t>
            </a:r>
            <a:r>
              <a:rPr lang="en-US" altLang="ja-JP" sz="1400" i="1" dirty="0">
                <a:latin typeface="メイリオ" panose="020B0604030504040204" pitchFamily="50" charset="-128"/>
                <a:ea typeface="メイリオ" panose="020B0604030504040204" pitchFamily="50" charset="-128"/>
              </a:rPr>
              <a:t>Head and Neck Surgery,</a:t>
            </a:r>
            <a:r>
              <a:rPr lang="ja-JP" altLang="en-US" sz="1400" i="1" dirty="0">
                <a:latin typeface="メイリオ" panose="020B0604030504040204" pitchFamily="50" charset="-128"/>
                <a:ea typeface="メイリオ" panose="020B0604030504040204" pitchFamily="50" charset="-128"/>
              </a:rPr>
              <a:t> </a:t>
            </a:r>
            <a:r>
              <a:rPr kumimoji="1" lang="en-US" altLang="ja-JP" sz="1400" i="1" dirty="0">
                <a:latin typeface="メイリオ" panose="020B0604030504040204" pitchFamily="50" charset="-128"/>
                <a:ea typeface="メイリオ" panose="020B0604030504040204" pitchFamily="50" charset="-128"/>
              </a:rPr>
              <a:t>Kawasaki Medical School </a:t>
            </a:r>
            <a:endParaRPr kumimoji="1" lang="ja-JP" altLang="en-US" sz="1400" i="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BE9BE59D-800E-41A1-90AF-224F37F03D41}"/>
              </a:ext>
            </a:extLst>
          </p:cNvPr>
          <p:cNvSpPr/>
          <p:nvPr userDrawn="1"/>
        </p:nvSpPr>
        <p:spPr>
          <a:xfrm>
            <a:off x="0" y="-3537"/>
            <a:ext cx="12192000" cy="66920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4000" dirty="0">
                <a:solidFill>
                  <a:schemeClr val="tx1"/>
                </a:solidFill>
              </a:rPr>
              <a:t>　</a:t>
            </a:r>
            <a:endParaRPr kumimoji="1" lang="ja-JP" altLang="en-US" sz="4000" kern="1200" baseline="0" dirty="0">
              <a:solidFill>
                <a:schemeClr val="tx1"/>
              </a:solidFill>
            </a:endParaRPr>
          </a:p>
        </p:txBody>
      </p:sp>
      <p:cxnSp>
        <p:nvCxnSpPr>
          <p:cNvPr id="6" name="直線コネクタ 5">
            <a:extLst>
              <a:ext uri="{FF2B5EF4-FFF2-40B4-BE49-F238E27FC236}">
                <a16:creationId xmlns:a16="http://schemas.microsoft.com/office/drawing/2014/main" id="{F0260744-6BFB-4B5E-94C1-1A43A4D4666A}"/>
              </a:ext>
            </a:extLst>
          </p:cNvPr>
          <p:cNvCxnSpPr/>
          <p:nvPr userDrawn="1"/>
        </p:nvCxnSpPr>
        <p:spPr>
          <a:xfrm>
            <a:off x="2" y="626969"/>
            <a:ext cx="12175745" cy="0"/>
          </a:xfrm>
          <a:prstGeom prst="line">
            <a:avLst/>
          </a:prstGeom>
          <a:ln w="76200">
            <a:solidFill>
              <a:srgbClr val="0033C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201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pic>
        <p:nvPicPr>
          <p:cNvPr id="7" name="図 6">
            <a:extLst>
              <a:ext uri="{FF2B5EF4-FFF2-40B4-BE49-F238E27FC236}">
                <a16:creationId xmlns:a16="http://schemas.microsoft.com/office/drawing/2014/main" id="{75D78917-4D7E-460B-9763-E56BC2DC23E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61175" y="6355975"/>
            <a:ext cx="458708" cy="445968"/>
          </a:xfrm>
          <a:prstGeom prst="rect">
            <a:avLst/>
          </a:prstGeom>
          <a:noFill/>
          <a:ln>
            <a:noFill/>
          </a:ln>
        </p:spPr>
      </p:pic>
      <p:cxnSp>
        <p:nvCxnSpPr>
          <p:cNvPr id="9" name="直線コネクタ 8">
            <a:extLst>
              <a:ext uri="{FF2B5EF4-FFF2-40B4-BE49-F238E27FC236}">
                <a16:creationId xmlns:a16="http://schemas.microsoft.com/office/drawing/2014/main" id="{8310DE7F-93AE-4178-963B-AF2F5C94C0B9}"/>
              </a:ext>
            </a:extLst>
          </p:cNvPr>
          <p:cNvCxnSpPr/>
          <p:nvPr userDrawn="1"/>
        </p:nvCxnSpPr>
        <p:spPr>
          <a:xfrm>
            <a:off x="777609" y="1329372"/>
            <a:ext cx="1067257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sp>
        <p:nvSpPr>
          <p:cNvPr id="10" name="テキスト ボックス 9">
            <a:extLst>
              <a:ext uri="{FF2B5EF4-FFF2-40B4-BE49-F238E27FC236}">
                <a16:creationId xmlns:a16="http://schemas.microsoft.com/office/drawing/2014/main" id="{4F89CC18-3CAF-4C2D-B942-305937E681A6}"/>
              </a:ext>
            </a:extLst>
          </p:cNvPr>
          <p:cNvSpPr txBox="1"/>
          <p:nvPr userDrawn="1"/>
        </p:nvSpPr>
        <p:spPr>
          <a:xfrm>
            <a:off x="2319883" y="6419499"/>
            <a:ext cx="9626509" cy="379656"/>
          </a:xfrm>
          <a:prstGeom prst="rect">
            <a:avLst/>
          </a:prstGeom>
          <a:noFill/>
        </p:spPr>
        <p:txBody>
          <a:bodyPr wrap="square" rtlCol="0">
            <a:spAutoFit/>
          </a:bodyPr>
          <a:lstStyle/>
          <a:p>
            <a:r>
              <a:rPr kumimoji="1" lang="en-US" altLang="ja-JP" sz="1867" i="1" dirty="0">
                <a:latin typeface="メイリオ" panose="020B0604030504040204" pitchFamily="50" charset="-128"/>
                <a:ea typeface="メイリオ" panose="020B0604030504040204" pitchFamily="50" charset="-128"/>
              </a:rPr>
              <a:t>Department of Otolaryngology-</a:t>
            </a:r>
            <a:r>
              <a:rPr lang="en-US" altLang="ja-JP" sz="1867" i="1" dirty="0">
                <a:latin typeface="メイリオ" panose="020B0604030504040204" pitchFamily="50" charset="-128"/>
                <a:ea typeface="メイリオ" panose="020B0604030504040204" pitchFamily="50" charset="-128"/>
              </a:rPr>
              <a:t>Head and Neck Surgery,</a:t>
            </a:r>
            <a:r>
              <a:rPr lang="ja-JP" altLang="en-US" sz="1867" i="1" dirty="0">
                <a:latin typeface="メイリオ" panose="020B0604030504040204" pitchFamily="50" charset="-128"/>
                <a:ea typeface="メイリオ" panose="020B0604030504040204" pitchFamily="50" charset="-128"/>
              </a:rPr>
              <a:t> </a:t>
            </a:r>
            <a:r>
              <a:rPr kumimoji="1" lang="en-US" altLang="ja-JP" sz="1867" i="1" dirty="0">
                <a:latin typeface="メイリオ" panose="020B0604030504040204" pitchFamily="50" charset="-128"/>
                <a:ea typeface="メイリオ" panose="020B0604030504040204" pitchFamily="50" charset="-128"/>
              </a:rPr>
              <a:t>Kawasaki Medical School </a:t>
            </a:r>
            <a:endParaRPr kumimoji="1" lang="ja-JP" altLang="en-US" sz="1867" i="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1792208328"/>
      </p:ext>
    </p:extLst>
  </p:cSld>
  <p:clrMapOvr>
    <a:masterClrMapping/>
  </p:clrMapOvr>
  <p:transition spd="slow"/>
</p:sldLayout>
</file>

<file path=ppt/slideLayouts/slideLayout3.xml><?xml version="1.0" encoding="utf-8"?>
<p:sldLayout xmlns:a="http://schemas.openxmlformats.org/drawingml/2006/main" xmlns:r="http://schemas.openxmlformats.org/officeDocument/2006/relationships" xmlns:p="http://schemas.openxmlformats.org/presentationml/2006/main" type="objAndTwoObj">
  <p:cSld name="タイトル、コンテンツ、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609601" y="274640"/>
            <a:ext cx="10972800" cy="1143000"/>
          </a:xfr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609601" y="1600205"/>
            <a:ext cx="5384800"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quarter" idx="2"/>
          </p:nvPr>
        </p:nvSpPr>
        <p:spPr>
          <a:xfrm>
            <a:off x="6197601" y="1600202"/>
            <a:ext cx="5384800" cy="2185988"/>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コンテンツ プレースホルダ 4"/>
          <p:cNvSpPr>
            <a:spLocks noGrp="1"/>
          </p:cNvSpPr>
          <p:nvPr>
            <p:ph sz="quarter" idx="3"/>
          </p:nvPr>
        </p:nvSpPr>
        <p:spPr>
          <a:xfrm>
            <a:off x="6197601" y="3938595"/>
            <a:ext cx="5384800" cy="2187575"/>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6" name="Rectangle 4"/>
          <p:cNvSpPr>
            <a:spLocks noGrp="1" noChangeArrowheads="1"/>
          </p:cNvSpPr>
          <p:nvPr>
            <p:ph type="dt" sz="half" idx="10"/>
          </p:nvPr>
        </p:nvSpPr>
        <p:spPr/>
        <p:txBody>
          <a:bodyPr/>
          <a:lstStyle>
            <a:lvl1pPr>
              <a:defRPr/>
            </a:lvl1pPr>
          </a:lstStyle>
          <a:p>
            <a:pPr>
              <a:defRPr/>
            </a:pPr>
            <a:endParaRPr lang="en-US" altLang="ja-JP">
              <a:solidFill>
                <a:prstClr val="black">
                  <a:tint val="75000"/>
                </a:prstClr>
              </a:solidFill>
            </a:endParaRPr>
          </a:p>
        </p:txBody>
      </p:sp>
      <p:sp>
        <p:nvSpPr>
          <p:cNvPr id="7" name="Rectangle 5"/>
          <p:cNvSpPr>
            <a:spLocks noGrp="1" noChangeArrowheads="1"/>
          </p:cNvSpPr>
          <p:nvPr>
            <p:ph type="ftr" sz="quarter" idx="11"/>
          </p:nvPr>
        </p:nvSpPr>
        <p:spPr/>
        <p:txBody>
          <a:bodyPr/>
          <a:lstStyle>
            <a:lvl1pPr>
              <a:defRPr/>
            </a:lvl1pPr>
          </a:lstStyle>
          <a:p>
            <a:pPr>
              <a:defRPr/>
            </a:pPr>
            <a:endParaRPr lang="en-US" altLang="ja-JP">
              <a:solidFill>
                <a:prstClr val="black">
                  <a:tint val="75000"/>
                </a:prstClr>
              </a:solidFill>
            </a:endParaRPr>
          </a:p>
        </p:txBody>
      </p:sp>
      <p:sp>
        <p:nvSpPr>
          <p:cNvPr id="8" name="Rectangle 6"/>
          <p:cNvSpPr>
            <a:spLocks noGrp="1" noChangeArrowheads="1"/>
          </p:cNvSpPr>
          <p:nvPr>
            <p:ph type="sldNum" sz="quarter" idx="12"/>
          </p:nvPr>
        </p:nvSpPr>
        <p:spPr/>
        <p:txBody>
          <a:bodyPr/>
          <a:lstStyle>
            <a:lvl1pPr>
              <a:defRPr/>
            </a:lvl1pPr>
          </a:lstStyle>
          <a:p>
            <a:pPr>
              <a:defRPr/>
            </a:pPr>
            <a:fld id="{3E48A960-9BB7-4AD6-9DDA-EE933F16191D}" type="slidenum">
              <a:rPr lang="en-US" altLang="ja-JP">
                <a:solidFill>
                  <a:prstClr val="black">
                    <a:tint val="75000"/>
                  </a:prstClr>
                </a:solidFill>
              </a:rPr>
              <a:pPr>
                <a:defRPr/>
              </a:pPr>
              <a:t>‹#›</a:t>
            </a:fld>
            <a:endParaRPr lang="en-US" altLang="ja-JP">
              <a:solidFill>
                <a:prstClr val="black">
                  <a:tint val="75000"/>
                </a:prstClr>
              </a:solidFill>
            </a:endParaRPr>
          </a:p>
        </p:txBody>
      </p:sp>
    </p:spTree>
    <p:extLst>
      <p:ext uri="{BB962C8B-B14F-4D97-AF65-F5344CB8AC3E}">
        <p14:creationId xmlns:p14="http://schemas.microsoft.com/office/powerpoint/2010/main" val="234677077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4_タイトルとコンテンツ">
    <p:spTree>
      <p:nvGrpSpPr>
        <p:cNvPr id="1" name=""/>
        <p:cNvGrpSpPr/>
        <p:nvPr/>
      </p:nvGrpSpPr>
      <p:grpSpPr>
        <a:xfrm>
          <a:off x="0" y="0"/>
          <a:ext cx="0" cy="0"/>
          <a:chOff x="0" y="0"/>
          <a:chExt cx="0" cy="0"/>
        </a:xfrm>
      </p:grpSpPr>
      <p:sp>
        <p:nvSpPr>
          <p:cNvPr id="3" name="Content Placeholder 2"/>
          <p:cNvSpPr>
            <a:spLocks noGrp="1"/>
          </p:cNvSpPr>
          <p:nvPr>
            <p:ph idx="1"/>
          </p:nvPr>
        </p:nvSpPr>
        <p:spPr>
          <a:xfrm>
            <a:off x="845127" y="1133478"/>
            <a:ext cx="10515600" cy="5145404"/>
          </a:xfrm>
        </p:spPr>
        <p:txBody>
          <a:bodyPr/>
          <a:lstStyle>
            <a:lvl1pPr>
              <a:defRPr sz="2400"/>
            </a:lvl1p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pic>
        <p:nvPicPr>
          <p:cNvPr id="7" name="図 6">
            <a:extLst>
              <a:ext uri="{FF2B5EF4-FFF2-40B4-BE49-F238E27FC236}">
                <a16:creationId xmlns:a16="http://schemas.microsoft.com/office/drawing/2014/main" id="{75D78917-4D7E-460B-9763-E56BC2DC23E2}"/>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2186591" y="6409076"/>
            <a:ext cx="458708" cy="445968"/>
          </a:xfrm>
          <a:prstGeom prst="rect">
            <a:avLst/>
          </a:prstGeom>
          <a:noFill/>
          <a:ln>
            <a:noFill/>
          </a:ln>
        </p:spPr>
      </p:pic>
      <p:sp>
        <p:nvSpPr>
          <p:cNvPr id="8" name="テキスト ボックス 7">
            <a:extLst>
              <a:ext uri="{FF2B5EF4-FFF2-40B4-BE49-F238E27FC236}">
                <a16:creationId xmlns:a16="http://schemas.microsoft.com/office/drawing/2014/main" id="{0102B6AF-5813-4876-8765-D531321536B9}"/>
              </a:ext>
            </a:extLst>
          </p:cNvPr>
          <p:cNvSpPr txBox="1"/>
          <p:nvPr userDrawn="1"/>
        </p:nvSpPr>
        <p:spPr>
          <a:xfrm>
            <a:off x="2549236" y="6571490"/>
            <a:ext cx="9626509" cy="307777"/>
          </a:xfrm>
          <a:prstGeom prst="rect">
            <a:avLst/>
          </a:prstGeom>
          <a:noFill/>
        </p:spPr>
        <p:txBody>
          <a:bodyPr wrap="square" rtlCol="0">
            <a:spAutoFit/>
          </a:bodyPr>
          <a:lstStyle/>
          <a:p>
            <a:r>
              <a:rPr kumimoji="1" lang="en-US" altLang="ja-JP" sz="1400" i="1" dirty="0">
                <a:latin typeface="メイリオ" panose="020B0604030504040204" pitchFamily="50" charset="-128"/>
                <a:ea typeface="メイリオ" panose="020B0604030504040204" pitchFamily="50" charset="-128"/>
              </a:rPr>
              <a:t>Department of Otolaryngology-</a:t>
            </a:r>
            <a:r>
              <a:rPr lang="en-US" altLang="ja-JP" sz="1400" i="1" dirty="0">
                <a:latin typeface="メイリオ" panose="020B0604030504040204" pitchFamily="50" charset="-128"/>
                <a:ea typeface="メイリオ" panose="020B0604030504040204" pitchFamily="50" charset="-128"/>
              </a:rPr>
              <a:t>Head and Neck Surgery,</a:t>
            </a:r>
            <a:r>
              <a:rPr lang="ja-JP" altLang="en-US" sz="1400" i="1" dirty="0">
                <a:latin typeface="メイリオ" panose="020B0604030504040204" pitchFamily="50" charset="-128"/>
                <a:ea typeface="メイリオ" panose="020B0604030504040204" pitchFamily="50" charset="-128"/>
              </a:rPr>
              <a:t> </a:t>
            </a:r>
            <a:r>
              <a:rPr kumimoji="1" lang="en-US" altLang="ja-JP" sz="1400" i="1" dirty="0">
                <a:latin typeface="メイリオ" panose="020B0604030504040204" pitchFamily="50" charset="-128"/>
                <a:ea typeface="メイリオ" panose="020B0604030504040204" pitchFamily="50" charset="-128"/>
              </a:rPr>
              <a:t>Kawasaki Medical School </a:t>
            </a:r>
            <a:endParaRPr kumimoji="1" lang="ja-JP" altLang="en-US" sz="1400" i="1" dirty="0">
              <a:latin typeface="メイリオ" panose="020B0604030504040204" pitchFamily="50" charset="-128"/>
              <a:ea typeface="メイリオ" panose="020B0604030504040204" pitchFamily="50" charset="-128"/>
            </a:endParaRPr>
          </a:p>
        </p:txBody>
      </p:sp>
      <p:sp>
        <p:nvSpPr>
          <p:cNvPr id="4" name="正方形/長方形 3">
            <a:extLst>
              <a:ext uri="{FF2B5EF4-FFF2-40B4-BE49-F238E27FC236}">
                <a16:creationId xmlns:a16="http://schemas.microsoft.com/office/drawing/2014/main" id="{BE9BE59D-800E-41A1-90AF-224F37F03D41}"/>
              </a:ext>
            </a:extLst>
          </p:cNvPr>
          <p:cNvSpPr/>
          <p:nvPr userDrawn="1"/>
        </p:nvSpPr>
        <p:spPr>
          <a:xfrm>
            <a:off x="0" y="-3536"/>
            <a:ext cx="12192000" cy="669207"/>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l"/>
            <a:r>
              <a:rPr kumimoji="1" lang="ja-JP" altLang="en-US" sz="4000" dirty="0">
                <a:solidFill>
                  <a:schemeClr val="bg1"/>
                </a:solidFill>
              </a:rPr>
              <a:t>　</a:t>
            </a:r>
            <a:endParaRPr kumimoji="1" lang="ja-JP" altLang="en-US" sz="4000" kern="1200" baseline="0" dirty="0">
              <a:solidFill>
                <a:schemeClr val="bg1"/>
              </a:solidFill>
            </a:endParaRPr>
          </a:p>
        </p:txBody>
      </p:sp>
    </p:spTree>
    <p:extLst>
      <p:ext uri="{BB962C8B-B14F-4D97-AF65-F5344CB8AC3E}">
        <p14:creationId xmlns:p14="http://schemas.microsoft.com/office/powerpoint/2010/main" val="363612632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AndObj">
  <p:cSld name="タイトル、テキスト、コンテンツ">
    <p:spTree>
      <p:nvGrpSpPr>
        <p:cNvPr id="1" name=""/>
        <p:cNvGrpSpPr/>
        <p:nvPr/>
      </p:nvGrpSpPr>
      <p:grpSpPr>
        <a:xfrm>
          <a:off x="0" y="0"/>
          <a:ext cx="0" cy="0"/>
          <a:chOff x="0" y="0"/>
          <a:chExt cx="0" cy="0"/>
        </a:xfrm>
      </p:grpSpPr>
      <p:sp>
        <p:nvSpPr>
          <p:cNvPr id="5" name="Rectangle 2"/>
          <p:cNvSpPr>
            <a:spLocks noChangeArrowheads="1"/>
          </p:cNvSpPr>
          <p:nvPr/>
        </p:nvSpPr>
        <p:spPr bwMode="ltGray">
          <a:xfrm>
            <a:off x="556684" y="1098553"/>
            <a:ext cx="584200" cy="474663"/>
          </a:xfrm>
          <a:prstGeom prst="rect">
            <a:avLst/>
          </a:prstGeom>
          <a:solidFill>
            <a:schemeClr val="accent2"/>
          </a:solidFill>
          <a:ln w="9525">
            <a:noFill/>
            <a:miter lim="800000"/>
            <a:headEnd/>
            <a:tailEnd/>
          </a:ln>
          <a:effectLst/>
        </p:spPr>
        <p:txBody>
          <a:bodyPr wrap="none" anchor="ctr"/>
          <a:lstStyle/>
          <a:p>
            <a:pPr algn="ctr">
              <a:defRPr/>
            </a:pPr>
            <a:endParaRPr lang="ja-JP" altLang="ja-JP" sz="2400">
              <a:ea typeface="ＭＳ Ｐゴシック" pitchFamily="16" charset="-128"/>
              <a:cs typeface="+mn-cs"/>
            </a:endParaRPr>
          </a:p>
        </p:txBody>
      </p:sp>
      <p:sp>
        <p:nvSpPr>
          <p:cNvPr id="6" name="Rectangle 3"/>
          <p:cNvSpPr>
            <a:spLocks noChangeArrowheads="1"/>
          </p:cNvSpPr>
          <p:nvPr/>
        </p:nvSpPr>
        <p:spPr bwMode="ltGray">
          <a:xfrm>
            <a:off x="1066802" y="1098553"/>
            <a:ext cx="438151" cy="474663"/>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lgn="ctr">
              <a:defRPr/>
            </a:pPr>
            <a:endParaRPr lang="ja-JP" altLang="ja-JP" sz="2400">
              <a:ea typeface="ＭＳ Ｐゴシック" pitchFamily="16" charset="-128"/>
              <a:cs typeface="+mn-cs"/>
            </a:endParaRPr>
          </a:p>
        </p:txBody>
      </p:sp>
      <p:sp>
        <p:nvSpPr>
          <p:cNvPr id="7" name="Rectangle 4"/>
          <p:cNvSpPr>
            <a:spLocks noChangeArrowheads="1"/>
          </p:cNvSpPr>
          <p:nvPr/>
        </p:nvSpPr>
        <p:spPr bwMode="ltGray">
          <a:xfrm>
            <a:off x="721786" y="1520827"/>
            <a:ext cx="563033" cy="474663"/>
          </a:xfrm>
          <a:prstGeom prst="rect">
            <a:avLst/>
          </a:prstGeom>
          <a:solidFill>
            <a:schemeClr val="folHlink"/>
          </a:solidFill>
          <a:ln w="9525">
            <a:noFill/>
            <a:miter lim="800000"/>
            <a:headEnd/>
            <a:tailEnd/>
          </a:ln>
          <a:effectLst/>
        </p:spPr>
        <p:txBody>
          <a:bodyPr wrap="none" anchor="ctr"/>
          <a:lstStyle/>
          <a:p>
            <a:pPr algn="ctr">
              <a:defRPr/>
            </a:pPr>
            <a:endParaRPr lang="ja-JP" altLang="ja-JP" sz="2400">
              <a:ea typeface="ＭＳ Ｐゴシック" pitchFamily="16" charset="-128"/>
              <a:cs typeface="+mn-cs"/>
            </a:endParaRPr>
          </a:p>
        </p:txBody>
      </p:sp>
      <p:sp>
        <p:nvSpPr>
          <p:cNvPr id="8" name="Rectangle 5"/>
          <p:cNvSpPr>
            <a:spLocks noChangeArrowheads="1"/>
          </p:cNvSpPr>
          <p:nvPr/>
        </p:nvSpPr>
        <p:spPr bwMode="ltGray">
          <a:xfrm>
            <a:off x="1214968" y="1222378"/>
            <a:ext cx="491067" cy="474663"/>
          </a:xfrm>
          <a:prstGeom prst="rect">
            <a:avLst/>
          </a:prstGeom>
          <a:gradFill rotWithShape="0">
            <a:gsLst>
              <a:gs pos="0">
                <a:schemeClr val="folHlink"/>
              </a:gs>
              <a:gs pos="100000">
                <a:schemeClr val="bg1"/>
              </a:gs>
            </a:gsLst>
            <a:lin ang="0" scaled="1"/>
          </a:gradFill>
          <a:ln w="9525">
            <a:noFill/>
            <a:miter lim="800000"/>
            <a:headEnd/>
            <a:tailEnd/>
          </a:ln>
          <a:effectLst/>
        </p:spPr>
        <p:txBody>
          <a:bodyPr wrap="none" anchor="ctr"/>
          <a:lstStyle/>
          <a:p>
            <a:pPr algn="ctr">
              <a:defRPr/>
            </a:pPr>
            <a:endParaRPr lang="ja-JP" altLang="ja-JP" sz="2400">
              <a:ea typeface="ＭＳ Ｐゴシック" pitchFamily="16" charset="-128"/>
              <a:cs typeface="+mn-cs"/>
            </a:endParaRPr>
          </a:p>
        </p:txBody>
      </p:sp>
      <p:sp>
        <p:nvSpPr>
          <p:cNvPr id="9" name="Rectangle 6"/>
          <p:cNvSpPr>
            <a:spLocks noChangeArrowheads="1"/>
          </p:cNvSpPr>
          <p:nvPr/>
        </p:nvSpPr>
        <p:spPr bwMode="ltGray">
          <a:xfrm>
            <a:off x="169333" y="1149352"/>
            <a:ext cx="747184" cy="422275"/>
          </a:xfrm>
          <a:prstGeom prst="rect">
            <a:avLst/>
          </a:prstGeom>
          <a:gradFill rotWithShape="0">
            <a:gsLst>
              <a:gs pos="0">
                <a:schemeClr val="bg1"/>
              </a:gs>
              <a:gs pos="100000">
                <a:schemeClr val="hlink"/>
              </a:gs>
            </a:gsLst>
            <a:lin ang="18900000" scaled="1"/>
          </a:gradFill>
          <a:ln w="9525">
            <a:noFill/>
            <a:miter lim="800000"/>
            <a:headEnd/>
            <a:tailEnd/>
          </a:ln>
          <a:effectLst/>
        </p:spPr>
        <p:txBody>
          <a:bodyPr wrap="none" anchor="ctr"/>
          <a:lstStyle/>
          <a:p>
            <a:pPr algn="ctr">
              <a:defRPr/>
            </a:pPr>
            <a:endParaRPr lang="ja-JP" altLang="ja-JP" sz="2400">
              <a:ea typeface="ＭＳ Ｐゴシック" pitchFamily="16" charset="-128"/>
              <a:cs typeface="+mn-cs"/>
            </a:endParaRPr>
          </a:p>
        </p:txBody>
      </p:sp>
      <p:sp>
        <p:nvSpPr>
          <p:cNvPr id="10" name="Rectangle 7"/>
          <p:cNvSpPr>
            <a:spLocks noChangeArrowheads="1"/>
          </p:cNvSpPr>
          <p:nvPr/>
        </p:nvSpPr>
        <p:spPr bwMode="gray">
          <a:xfrm>
            <a:off x="1016000" y="692153"/>
            <a:ext cx="42333" cy="1052513"/>
          </a:xfrm>
          <a:prstGeom prst="rect">
            <a:avLst/>
          </a:prstGeom>
          <a:solidFill>
            <a:schemeClr val="bg2"/>
          </a:solidFill>
          <a:ln w="9525">
            <a:noFill/>
            <a:miter lim="800000"/>
            <a:headEnd/>
            <a:tailEnd/>
          </a:ln>
          <a:effectLst/>
        </p:spPr>
        <p:txBody>
          <a:bodyPr wrap="none" anchor="ctr"/>
          <a:lstStyle/>
          <a:p>
            <a:pPr algn="ctr">
              <a:defRPr/>
            </a:pPr>
            <a:endParaRPr lang="ja-JP" altLang="ja-JP" sz="2400">
              <a:ea typeface="ＭＳ Ｐゴシック" pitchFamily="16" charset="-128"/>
              <a:cs typeface="+mn-cs"/>
            </a:endParaRPr>
          </a:p>
        </p:txBody>
      </p:sp>
      <p:sp>
        <p:nvSpPr>
          <p:cNvPr id="11" name="Rectangle 8"/>
          <p:cNvSpPr>
            <a:spLocks noChangeArrowheads="1"/>
          </p:cNvSpPr>
          <p:nvPr/>
        </p:nvSpPr>
        <p:spPr bwMode="gray">
          <a:xfrm flipV="1">
            <a:off x="613835" y="1530350"/>
            <a:ext cx="11578167" cy="46039"/>
          </a:xfrm>
          <a:prstGeom prst="rect">
            <a:avLst/>
          </a:prstGeom>
          <a:gradFill rotWithShape="0">
            <a:gsLst>
              <a:gs pos="0">
                <a:schemeClr val="bg2"/>
              </a:gs>
              <a:gs pos="100000">
                <a:schemeClr val="bg1"/>
              </a:gs>
            </a:gsLst>
            <a:lin ang="0" scaled="1"/>
          </a:gradFill>
          <a:ln w="9525">
            <a:noFill/>
            <a:miter lim="800000"/>
            <a:headEnd/>
            <a:tailEnd/>
          </a:ln>
          <a:effectLst/>
        </p:spPr>
        <p:txBody>
          <a:bodyPr rot="10800000" wrap="none" anchor="ctr"/>
          <a:lstStyle/>
          <a:p>
            <a:pPr algn="ctr">
              <a:defRPr/>
            </a:pPr>
            <a:endParaRPr lang="ja-JP" altLang="ja-JP" sz="2400">
              <a:ea typeface="ＭＳ Ｐゴシック" pitchFamily="16" charset="-128"/>
              <a:cs typeface="+mn-cs"/>
            </a:endParaRPr>
          </a:p>
        </p:txBody>
      </p:sp>
      <p:grpSp>
        <p:nvGrpSpPr>
          <p:cNvPr id="12" name="Group 20"/>
          <p:cNvGrpSpPr>
            <a:grpSpLocks/>
          </p:cNvGrpSpPr>
          <p:nvPr/>
        </p:nvGrpSpPr>
        <p:grpSpPr bwMode="auto">
          <a:xfrm>
            <a:off x="552453" y="923927"/>
            <a:ext cx="984249" cy="474663"/>
            <a:chOff x="261" y="582"/>
            <a:chExt cx="465" cy="299"/>
          </a:xfrm>
        </p:grpSpPr>
        <p:sp>
          <p:nvSpPr>
            <p:cNvPr id="13" name="Rectangle 6"/>
            <p:cNvSpPr>
              <a:spLocks noChangeArrowheads="1"/>
            </p:cNvSpPr>
            <p:nvPr/>
          </p:nvSpPr>
          <p:spPr bwMode="auto">
            <a:xfrm>
              <a:off x="261" y="582"/>
              <a:ext cx="266" cy="299"/>
            </a:xfrm>
            <a:prstGeom prst="rect">
              <a:avLst/>
            </a:prstGeom>
            <a:solidFill>
              <a:schemeClr val="accent2"/>
            </a:solidFill>
            <a:ln w="9525">
              <a:noFill/>
              <a:miter lim="800000"/>
              <a:headEnd/>
              <a:tailEnd/>
            </a:ln>
            <a:effectLst/>
          </p:spPr>
          <p:txBody>
            <a:bodyPr wrap="none" anchor="ctr"/>
            <a:lstStyle/>
            <a:p>
              <a:pPr>
                <a:defRPr/>
              </a:pPr>
              <a:endParaRPr lang="ja-JP" altLang="en-US" sz="2400">
                <a:ea typeface="ＭＳ Ｐゴシック" pitchFamily="16" charset="-128"/>
                <a:cs typeface="+mn-cs"/>
              </a:endParaRPr>
            </a:p>
          </p:txBody>
        </p:sp>
        <p:sp>
          <p:nvSpPr>
            <p:cNvPr id="14" name="Rectangle 7"/>
            <p:cNvSpPr>
              <a:spLocks noChangeArrowheads="1"/>
            </p:cNvSpPr>
            <p:nvPr/>
          </p:nvSpPr>
          <p:spPr bwMode="auto">
            <a:xfrm>
              <a:off x="494" y="582"/>
              <a:ext cx="232" cy="299"/>
            </a:xfrm>
            <a:prstGeom prst="rect">
              <a:avLst/>
            </a:prstGeom>
            <a:gradFill rotWithShape="0">
              <a:gsLst>
                <a:gs pos="0">
                  <a:schemeClr val="accent2"/>
                </a:gs>
                <a:gs pos="100000">
                  <a:schemeClr val="bg1"/>
                </a:gs>
              </a:gsLst>
              <a:lin ang="0" scaled="1"/>
            </a:gradFill>
            <a:ln w="9525">
              <a:noFill/>
              <a:miter lim="800000"/>
              <a:headEnd/>
              <a:tailEnd/>
            </a:ln>
            <a:effectLst/>
          </p:spPr>
          <p:txBody>
            <a:bodyPr wrap="none" anchor="ctr"/>
            <a:lstStyle/>
            <a:p>
              <a:pPr>
                <a:defRPr/>
              </a:pPr>
              <a:endParaRPr lang="ja-JP" altLang="en-US" sz="2400">
                <a:ea typeface="ＭＳ Ｐゴシック" pitchFamily="16" charset="-128"/>
                <a:cs typeface="+mn-cs"/>
              </a:endParaRPr>
            </a:p>
          </p:txBody>
        </p:sp>
      </p:grpSp>
      <p:sp>
        <p:nvSpPr>
          <p:cNvPr id="15" name="Text Box 16"/>
          <p:cNvSpPr txBox="1">
            <a:spLocks noChangeArrowheads="1"/>
          </p:cNvSpPr>
          <p:nvPr userDrawn="1"/>
        </p:nvSpPr>
        <p:spPr bwMode="auto">
          <a:xfrm>
            <a:off x="6096000" y="6166270"/>
            <a:ext cx="6239933" cy="586957"/>
          </a:xfrm>
          <a:prstGeom prst="rect">
            <a:avLst/>
          </a:prstGeom>
          <a:noFill/>
          <a:ln w="9525" algn="ctr">
            <a:noFill/>
            <a:miter lim="800000"/>
            <a:headEnd/>
            <a:tailEnd/>
          </a:ln>
          <a:effectLst/>
        </p:spPr>
        <p:txBody>
          <a:bodyPr lIns="90000" tIns="46800" rIns="90000" bIns="46800" anchor="b">
            <a:spAutoFit/>
          </a:bodyPr>
          <a:lstStyle/>
          <a:p>
            <a:pPr eaLnBrk="0" hangingPunct="0">
              <a:defRPr/>
            </a:pPr>
            <a:r>
              <a:rPr kumimoji="0" lang="en-US" altLang="ja-JP" sz="1600" i="1" dirty="0">
                <a:latin typeface="Times New Roman" pitchFamily="18" charset="0"/>
                <a:ea typeface="ＭＳ Ｐゴシック" pitchFamily="50" charset="-128"/>
                <a:cs typeface="+mn-cs"/>
              </a:rPr>
              <a:t>Department of Otolaryngology</a:t>
            </a:r>
          </a:p>
          <a:p>
            <a:pPr eaLnBrk="0" hangingPunct="0">
              <a:defRPr/>
            </a:pPr>
            <a:r>
              <a:rPr kumimoji="0" lang="en-US" altLang="ja-JP" sz="1600" i="1" dirty="0">
                <a:latin typeface="Times New Roman" pitchFamily="18" charset="0"/>
                <a:ea typeface="ＭＳ Ｐゴシック" pitchFamily="50" charset="-128"/>
                <a:cs typeface="+mn-cs"/>
              </a:rPr>
              <a:t>Yamaguchi University Graduate School of Medicine</a:t>
            </a:r>
          </a:p>
        </p:txBody>
      </p:sp>
      <p:pic>
        <p:nvPicPr>
          <p:cNvPr id="16" name="図 1"/>
          <p:cNvPicPr>
            <a:picLocks noChangeAspect="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5429252" y="6226175"/>
            <a:ext cx="626533" cy="5413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タイトル 1"/>
          <p:cNvSpPr>
            <a:spLocks noGrp="1"/>
          </p:cNvSpPr>
          <p:nvPr>
            <p:ph type="title"/>
          </p:nvPr>
        </p:nvSpPr>
        <p:spPr>
          <a:xfrm>
            <a:off x="609600" y="274639"/>
            <a:ext cx="10972800" cy="1143000"/>
          </a:xfrm>
        </p:spPr>
        <p:txBody>
          <a:bodyPr/>
          <a:lstStyle/>
          <a:p>
            <a:r>
              <a:rPr lang="ja-JP" altLang="en-US"/>
              <a:t>マスタ タイトルの書式設定</a:t>
            </a:r>
          </a:p>
        </p:txBody>
      </p:sp>
      <p:sp>
        <p:nvSpPr>
          <p:cNvPr id="3" name="テキスト プレースホルダ 2"/>
          <p:cNvSpPr>
            <a:spLocks noGrp="1"/>
          </p:cNvSpPr>
          <p:nvPr>
            <p:ph type="body" sz="half" idx="1"/>
          </p:nvPr>
        </p:nvSpPr>
        <p:spPr>
          <a:xfrm>
            <a:off x="609600" y="1600203"/>
            <a:ext cx="5392616"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6189784" y="1600203"/>
            <a:ext cx="5392616" cy="4525963"/>
          </a:xfrm>
        </p:spPr>
        <p:txBody>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18" name="Rectangle 18"/>
          <p:cNvSpPr>
            <a:spLocks noChangeArrowheads="1"/>
          </p:cNvSpPr>
          <p:nvPr userDrawn="1"/>
        </p:nvSpPr>
        <p:spPr bwMode="auto">
          <a:xfrm>
            <a:off x="334433" y="6224652"/>
            <a:ext cx="6096000" cy="525401"/>
          </a:xfrm>
          <a:prstGeom prst="rect">
            <a:avLst/>
          </a:prstGeom>
          <a:noFill/>
          <a:ln w="9525" algn="ctr">
            <a:noFill/>
            <a:miter lim="800000"/>
            <a:headEnd/>
            <a:tailEnd/>
          </a:ln>
          <a:effectLst/>
        </p:spPr>
        <p:txBody>
          <a:bodyPr lIns="90000" tIns="46800" rIns="90000" bIns="46800" anchor="b">
            <a:spAutoFit/>
          </a:bodyPr>
          <a:lstStyle/>
          <a:p>
            <a:pPr>
              <a:defRPr/>
            </a:pPr>
            <a:r>
              <a:rPr lang="en-US" altLang="ja-JP" sz="1400" dirty="0">
                <a:latin typeface="HG丸ｺﾞｼｯｸM-PRO" pitchFamily="50" charset="-128"/>
                <a:ea typeface="HG丸ｺﾞｼｯｸM-PRO" pitchFamily="50" charset="-128"/>
                <a:cs typeface="+mn-cs"/>
              </a:rPr>
              <a:t>2016.1.29</a:t>
            </a:r>
          </a:p>
          <a:p>
            <a:pPr>
              <a:defRPr/>
            </a:pPr>
            <a:r>
              <a:rPr lang="ja-JP" altLang="en-US" sz="1400" dirty="0">
                <a:latin typeface="HG丸ｺﾞｼｯｸM-PRO" pitchFamily="50" charset="-128"/>
                <a:ea typeface="HG丸ｺﾞｼｯｸM-PRO" pitchFamily="50" charset="-128"/>
                <a:cs typeface="+mn-cs"/>
              </a:rPr>
              <a:t>第</a:t>
            </a:r>
            <a:r>
              <a:rPr lang="en-US" altLang="ja-JP" sz="1400" dirty="0">
                <a:latin typeface="HG丸ｺﾞｼｯｸM-PRO" pitchFamily="50" charset="-128"/>
                <a:ea typeface="HG丸ｺﾞｼｯｸM-PRO" pitchFamily="50" charset="-128"/>
                <a:cs typeface="+mn-cs"/>
              </a:rPr>
              <a:t>26</a:t>
            </a:r>
            <a:r>
              <a:rPr lang="ja-JP" altLang="en-US" sz="1400" dirty="0">
                <a:latin typeface="HG丸ｺﾞｼｯｸM-PRO" pitchFamily="50" charset="-128"/>
                <a:ea typeface="HG丸ｺﾞｼｯｸM-PRO" pitchFamily="50" charset="-128"/>
                <a:cs typeface="+mn-cs"/>
              </a:rPr>
              <a:t>回日本頭頸部外科学会（名古屋）</a:t>
            </a:r>
            <a:endParaRPr lang="en-US" altLang="ja-JP" sz="1400" dirty="0">
              <a:latin typeface="HG丸ｺﾞｼｯｸM-PRO" pitchFamily="50" charset="-128"/>
              <a:ea typeface="HG丸ｺﾞｼｯｸM-PRO" pitchFamily="50" charset="-128"/>
              <a:cs typeface="+mn-cs"/>
            </a:endParaRPr>
          </a:p>
        </p:txBody>
      </p:sp>
    </p:spTree>
    <p:extLst>
      <p:ext uri="{BB962C8B-B14F-4D97-AF65-F5344CB8AC3E}">
        <p14:creationId xmlns:p14="http://schemas.microsoft.com/office/powerpoint/2010/main" val="807657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a:t>マスター タイトルの書式設定</a:t>
            </a:r>
          </a:p>
        </p:txBody>
      </p:sp>
      <p:sp>
        <p:nvSpPr>
          <p:cNvPr id="3" name="日付プレースホルダー 3">
            <a:extLst>
              <a:ext uri="{FF2B5EF4-FFF2-40B4-BE49-F238E27FC236}">
                <a16:creationId xmlns:a16="http://schemas.microsoft.com/office/drawing/2014/main" id="{7BC96DE9-B508-6D18-BF74-5BEB6143BA32}"/>
              </a:ext>
            </a:extLst>
          </p:cNvPr>
          <p:cNvSpPr>
            <a:spLocks noGrp="1"/>
          </p:cNvSpPr>
          <p:nvPr>
            <p:ph type="dt" sz="half" idx="10"/>
          </p:nvPr>
        </p:nvSpPr>
        <p:spPr/>
        <p:txBody>
          <a:bodyPr/>
          <a:lstStyle>
            <a:lvl1pPr>
              <a:defRPr/>
            </a:lvl1pPr>
          </a:lstStyle>
          <a:p>
            <a:pPr>
              <a:defRPr/>
            </a:pPr>
            <a:fld id="{23A33800-7E1D-184E-A803-2A4A5BEBDC7D}" type="datetimeFigureOut">
              <a:rPr lang="ja-JP" altLang="en-US"/>
              <a:pPr>
                <a:defRPr/>
              </a:pPr>
              <a:t>2025/2/4</a:t>
            </a:fld>
            <a:endParaRPr lang="ja-JP" altLang="en-US"/>
          </a:p>
        </p:txBody>
      </p:sp>
      <p:sp>
        <p:nvSpPr>
          <p:cNvPr id="4" name="フッター プレースホルダー 4">
            <a:extLst>
              <a:ext uri="{FF2B5EF4-FFF2-40B4-BE49-F238E27FC236}">
                <a16:creationId xmlns:a16="http://schemas.microsoft.com/office/drawing/2014/main" id="{748F5DC9-5FF1-F5F1-437D-3424C60273F0}"/>
              </a:ext>
            </a:extLst>
          </p:cNvPr>
          <p:cNvSpPr>
            <a:spLocks noGrp="1"/>
          </p:cNvSpPr>
          <p:nvPr>
            <p:ph type="ftr" sz="quarter" idx="11"/>
          </p:nvPr>
        </p:nvSpPr>
        <p:spPr/>
        <p:txBody>
          <a:bodyPr/>
          <a:lstStyle>
            <a:lvl1pPr>
              <a:defRPr/>
            </a:lvl1pPr>
          </a:lstStyle>
          <a:p>
            <a:pPr>
              <a:defRPr/>
            </a:pPr>
            <a:endParaRPr lang="ja-JP" altLang="en-US"/>
          </a:p>
        </p:txBody>
      </p:sp>
      <p:sp>
        <p:nvSpPr>
          <p:cNvPr id="5" name="スライド番号プレースホルダー 5">
            <a:extLst>
              <a:ext uri="{FF2B5EF4-FFF2-40B4-BE49-F238E27FC236}">
                <a16:creationId xmlns:a16="http://schemas.microsoft.com/office/drawing/2014/main" id="{CBBDF8FC-DE14-F289-0A5C-2546599F8A45}"/>
              </a:ext>
            </a:extLst>
          </p:cNvPr>
          <p:cNvSpPr>
            <a:spLocks noGrp="1"/>
          </p:cNvSpPr>
          <p:nvPr>
            <p:ph type="sldNum" sz="quarter" idx="12"/>
          </p:nvPr>
        </p:nvSpPr>
        <p:spPr/>
        <p:txBody>
          <a:bodyPr/>
          <a:lstStyle>
            <a:lvl1pPr>
              <a:defRPr/>
            </a:lvl1pPr>
          </a:lstStyle>
          <a:p>
            <a:fld id="{31E79B2C-F9B9-F24F-A967-E196DB65CE16}" type="slidenum">
              <a:rPr lang="ja-JP" altLang="en-US"/>
              <a:pPr/>
              <a:t>‹#›</a:t>
            </a:fld>
            <a:endParaRPr lang="ja-JP" altLang="en-US"/>
          </a:p>
        </p:txBody>
      </p:sp>
    </p:spTree>
    <p:extLst>
      <p:ext uri="{BB962C8B-B14F-4D97-AF65-F5344CB8AC3E}">
        <p14:creationId xmlns:p14="http://schemas.microsoft.com/office/powerpoint/2010/main" val="20169486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1_タイトルとコンテンツ">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49C995E0-3151-415F-B4FA-6E5C256289BD}"/>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861174" y="6355975"/>
            <a:ext cx="458708" cy="445968"/>
          </a:xfrm>
          <a:prstGeom prst="rect">
            <a:avLst/>
          </a:prstGeom>
          <a:noFill/>
          <a:ln>
            <a:noFill/>
          </a:ln>
        </p:spPr>
      </p:pic>
      <p:sp>
        <p:nvSpPr>
          <p:cNvPr id="6" name="テキスト ボックス 5">
            <a:extLst>
              <a:ext uri="{FF2B5EF4-FFF2-40B4-BE49-F238E27FC236}">
                <a16:creationId xmlns:a16="http://schemas.microsoft.com/office/drawing/2014/main" id="{620FB13F-A708-4C08-B53D-A9406B12850B}"/>
              </a:ext>
            </a:extLst>
          </p:cNvPr>
          <p:cNvSpPr txBox="1"/>
          <p:nvPr userDrawn="1"/>
        </p:nvSpPr>
        <p:spPr>
          <a:xfrm>
            <a:off x="2319882" y="6419498"/>
            <a:ext cx="9626509" cy="379656"/>
          </a:xfrm>
          <a:prstGeom prst="rect">
            <a:avLst/>
          </a:prstGeom>
          <a:noFill/>
        </p:spPr>
        <p:txBody>
          <a:bodyPr wrap="square" rtlCol="0">
            <a:spAutoFit/>
          </a:bodyPr>
          <a:lstStyle/>
          <a:p>
            <a:r>
              <a:rPr kumimoji="1" lang="en-US" altLang="ja-JP" sz="1867" i="1" dirty="0">
                <a:latin typeface="メイリオ" panose="020B0604030504040204" pitchFamily="50" charset="-128"/>
                <a:ea typeface="メイリオ" panose="020B0604030504040204" pitchFamily="50" charset="-128"/>
              </a:rPr>
              <a:t>Department of Otolaryngology-</a:t>
            </a:r>
            <a:r>
              <a:rPr lang="en-US" altLang="ja-JP" sz="1867" i="1" dirty="0">
                <a:latin typeface="メイリオ" panose="020B0604030504040204" pitchFamily="50" charset="-128"/>
                <a:ea typeface="メイリオ" panose="020B0604030504040204" pitchFamily="50" charset="-128"/>
              </a:rPr>
              <a:t>Head and Neck Surgery,</a:t>
            </a:r>
            <a:r>
              <a:rPr lang="ja-JP" altLang="en-US" sz="1867" i="1" dirty="0">
                <a:latin typeface="メイリオ" panose="020B0604030504040204" pitchFamily="50" charset="-128"/>
                <a:ea typeface="メイリオ" panose="020B0604030504040204" pitchFamily="50" charset="-128"/>
              </a:rPr>
              <a:t> </a:t>
            </a:r>
            <a:r>
              <a:rPr kumimoji="1" lang="en-US" altLang="ja-JP" sz="1867" i="1" dirty="0">
                <a:latin typeface="メイリオ" panose="020B0604030504040204" pitchFamily="50" charset="-128"/>
                <a:ea typeface="メイリオ" panose="020B0604030504040204" pitchFamily="50" charset="-128"/>
              </a:rPr>
              <a:t>Kawasaki Medical School </a:t>
            </a:r>
            <a:endParaRPr kumimoji="1" lang="ja-JP" altLang="en-US" sz="1867" i="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598655606"/>
      </p:ext>
    </p:extLst>
  </p:cSld>
  <p:clrMapOvr>
    <a:masterClrMapping/>
  </p:clrMapOvr>
  <p:transition spd="slow"/>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46B3DAE1-DB5B-457F-8A24-B62B65155730}"/>
              </a:ext>
            </a:extLst>
          </p:cNvPr>
          <p:cNvPicPr/>
          <p:nvPr userDrawn="1"/>
        </p:nvPicPr>
        <p:blipFill>
          <a:blip r:embed="rId2" cstate="print">
            <a:alphaModFix amt="15000"/>
            <a:extLst>
              <a:ext uri="{28A0092B-C50C-407E-A947-70E740481C1C}">
                <a14:useLocalDpi xmlns:a14="http://schemas.microsoft.com/office/drawing/2010/main" val="0"/>
              </a:ext>
            </a:extLst>
          </a:blip>
          <a:srcRect/>
          <a:stretch>
            <a:fillRect/>
          </a:stretch>
        </p:blipFill>
        <p:spPr bwMode="auto">
          <a:xfrm>
            <a:off x="4783841" y="237040"/>
            <a:ext cx="7440000" cy="6336000"/>
          </a:xfrm>
          <a:prstGeom prst="rect">
            <a:avLst/>
          </a:prstGeom>
          <a:noFill/>
          <a:ln>
            <a:noFill/>
          </a:ln>
        </p:spPr>
      </p:pic>
      <p:sp>
        <p:nvSpPr>
          <p:cNvPr id="2" name="Title 1"/>
          <p:cNvSpPr>
            <a:spLocks noGrp="1"/>
          </p:cNvSpPr>
          <p:nvPr>
            <p:ph type="ctrTitle"/>
          </p:nvPr>
        </p:nvSpPr>
        <p:spPr>
          <a:xfrm>
            <a:off x="1063282" y="1128345"/>
            <a:ext cx="10065439" cy="2300657"/>
          </a:xfrm>
        </p:spPr>
        <p:txBody>
          <a:bodyPr anchor="b">
            <a:normAutofit/>
          </a:bodyPr>
          <a:lstStyle>
            <a:lvl1pPr algn="ctr">
              <a:defRPr sz="6000" baseline="0">
                <a:latin typeface="メイリオ" panose="020B0604030504040204" pitchFamily="50" charset="-128"/>
                <a:ea typeface="メイリオ" panose="020B0604030504040204" pitchFamily="50" charset="-128"/>
              </a:defRPr>
            </a:lvl1pPr>
          </a:lstStyle>
          <a:p>
            <a:r>
              <a:rPr lang="ja-JP" altLang="en-US" dirty="0"/>
              <a:t>マスター タイトルの書式設定</a:t>
            </a:r>
            <a:endParaRPr lang="en-US" dirty="0"/>
          </a:p>
        </p:txBody>
      </p:sp>
      <p:sp>
        <p:nvSpPr>
          <p:cNvPr id="3" name="Subtitle 2"/>
          <p:cNvSpPr>
            <a:spLocks noGrp="1"/>
          </p:cNvSpPr>
          <p:nvPr>
            <p:ph type="subTitle" idx="1"/>
          </p:nvPr>
        </p:nvSpPr>
        <p:spPr>
          <a:xfrm>
            <a:off x="2075417" y="3702844"/>
            <a:ext cx="8817867" cy="1554963"/>
          </a:xfrm>
        </p:spPr>
        <p:txBody>
          <a:bodyPr>
            <a:normAutofit/>
          </a:bodyPr>
          <a:lstStyle>
            <a:lvl1pPr marL="0" indent="0" algn="ctr">
              <a:buNone/>
              <a:defRPr sz="2400" baseline="0">
                <a:solidFill>
                  <a:schemeClr val="tx1">
                    <a:lumMod val="75000"/>
                    <a:lumOff val="25000"/>
                  </a:schemeClr>
                </a:solidFill>
                <a:latin typeface="メイリオ" panose="020B0604030504040204" pitchFamily="50" charset="-128"/>
                <a:ea typeface="メイリオ" panose="020B0604030504040204" pitchFamily="50" charset="-128"/>
              </a:defRPr>
            </a:lvl1pPr>
            <a:lvl2pPr marL="457167" indent="0" algn="ctr">
              <a:buNone/>
              <a:defRPr sz="2800"/>
            </a:lvl2pPr>
            <a:lvl3pPr marL="914332" indent="0" algn="ctr">
              <a:buNone/>
              <a:defRPr sz="2400"/>
            </a:lvl3pPr>
            <a:lvl4pPr marL="1371498" indent="0" algn="ctr">
              <a:buNone/>
              <a:defRPr sz="2000"/>
            </a:lvl4pPr>
            <a:lvl5pPr marL="1828664" indent="0" algn="ctr">
              <a:buNone/>
              <a:defRPr sz="2000"/>
            </a:lvl5pPr>
            <a:lvl6pPr marL="2285830" indent="0" algn="ctr">
              <a:buNone/>
              <a:defRPr sz="2000"/>
            </a:lvl6pPr>
            <a:lvl7pPr marL="2742994" indent="0" algn="ctr">
              <a:buNone/>
              <a:defRPr sz="2000"/>
            </a:lvl7pPr>
            <a:lvl8pPr marL="3200160" indent="0" algn="ctr">
              <a:buNone/>
              <a:defRPr sz="2000"/>
            </a:lvl8pPr>
            <a:lvl9pPr marL="3657327" indent="0" algn="ctr">
              <a:buNone/>
              <a:defRPr sz="2000"/>
            </a:lvl9pPr>
          </a:lstStyle>
          <a:p>
            <a:r>
              <a:rPr lang="ja-JP" altLang="en-US" dirty="0"/>
              <a:t>マスター サブタイトルの書式設定</a:t>
            </a:r>
            <a:endParaRPr lang="en-US" dirty="0"/>
          </a:p>
        </p:txBody>
      </p:sp>
      <p:pic>
        <p:nvPicPr>
          <p:cNvPr id="15" name="図 6" descr="医大・全景[1].jpg">
            <a:extLst>
              <a:ext uri="{FF2B5EF4-FFF2-40B4-BE49-F238E27FC236}">
                <a16:creationId xmlns:a16="http://schemas.microsoft.com/office/drawing/2014/main" id="{52487FD4-CF38-C949-9CDD-018366D641B3}"/>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3" y="4585195"/>
            <a:ext cx="4535335" cy="1987847"/>
          </a:xfrm>
          <a:prstGeom prst="rect">
            <a:avLst/>
          </a:prstGeom>
          <a:ln>
            <a:noFill/>
          </a:ln>
          <a:effectLst>
            <a:softEdge rad="112500"/>
          </a:effectLst>
        </p:spPr>
      </p:pic>
      <p:sp>
        <p:nvSpPr>
          <p:cNvPr id="8" name="正方形/長方形 7">
            <a:extLst>
              <a:ext uri="{FF2B5EF4-FFF2-40B4-BE49-F238E27FC236}">
                <a16:creationId xmlns:a16="http://schemas.microsoft.com/office/drawing/2014/main" id="{156F6B81-E0C1-D448-BB0E-9508E6BA618B}"/>
              </a:ext>
            </a:extLst>
          </p:cNvPr>
          <p:cNvSpPr/>
          <p:nvPr userDrawn="1"/>
        </p:nvSpPr>
        <p:spPr>
          <a:xfrm>
            <a:off x="0" y="6374588"/>
            <a:ext cx="12192000" cy="470221"/>
          </a:xfrm>
          <a:prstGeom prst="rect">
            <a:avLst/>
          </a:prstGeom>
          <a:solidFill>
            <a:srgbClr val="000099"/>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ja-JP" sz="1600" i="1" dirty="0">
                <a:latin typeface="メイリオ" panose="020B0604030504040204" pitchFamily="50" charset="-128"/>
                <a:ea typeface="メイリオ" panose="020B0604030504040204" pitchFamily="50" charset="-128"/>
              </a:rPr>
              <a:t>Department of Otolaryngology-</a:t>
            </a:r>
            <a:r>
              <a:rPr lang="en-US" altLang="ja-JP" sz="1600" i="1" dirty="0">
                <a:latin typeface="メイリオ" panose="020B0604030504040204" pitchFamily="50" charset="-128"/>
                <a:ea typeface="メイリオ" panose="020B0604030504040204" pitchFamily="50" charset="-128"/>
              </a:rPr>
              <a:t>Head and Neck Surgery,</a:t>
            </a:r>
            <a:r>
              <a:rPr lang="ja-JP" altLang="en-US" sz="1600" i="1" dirty="0">
                <a:latin typeface="メイリオ" panose="020B0604030504040204" pitchFamily="50" charset="-128"/>
                <a:ea typeface="メイリオ" panose="020B0604030504040204" pitchFamily="50" charset="-128"/>
              </a:rPr>
              <a:t> </a:t>
            </a:r>
            <a:r>
              <a:rPr kumimoji="1" lang="en-US" altLang="ja-JP" sz="1600" i="1" dirty="0">
                <a:latin typeface="メイリオ" panose="020B0604030504040204" pitchFamily="50" charset="-128"/>
                <a:ea typeface="メイリオ" panose="020B0604030504040204" pitchFamily="50" charset="-128"/>
              </a:rPr>
              <a:t>Kawasaki Medical School </a:t>
            </a:r>
            <a:endParaRPr kumimoji="1" lang="ja-JP" altLang="en-US" sz="1600" i="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3800505217"/>
      </p:ext>
    </p:extLst>
  </p:cSld>
  <p:clrMapOvr>
    <a:masterClrMapping/>
  </p:clrMapOvr>
  <p:transition spd="slow"/>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Title 1"/>
          <p:cNvSpPr>
            <a:spLocks noGrp="1"/>
          </p:cNvSpPr>
          <p:nvPr>
            <p:ph type="title"/>
          </p:nvPr>
        </p:nvSpPr>
        <p:spPr>
          <a:xfrm>
            <a:off x="845128" y="365762"/>
            <a:ext cx="10515600" cy="963607"/>
          </a:xfrm>
        </p:spPr>
        <p:txBody>
          <a:bodyPr/>
          <a:lstStyle/>
          <a:p>
            <a:endParaRPr lang="en-US" dirty="0"/>
          </a:p>
        </p:txBody>
      </p:sp>
      <p:sp>
        <p:nvSpPr>
          <p:cNvPr id="3" name="Content Placeholder 2"/>
          <p:cNvSpPr>
            <a:spLocks noGrp="1"/>
          </p:cNvSpPr>
          <p:nvPr>
            <p:ph idx="1"/>
          </p:nvPr>
        </p:nvSpPr>
        <p:spPr>
          <a:xfrm>
            <a:off x="845128" y="1603030"/>
            <a:ext cx="10515600" cy="4771636"/>
          </a:xfrm>
        </p:spPr>
        <p:txBody>
          <a:bodyPr/>
          <a:lstStyle/>
          <a:p>
            <a:pPr lvl="0"/>
            <a:r>
              <a:rPr lang="ja-JP" altLang="en-US" dirty="0"/>
              <a:t>マスター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endParaRPr lang="en-US" dirty="0"/>
          </a:p>
        </p:txBody>
      </p:sp>
      <p:cxnSp>
        <p:nvCxnSpPr>
          <p:cNvPr id="9" name="直線コネクタ 8">
            <a:extLst>
              <a:ext uri="{FF2B5EF4-FFF2-40B4-BE49-F238E27FC236}">
                <a16:creationId xmlns:a16="http://schemas.microsoft.com/office/drawing/2014/main" id="{8310DE7F-93AE-4178-963B-AF2F5C94C0B9}"/>
              </a:ext>
            </a:extLst>
          </p:cNvPr>
          <p:cNvCxnSpPr>
            <a:cxnSpLocks/>
          </p:cNvCxnSpPr>
          <p:nvPr userDrawn="1"/>
        </p:nvCxnSpPr>
        <p:spPr>
          <a:xfrm>
            <a:off x="174796" y="1329367"/>
            <a:ext cx="11853931" cy="0"/>
          </a:xfrm>
          <a:prstGeom prst="line">
            <a:avLst/>
          </a:prstGeom>
          <a:ln w="76200">
            <a:solidFill>
              <a:srgbClr val="0070C0"/>
            </a:solidFill>
          </a:ln>
        </p:spPr>
        <p:style>
          <a:lnRef idx="1">
            <a:schemeClr val="accent1"/>
          </a:lnRef>
          <a:fillRef idx="0">
            <a:schemeClr val="accent1"/>
          </a:fillRef>
          <a:effectRef idx="0">
            <a:schemeClr val="accent1"/>
          </a:effectRef>
          <a:fontRef idx="minor">
            <a:schemeClr val="tx1"/>
          </a:fontRef>
        </p:style>
      </p:cxnSp>
      <p:pic>
        <p:nvPicPr>
          <p:cNvPr id="10" name="図 9">
            <a:extLst>
              <a:ext uri="{FF2B5EF4-FFF2-40B4-BE49-F238E27FC236}">
                <a16:creationId xmlns:a16="http://schemas.microsoft.com/office/drawing/2014/main" id="{FD78C994-626C-684F-A8FA-627C3285A3CB}"/>
              </a:ext>
            </a:extLst>
          </p:cNvPr>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1682158" y="6379520"/>
            <a:ext cx="458708" cy="445968"/>
          </a:xfrm>
          <a:prstGeom prst="rect">
            <a:avLst/>
          </a:prstGeom>
          <a:noFill/>
          <a:ln>
            <a:noFill/>
          </a:ln>
        </p:spPr>
      </p:pic>
      <p:sp>
        <p:nvSpPr>
          <p:cNvPr id="11" name="テキスト ボックス 10">
            <a:extLst>
              <a:ext uri="{FF2B5EF4-FFF2-40B4-BE49-F238E27FC236}">
                <a16:creationId xmlns:a16="http://schemas.microsoft.com/office/drawing/2014/main" id="{DC12120F-715C-DD4A-8A71-4F74FBA21B14}"/>
              </a:ext>
            </a:extLst>
          </p:cNvPr>
          <p:cNvSpPr txBox="1"/>
          <p:nvPr userDrawn="1"/>
        </p:nvSpPr>
        <p:spPr>
          <a:xfrm>
            <a:off x="2140866" y="6482081"/>
            <a:ext cx="9887863" cy="307777"/>
          </a:xfrm>
          <a:prstGeom prst="rect">
            <a:avLst/>
          </a:prstGeom>
          <a:noFill/>
        </p:spPr>
        <p:txBody>
          <a:bodyPr wrap="square" rtlCol="0">
            <a:spAutoFit/>
          </a:bodyPr>
          <a:lstStyle/>
          <a:p>
            <a:r>
              <a:rPr kumimoji="1" lang="en-US" altLang="ja-JP" sz="1400" i="1" dirty="0">
                <a:latin typeface="メイリオ" panose="020B0604030504040204" pitchFamily="50" charset="-128"/>
                <a:ea typeface="メイリオ" panose="020B0604030504040204" pitchFamily="50" charset="-128"/>
              </a:rPr>
              <a:t>Department of Otolaryngology-</a:t>
            </a:r>
            <a:r>
              <a:rPr lang="en-US" altLang="ja-JP" sz="1400" i="1" dirty="0">
                <a:latin typeface="メイリオ" panose="020B0604030504040204" pitchFamily="50" charset="-128"/>
                <a:ea typeface="メイリオ" panose="020B0604030504040204" pitchFamily="50" charset="-128"/>
              </a:rPr>
              <a:t>Head and Neck Surgery,</a:t>
            </a:r>
            <a:r>
              <a:rPr lang="ja-JP" altLang="en-US" sz="1400" i="1" dirty="0">
                <a:latin typeface="メイリオ" panose="020B0604030504040204" pitchFamily="50" charset="-128"/>
                <a:ea typeface="メイリオ" panose="020B0604030504040204" pitchFamily="50" charset="-128"/>
              </a:rPr>
              <a:t> </a:t>
            </a:r>
            <a:r>
              <a:rPr kumimoji="1" lang="en-US" altLang="ja-JP" sz="1400" i="1" dirty="0">
                <a:latin typeface="メイリオ" panose="020B0604030504040204" pitchFamily="50" charset="-128"/>
                <a:ea typeface="メイリオ" panose="020B0604030504040204" pitchFamily="50" charset="-128"/>
              </a:rPr>
              <a:t>Kawasaki Medical School </a:t>
            </a:r>
            <a:endParaRPr kumimoji="1" lang="ja-JP" altLang="en-US" sz="1400" i="1" dirty="0">
              <a:latin typeface="メイリオ" panose="020B0604030504040204" pitchFamily="50" charset="-128"/>
              <a:ea typeface="メイリオ" panose="020B0604030504040204" pitchFamily="50" charset="-128"/>
            </a:endParaRPr>
          </a:p>
        </p:txBody>
      </p:sp>
    </p:spTree>
    <p:extLst>
      <p:ext uri="{BB962C8B-B14F-4D97-AF65-F5344CB8AC3E}">
        <p14:creationId xmlns:p14="http://schemas.microsoft.com/office/powerpoint/2010/main" val="2230344445"/>
      </p:ext>
    </p:extLst>
  </p:cSld>
  <p:clrMapOvr>
    <a:masterClrMapping/>
  </p:clrMapOvr>
  <p:transition spd="slow"/>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 Type="http://schemas.openxmlformats.org/officeDocument/2006/relationships/slideLayout" Target="../slideLayouts/slideLayout1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7" y="365761"/>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7" y="1828806"/>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3616BB0-24A5-49A7-868E-40E83997E3C8}" type="datetimeFigureOut">
              <a:rPr kumimoji="1" lang="ja-JP" altLang="en-US" smtClean="0"/>
              <a:t>2025/2/4</a:t>
            </a:fld>
            <a:endParaRPr kumimoji="1" lang="ja-JP" alt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9"/>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40FB9DF-7DCD-4339-814F-802F879A7D8C}" type="slidenum">
              <a:rPr kumimoji="1" lang="ja-JP" altLang="en-US" smtClean="0"/>
              <a:t>‹#›</a:t>
            </a:fld>
            <a:endParaRPr kumimoji="1" lang="ja-JP" altLang="en-US"/>
          </a:p>
        </p:txBody>
      </p:sp>
    </p:spTree>
    <p:extLst>
      <p:ext uri="{BB962C8B-B14F-4D97-AF65-F5344CB8AC3E}">
        <p14:creationId xmlns:p14="http://schemas.microsoft.com/office/powerpoint/2010/main" val="296944824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transition spd="slow"/>
  <p:txStyles>
    <p:titleStyle>
      <a:lvl1pPr algn="l" defTabSz="914309"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78" indent="-228578" algn="l" defTabSz="914309"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349"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504"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8658"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5814"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309" rtl="0" eaLnBrk="1" latinLnBrk="0" hangingPunct="1">
        <a:defRPr kumimoji="1" sz="1800" kern="1200">
          <a:solidFill>
            <a:schemeClr val="tx1"/>
          </a:solidFill>
          <a:latin typeface="+mn-lt"/>
          <a:ea typeface="+mn-ea"/>
          <a:cs typeface="+mn-cs"/>
        </a:defRPr>
      </a:lvl1pPr>
      <a:lvl2pPr marL="457155" algn="l" defTabSz="914309" rtl="0" eaLnBrk="1" latinLnBrk="0" hangingPunct="1">
        <a:defRPr kumimoji="1" sz="1800" kern="1200">
          <a:solidFill>
            <a:schemeClr val="tx1"/>
          </a:solidFill>
          <a:latin typeface="+mn-lt"/>
          <a:ea typeface="+mn-ea"/>
          <a:cs typeface="+mn-cs"/>
        </a:defRPr>
      </a:lvl2pPr>
      <a:lvl3pPr marL="914309" algn="l" defTabSz="914309" rtl="0" eaLnBrk="1" latinLnBrk="0" hangingPunct="1">
        <a:defRPr kumimoji="1" sz="1800" kern="1200">
          <a:solidFill>
            <a:schemeClr val="tx1"/>
          </a:solidFill>
          <a:latin typeface="+mn-lt"/>
          <a:ea typeface="+mn-ea"/>
          <a:cs typeface="+mn-cs"/>
        </a:defRPr>
      </a:lvl3pPr>
      <a:lvl4pPr marL="1371464" algn="l" defTabSz="914309" rtl="0" eaLnBrk="1" latinLnBrk="0" hangingPunct="1">
        <a:defRPr kumimoji="1" sz="1800" kern="1200">
          <a:solidFill>
            <a:schemeClr val="tx1"/>
          </a:solidFill>
          <a:latin typeface="+mn-lt"/>
          <a:ea typeface="+mn-ea"/>
          <a:cs typeface="+mn-cs"/>
        </a:defRPr>
      </a:lvl4pPr>
      <a:lvl5pPr marL="1828618" algn="l" defTabSz="914309" rtl="0" eaLnBrk="1" latinLnBrk="0" hangingPunct="1">
        <a:defRPr kumimoji="1" sz="1800" kern="1200">
          <a:solidFill>
            <a:schemeClr val="tx1"/>
          </a:solidFill>
          <a:latin typeface="+mn-lt"/>
          <a:ea typeface="+mn-ea"/>
          <a:cs typeface="+mn-cs"/>
        </a:defRPr>
      </a:lvl5pPr>
      <a:lvl6pPr marL="2285774" algn="l" defTabSz="914309" rtl="0" eaLnBrk="1" latinLnBrk="0" hangingPunct="1">
        <a:defRPr kumimoji="1" sz="1800" kern="1200">
          <a:solidFill>
            <a:schemeClr val="tx1"/>
          </a:solidFill>
          <a:latin typeface="+mn-lt"/>
          <a:ea typeface="+mn-ea"/>
          <a:cs typeface="+mn-cs"/>
        </a:defRPr>
      </a:lvl6pPr>
      <a:lvl7pPr marL="2742926" algn="l" defTabSz="914309" rtl="0" eaLnBrk="1" latinLnBrk="0" hangingPunct="1">
        <a:defRPr kumimoji="1" sz="1800" kern="1200">
          <a:solidFill>
            <a:schemeClr val="tx1"/>
          </a:solidFill>
          <a:latin typeface="+mn-lt"/>
          <a:ea typeface="+mn-ea"/>
          <a:cs typeface="+mn-cs"/>
        </a:defRPr>
      </a:lvl7pPr>
      <a:lvl8pPr marL="3200080" algn="l" defTabSz="914309" rtl="0" eaLnBrk="1" latinLnBrk="0" hangingPunct="1">
        <a:defRPr kumimoji="1" sz="1800" kern="1200">
          <a:solidFill>
            <a:schemeClr val="tx1"/>
          </a:solidFill>
          <a:latin typeface="+mn-lt"/>
          <a:ea typeface="+mn-ea"/>
          <a:cs typeface="+mn-cs"/>
        </a:defRPr>
      </a:lvl8pPr>
      <a:lvl9pPr marL="3657235" algn="l" defTabSz="914309" rtl="0" eaLnBrk="1" latinLnBrk="0" hangingPunct="1">
        <a:defRPr kumimoji="1"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45128" y="365760"/>
            <a:ext cx="10515600" cy="1325563"/>
          </a:xfrm>
          <a:prstGeom prst="rect">
            <a:avLst/>
          </a:prstGeom>
        </p:spPr>
        <p:txBody>
          <a:bodyPr vert="horz" lIns="91440" tIns="45720" rIns="91440" bIns="45720" rtlCol="0" anchor="ctr">
            <a:normAutofit/>
          </a:bodyPr>
          <a:lstStyle/>
          <a:p>
            <a:r>
              <a:rPr lang="ja-JP" altLang="en-US"/>
              <a:t>マスター タイトルの書式設定</a:t>
            </a:r>
            <a:endParaRPr lang="en-US" dirty="0"/>
          </a:p>
        </p:txBody>
      </p:sp>
      <p:sp>
        <p:nvSpPr>
          <p:cNvPr id="3" name="Text Placeholder 2"/>
          <p:cNvSpPr>
            <a:spLocks noGrp="1"/>
          </p:cNvSpPr>
          <p:nvPr>
            <p:ph type="body" idx="1"/>
          </p:nvPr>
        </p:nvSpPr>
        <p:spPr>
          <a:xfrm>
            <a:off x="845128" y="1828808"/>
            <a:ext cx="10515600" cy="4351337"/>
          </a:xfrm>
          <a:prstGeom prst="rect">
            <a:avLst/>
          </a:prstGeom>
        </p:spPr>
        <p:txBody>
          <a:bodyPr vert="horz" lIns="91440" tIns="45720" rIns="91440" bIns="45720" rtlCol="0">
            <a:normAutofit/>
          </a:bodyPr>
          <a:lstStyle/>
          <a:p>
            <a:pPr lvl="0"/>
            <a:r>
              <a:rPr lang="ja-JP" altLang="en-US"/>
              <a:t>マスター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endParaRPr lang="en-US" dirty="0"/>
          </a:p>
        </p:txBody>
      </p:sp>
      <p:sp>
        <p:nvSpPr>
          <p:cNvPr id="4" name="Date Placeholder 3"/>
          <p:cNvSpPr>
            <a:spLocks noGrp="1"/>
          </p:cNvSpPr>
          <p:nvPr>
            <p:ph type="dt" sz="half" idx="2"/>
          </p:nvPr>
        </p:nvSpPr>
        <p:spPr>
          <a:xfrm>
            <a:off x="838201" y="6356358"/>
            <a:ext cx="2743200" cy="365125"/>
          </a:xfrm>
          <a:prstGeom prst="rect">
            <a:avLst/>
          </a:prstGeom>
        </p:spPr>
        <p:txBody>
          <a:bodyPr vert="horz" lIns="91440" tIns="45720" rIns="91440" bIns="45720" rtlCol="0" anchor="ctr"/>
          <a:lstStyle>
            <a:lvl1pPr algn="l">
              <a:defRPr sz="1100">
                <a:solidFill>
                  <a:schemeClr val="tx1">
                    <a:lumMod val="65000"/>
                    <a:lumOff val="35000"/>
                  </a:schemeClr>
                </a:solidFill>
              </a:defRPr>
            </a:lvl1pPr>
          </a:lstStyle>
          <a:p>
            <a:fld id="{F3616BB0-24A5-49A7-868E-40E83997E3C8}" type="datetimeFigureOut">
              <a:rPr kumimoji="1" lang="ja-JP" altLang="en-US" smtClean="0"/>
              <a:t>2025/2/4</a:t>
            </a:fld>
            <a:endParaRPr kumimoji="1" lang="ja-JP" altLang="en-US"/>
          </a:p>
        </p:txBody>
      </p:sp>
      <p:sp>
        <p:nvSpPr>
          <p:cNvPr id="5" name="Footer Placeholder 4"/>
          <p:cNvSpPr>
            <a:spLocks noGrp="1"/>
          </p:cNvSpPr>
          <p:nvPr>
            <p:ph type="ftr" sz="quarter" idx="3"/>
          </p:nvPr>
        </p:nvSpPr>
        <p:spPr>
          <a:xfrm>
            <a:off x="4038601" y="6356358"/>
            <a:ext cx="4114800" cy="365125"/>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endParaRPr kumimoji="1" lang="ja-JP" altLang="en-US"/>
          </a:p>
        </p:txBody>
      </p:sp>
      <p:sp>
        <p:nvSpPr>
          <p:cNvPr id="6" name="Slide Number Placeholder 5"/>
          <p:cNvSpPr>
            <a:spLocks noGrp="1"/>
          </p:cNvSpPr>
          <p:nvPr>
            <p:ph type="sldNum" sz="quarter" idx="4"/>
          </p:nvPr>
        </p:nvSpPr>
        <p:spPr>
          <a:xfrm>
            <a:off x="8617527" y="6356358"/>
            <a:ext cx="2743200" cy="365125"/>
          </a:xfrm>
          <a:prstGeom prst="rect">
            <a:avLst/>
          </a:prstGeom>
        </p:spPr>
        <p:txBody>
          <a:bodyPr vert="horz" lIns="91440" tIns="45720" rIns="91440" bIns="45720" rtlCol="0" anchor="ctr"/>
          <a:lstStyle>
            <a:lvl1pPr algn="r">
              <a:defRPr sz="1100">
                <a:solidFill>
                  <a:schemeClr val="tx1">
                    <a:tint val="75000"/>
                  </a:schemeClr>
                </a:solidFill>
              </a:defRPr>
            </a:lvl1pPr>
          </a:lstStyle>
          <a:p>
            <a:fld id="{340FB9DF-7DCD-4339-814F-802F879A7D8C}" type="slidenum">
              <a:rPr kumimoji="1" lang="ja-JP" altLang="en-US" smtClean="0"/>
              <a:t>‹#›</a:t>
            </a:fld>
            <a:endParaRPr kumimoji="1" lang="ja-JP" altLang="en-US"/>
          </a:p>
        </p:txBody>
      </p:sp>
    </p:spTree>
    <p:extLst>
      <p:ext uri="{BB962C8B-B14F-4D97-AF65-F5344CB8AC3E}">
        <p14:creationId xmlns:p14="http://schemas.microsoft.com/office/powerpoint/2010/main" val="883764725"/>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2" r:id="rId3"/>
    <p:sldLayoutId id="2147483673" r:id="rId4"/>
    <p:sldLayoutId id="2147483675" r:id="rId5"/>
    <p:sldLayoutId id="2147483676" r:id="rId6"/>
    <p:sldLayoutId id="2147483677" r:id="rId7"/>
  </p:sldLayoutIdLst>
  <p:transition spd="slow"/>
  <p:txStyles>
    <p:titleStyle>
      <a:lvl1pPr algn="l" defTabSz="914332" rtl="0" eaLnBrk="1" latinLnBrk="0" hangingPunct="1">
        <a:lnSpc>
          <a:spcPct val="90000"/>
        </a:lnSpc>
        <a:spcBef>
          <a:spcPct val="0"/>
        </a:spcBef>
        <a:buNone/>
        <a:defRPr kumimoji="1" sz="4400" kern="1200">
          <a:solidFill>
            <a:schemeClr val="tx1"/>
          </a:solidFill>
          <a:latin typeface="+mj-lt"/>
          <a:ea typeface="+mj-ea"/>
          <a:cs typeface="+mj-cs"/>
        </a:defRPr>
      </a:lvl1pPr>
    </p:titleStyle>
    <p:bodyStyle>
      <a:lvl1pPr marL="228584" indent="-228584" algn="l" defTabSz="914332"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750" indent="-228584" algn="l" defTabSz="914332"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2914" indent="-228584" algn="l" defTabSz="914332"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080" indent="-228584" algn="l" defTabSz="914332"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247" indent="-228584" algn="l" defTabSz="914332"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412" indent="-228584" algn="l" defTabSz="914332"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578" indent="-228584" algn="l" defTabSz="914332"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8744" indent="-228584" algn="l" defTabSz="914332"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5910" indent="-228584" algn="l" defTabSz="914332"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p:bodyStyle>
    <p:otherStyle>
      <a:defPPr>
        <a:defRPr lang="en-US"/>
      </a:defPPr>
      <a:lvl1pPr marL="0" algn="l" defTabSz="914332" rtl="0" eaLnBrk="1" latinLnBrk="0" hangingPunct="1">
        <a:defRPr kumimoji="1" sz="1800" kern="1200">
          <a:solidFill>
            <a:schemeClr val="tx1"/>
          </a:solidFill>
          <a:latin typeface="+mn-lt"/>
          <a:ea typeface="+mn-ea"/>
          <a:cs typeface="+mn-cs"/>
        </a:defRPr>
      </a:lvl1pPr>
      <a:lvl2pPr marL="457167" algn="l" defTabSz="914332" rtl="0" eaLnBrk="1" latinLnBrk="0" hangingPunct="1">
        <a:defRPr kumimoji="1" sz="1800" kern="1200">
          <a:solidFill>
            <a:schemeClr val="tx1"/>
          </a:solidFill>
          <a:latin typeface="+mn-lt"/>
          <a:ea typeface="+mn-ea"/>
          <a:cs typeface="+mn-cs"/>
        </a:defRPr>
      </a:lvl2pPr>
      <a:lvl3pPr marL="914332" algn="l" defTabSz="914332" rtl="0" eaLnBrk="1" latinLnBrk="0" hangingPunct="1">
        <a:defRPr kumimoji="1" sz="1800" kern="1200">
          <a:solidFill>
            <a:schemeClr val="tx1"/>
          </a:solidFill>
          <a:latin typeface="+mn-lt"/>
          <a:ea typeface="+mn-ea"/>
          <a:cs typeface="+mn-cs"/>
        </a:defRPr>
      </a:lvl3pPr>
      <a:lvl4pPr marL="1371498" algn="l" defTabSz="914332" rtl="0" eaLnBrk="1" latinLnBrk="0" hangingPunct="1">
        <a:defRPr kumimoji="1" sz="1800" kern="1200">
          <a:solidFill>
            <a:schemeClr val="tx1"/>
          </a:solidFill>
          <a:latin typeface="+mn-lt"/>
          <a:ea typeface="+mn-ea"/>
          <a:cs typeface="+mn-cs"/>
        </a:defRPr>
      </a:lvl4pPr>
      <a:lvl5pPr marL="1828664" algn="l" defTabSz="914332" rtl="0" eaLnBrk="1" latinLnBrk="0" hangingPunct="1">
        <a:defRPr kumimoji="1" sz="1800" kern="1200">
          <a:solidFill>
            <a:schemeClr val="tx1"/>
          </a:solidFill>
          <a:latin typeface="+mn-lt"/>
          <a:ea typeface="+mn-ea"/>
          <a:cs typeface="+mn-cs"/>
        </a:defRPr>
      </a:lvl5pPr>
      <a:lvl6pPr marL="2285830" algn="l" defTabSz="914332" rtl="0" eaLnBrk="1" latinLnBrk="0" hangingPunct="1">
        <a:defRPr kumimoji="1" sz="1800" kern="1200">
          <a:solidFill>
            <a:schemeClr val="tx1"/>
          </a:solidFill>
          <a:latin typeface="+mn-lt"/>
          <a:ea typeface="+mn-ea"/>
          <a:cs typeface="+mn-cs"/>
        </a:defRPr>
      </a:lvl6pPr>
      <a:lvl7pPr marL="2742994" algn="l" defTabSz="914332" rtl="0" eaLnBrk="1" latinLnBrk="0" hangingPunct="1">
        <a:defRPr kumimoji="1" sz="1800" kern="1200">
          <a:solidFill>
            <a:schemeClr val="tx1"/>
          </a:solidFill>
          <a:latin typeface="+mn-lt"/>
          <a:ea typeface="+mn-ea"/>
          <a:cs typeface="+mn-cs"/>
        </a:defRPr>
      </a:lvl7pPr>
      <a:lvl8pPr marL="3200160" algn="l" defTabSz="914332" rtl="0" eaLnBrk="1" latinLnBrk="0" hangingPunct="1">
        <a:defRPr kumimoji="1" sz="1800" kern="1200">
          <a:solidFill>
            <a:schemeClr val="tx1"/>
          </a:solidFill>
          <a:latin typeface="+mn-lt"/>
          <a:ea typeface="+mn-ea"/>
          <a:cs typeface="+mn-cs"/>
        </a:defRPr>
      </a:lvl8pPr>
      <a:lvl9pPr marL="3657327" algn="l" defTabSz="914332"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7.xml"/><Relationship Id="rId6" Type="http://schemas.openxmlformats.org/officeDocument/2006/relationships/image" Target="../media/image15.jpg"/><Relationship Id="rId5" Type="http://schemas.openxmlformats.org/officeDocument/2006/relationships/image" Target="../media/image14.jpeg"/><Relationship Id="rId4" Type="http://schemas.openxmlformats.org/officeDocument/2006/relationships/image" Target="../media/image13.jpg"/></Relationships>
</file>

<file path=ppt/slides/_rels/slide11.xml.rels><?xml version="1.0" encoding="UTF-8" standalone="yes"?>
<Relationships xmlns="http://schemas.openxmlformats.org/package/2006/relationships"><Relationship Id="rId8" Type="http://schemas.openxmlformats.org/officeDocument/2006/relationships/image" Target="../media/image22.svg"/><Relationship Id="rId13" Type="http://schemas.openxmlformats.org/officeDocument/2006/relationships/image" Target="../media/image27.png"/><Relationship Id="rId3" Type="http://schemas.openxmlformats.org/officeDocument/2006/relationships/image" Target="../media/image17.png"/><Relationship Id="rId7" Type="http://schemas.openxmlformats.org/officeDocument/2006/relationships/image" Target="../media/image21.png"/><Relationship Id="rId12" Type="http://schemas.openxmlformats.org/officeDocument/2006/relationships/image" Target="../media/image26.sv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20.svg"/><Relationship Id="rId11" Type="http://schemas.openxmlformats.org/officeDocument/2006/relationships/image" Target="../media/image25.png"/><Relationship Id="rId5" Type="http://schemas.openxmlformats.org/officeDocument/2006/relationships/image" Target="../media/image19.png"/><Relationship Id="rId15" Type="http://schemas.openxmlformats.org/officeDocument/2006/relationships/image" Target="../media/image29.jpeg"/><Relationship Id="rId10" Type="http://schemas.openxmlformats.org/officeDocument/2006/relationships/image" Target="../media/image24.svg"/><Relationship Id="rId4" Type="http://schemas.openxmlformats.org/officeDocument/2006/relationships/image" Target="../media/image18.svg"/><Relationship Id="rId9" Type="http://schemas.openxmlformats.org/officeDocument/2006/relationships/image" Target="../media/image23.png"/><Relationship Id="rId14" Type="http://schemas.openxmlformats.org/officeDocument/2006/relationships/image" Target="../media/image28.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7.xml"/><Relationship Id="rId5" Type="http://schemas.openxmlformats.org/officeDocument/2006/relationships/image" Target="../media/image37.jpg"/><Relationship Id="rId4" Type="http://schemas.openxmlformats.org/officeDocument/2006/relationships/image" Target="../media/image36.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タイトル 5">
            <a:extLst>
              <a:ext uri="{FF2B5EF4-FFF2-40B4-BE49-F238E27FC236}">
                <a16:creationId xmlns:a16="http://schemas.microsoft.com/office/drawing/2014/main" id="{D2DBFA76-CEDF-4D7A-F976-28B0C3A292C4}"/>
              </a:ext>
            </a:extLst>
          </p:cNvPr>
          <p:cNvSpPr>
            <a:spLocks noGrp="1"/>
          </p:cNvSpPr>
          <p:nvPr>
            <p:ph type="ctrTitle"/>
          </p:nvPr>
        </p:nvSpPr>
        <p:spPr>
          <a:xfrm>
            <a:off x="0" y="507922"/>
            <a:ext cx="12192000" cy="2362599"/>
          </a:xfrm>
        </p:spPr>
        <p:txBody>
          <a:bodyPr>
            <a:normAutofit/>
          </a:bodyPr>
          <a:lstStyle/>
          <a:p>
            <a:pPr marL="508834" indent="203195">
              <a:lnSpc>
                <a:spcPct val="150000"/>
              </a:lnSpc>
            </a:pPr>
            <a:r>
              <a:rPr lang="ja-JP" altLang="en-US" sz="4133" b="1" kern="100" dirty="0">
                <a:solidFill>
                  <a:srgbClr val="222222"/>
                </a:solidFill>
                <a:latin typeface="+mn-ea"/>
                <a:ea typeface="+mn-ea"/>
                <a:cs typeface="Arial" panose="020B0604020202020204" pitchFamily="34" charset="0"/>
              </a:rPr>
              <a:t>川崎医科大学での子育て支援の取り組み</a:t>
            </a:r>
            <a:br>
              <a:rPr lang="en-US" altLang="ja-JP" sz="4133" b="1" kern="100" dirty="0">
                <a:solidFill>
                  <a:srgbClr val="222222"/>
                </a:solidFill>
                <a:latin typeface="+mn-ea"/>
                <a:ea typeface="+mn-ea"/>
                <a:cs typeface="Arial" panose="020B0604020202020204" pitchFamily="34" charset="0"/>
              </a:rPr>
            </a:br>
            <a:r>
              <a:rPr lang="en-US" altLang="ja-JP" sz="3733" b="1" kern="100" dirty="0">
                <a:latin typeface="+mn-ea"/>
                <a:ea typeface="+mn-ea"/>
                <a:cs typeface="Times New Roman" panose="02020603050405020304" pitchFamily="18" charset="0"/>
              </a:rPr>
              <a:t>	</a:t>
            </a:r>
            <a:r>
              <a:rPr lang="ja-JP" altLang="ja-JP" sz="3733" b="1" kern="0" dirty="0">
                <a:solidFill>
                  <a:srgbClr val="222222"/>
                </a:solidFill>
                <a:latin typeface="+mn-ea"/>
                <a:ea typeface="+mn-ea"/>
                <a:cs typeface="Arial" panose="020B0604020202020204" pitchFamily="34" charset="0"/>
              </a:rPr>
              <a:t>～</a:t>
            </a:r>
            <a:r>
              <a:rPr lang="ja-JP" altLang="en-US" sz="3733" b="1" kern="0" dirty="0">
                <a:solidFill>
                  <a:srgbClr val="222222"/>
                </a:solidFill>
                <a:latin typeface="+mn-ea"/>
                <a:ea typeface="+mn-ea"/>
                <a:cs typeface="Arial" panose="020B0604020202020204" pitchFamily="34" charset="0"/>
              </a:rPr>
              <a:t>共に築く子供の未来</a:t>
            </a:r>
            <a:r>
              <a:rPr lang="ja-JP" altLang="ja-JP" sz="3733" b="1" kern="0" dirty="0">
                <a:solidFill>
                  <a:srgbClr val="222222"/>
                </a:solidFill>
                <a:latin typeface="+mn-ea"/>
                <a:ea typeface="+mn-ea"/>
                <a:cs typeface="Arial" panose="020B0604020202020204" pitchFamily="34" charset="0"/>
              </a:rPr>
              <a:t>～</a:t>
            </a:r>
            <a:endParaRPr lang="ja-JP" altLang="ja-JP" sz="3733" b="1" kern="100" dirty="0">
              <a:latin typeface="+mn-ea"/>
              <a:ea typeface="+mn-ea"/>
              <a:cs typeface="Times New Roman" panose="02020603050405020304" pitchFamily="18" charset="0"/>
            </a:endParaRPr>
          </a:p>
        </p:txBody>
      </p:sp>
      <p:sp>
        <p:nvSpPr>
          <p:cNvPr id="7" name="字幕 6">
            <a:extLst>
              <a:ext uri="{FF2B5EF4-FFF2-40B4-BE49-F238E27FC236}">
                <a16:creationId xmlns:a16="http://schemas.microsoft.com/office/drawing/2014/main" id="{44C48362-FBD4-8893-7771-8FADEF29D658}"/>
              </a:ext>
            </a:extLst>
          </p:cNvPr>
          <p:cNvSpPr>
            <a:spLocks noGrp="1"/>
          </p:cNvSpPr>
          <p:nvPr>
            <p:ph type="subTitle" idx="1"/>
          </p:nvPr>
        </p:nvSpPr>
        <p:spPr>
          <a:xfrm>
            <a:off x="1953284" y="3817438"/>
            <a:ext cx="8817867" cy="604091"/>
          </a:xfrm>
        </p:spPr>
        <p:txBody>
          <a:bodyPr/>
          <a:lstStyle/>
          <a:p>
            <a:r>
              <a:rPr lang="ja-JP" altLang="en-US" sz="3200" dirty="0"/>
              <a:t>川崎医科大学 耳鼻咽喉・頭頸部外科学</a:t>
            </a:r>
            <a:endParaRPr lang="en-US" altLang="ja-JP" sz="3200" dirty="0"/>
          </a:p>
        </p:txBody>
      </p:sp>
    </p:spTree>
    <p:extLst>
      <p:ext uri="{BB962C8B-B14F-4D97-AF65-F5344CB8AC3E}">
        <p14:creationId xmlns:p14="http://schemas.microsoft.com/office/powerpoint/2010/main" val="1087556066"/>
      </p:ext>
    </p:extLst>
  </p:cSld>
  <p:clrMapOvr>
    <a:masterClrMapping/>
  </p:clrMapOvr>
  <p:transition spd="slow" advTm="11186"/>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a:extLst>
              <a:ext uri="{FF2B5EF4-FFF2-40B4-BE49-F238E27FC236}">
                <a16:creationId xmlns:a16="http://schemas.microsoft.com/office/drawing/2014/main" id="{02283E64-0CBF-8585-4C18-4A1BB70DDB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16200000">
            <a:off x="3771969" y="3645736"/>
            <a:ext cx="2028652" cy="3605083"/>
          </a:xfrm>
          <a:prstGeom prst="rect">
            <a:avLst/>
          </a:prstGeom>
        </p:spPr>
      </p:pic>
      <p:pic>
        <p:nvPicPr>
          <p:cNvPr id="5" name="図 4">
            <a:extLst>
              <a:ext uri="{FF2B5EF4-FFF2-40B4-BE49-F238E27FC236}">
                <a16:creationId xmlns:a16="http://schemas.microsoft.com/office/drawing/2014/main" id="{4FD04C56-CCF1-1708-26BD-4EECEB7E6A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16200000">
            <a:off x="771810" y="3840229"/>
            <a:ext cx="1733813" cy="3081130"/>
          </a:xfrm>
          <a:prstGeom prst="rect">
            <a:avLst/>
          </a:prstGeom>
        </p:spPr>
      </p:pic>
      <p:pic>
        <p:nvPicPr>
          <p:cNvPr id="7" name="図 6">
            <a:extLst>
              <a:ext uri="{FF2B5EF4-FFF2-40B4-BE49-F238E27FC236}">
                <a16:creationId xmlns:a16="http://schemas.microsoft.com/office/drawing/2014/main" id="{EAA55B88-C11E-5A95-ADBF-10A346DACF97}"/>
              </a:ext>
            </a:extLst>
          </p:cNvPr>
          <p:cNvPicPr>
            <a:picLocks noChangeAspect="1"/>
          </p:cNvPicPr>
          <p:nvPr/>
        </p:nvPicPr>
        <p:blipFill>
          <a:blip r:embed="rId4">
            <a:extLst>
              <a:ext uri="{28A0092B-C50C-407E-A947-70E740481C1C}">
                <a14:useLocalDpi xmlns:a14="http://schemas.microsoft.com/office/drawing/2010/main" val="0"/>
              </a:ext>
            </a:extLst>
          </a:blip>
          <a:srcRect l="17562" t="3300" r="16966" b="8465"/>
          <a:stretch/>
        </p:blipFill>
        <p:spPr>
          <a:xfrm rot="10800000">
            <a:off x="1758782" y="1843232"/>
            <a:ext cx="3436793" cy="2606303"/>
          </a:xfrm>
          <a:prstGeom prst="rect">
            <a:avLst/>
          </a:prstGeom>
        </p:spPr>
      </p:pic>
      <p:pic>
        <p:nvPicPr>
          <p:cNvPr id="11" name="図 10">
            <a:extLst>
              <a:ext uri="{FF2B5EF4-FFF2-40B4-BE49-F238E27FC236}">
                <a16:creationId xmlns:a16="http://schemas.microsoft.com/office/drawing/2014/main" id="{5801F697-277B-2F38-9FCF-68F63362D8CE}"/>
              </a:ext>
            </a:extLst>
          </p:cNvPr>
          <p:cNvPicPr>
            <a:picLocks noChangeAspect="1"/>
          </p:cNvPicPr>
          <p:nvPr/>
        </p:nvPicPr>
        <p:blipFill>
          <a:blip r:embed="rId5">
            <a:extLst>
              <a:ext uri="{28A0092B-C50C-407E-A947-70E740481C1C}">
                <a14:useLocalDpi xmlns:a14="http://schemas.microsoft.com/office/drawing/2010/main" val="0"/>
              </a:ext>
            </a:extLst>
          </a:blip>
          <a:srcRect l="7397" t="25418" r="5017"/>
          <a:stretch/>
        </p:blipFill>
        <p:spPr>
          <a:xfrm>
            <a:off x="7885330" y="1906504"/>
            <a:ext cx="4082739" cy="2607384"/>
          </a:xfrm>
          <a:prstGeom prst="rect">
            <a:avLst/>
          </a:prstGeom>
        </p:spPr>
      </p:pic>
      <p:pic>
        <p:nvPicPr>
          <p:cNvPr id="13" name="図 12">
            <a:extLst>
              <a:ext uri="{FF2B5EF4-FFF2-40B4-BE49-F238E27FC236}">
                <a16:creationId xmlns:a16="http://schemas.microsoft.com/office/drawing/2014/main" id="{6466344F-78EF-F7F0-0322-546054DB90C0}"/>
              </a:ext>
            </a:extLst>
          </p:cNvPr>
          <p:cNvPicPr>
            <a:picLocks noChangeAspect="1"/>
          </p:cNvPicPr>
          <p:nvPr/>
        </p:nvPicPr>
        <p:blipFill>
          <a:blip r:embed="rId6">
            <a:extLst>
              <a:ext uri="{28A0092B-C50C-407E-A947-70E740481C1C}">
                <a14:useLocalDpi xmlns:a14="http://schemas.microsoft.com/office/drawing/2010/main" val="0"/>
              </a:ext>
            </a:extLst>
          </a:blip>
          <a:srcRect t="20446" r="-986"/>
          <a:stretch/>
        </p:blipFill>
        <p:spPr>
          <a:xfrm>
            <a:off x="8124158" y="4449536"/>
            <a:ext cx="3605084" cy="2130012"/>
          </a:xfrm>
          <a:prstGeom prst="rect">
            <a:avLst/>
          </a:prstGeom>
        </p:spPr>
      </p:pic>
      <p:sp>
        <p:nvSpPr>
          <p:cNvPr id="16" name="テキスト ボックス 15">
            <a:extLst>
              <a:ext uri="{FF2B5EF4-FFF2-40B4-BE49-F238E27FC236}">
                <a16:creationId xmlns:a16="http://schemas.microsoft.com/office/drawing/2014/main" id="{2245BEA0-5855-943E-3910-987A5781891A}"/>
              </a:ext>
            </a:extLst>
          </p:cNvPr>
          <p:cNvSpPr txBox="1"/>
          <p:nvPr/>
        </p:nvSpPr>
        <p:spPr>
          <a:xfrm>
            <a:off x="850644" y="190569"/>
            <a:ext cx="11476382" cy="1569660"/>
          </a:xfrm>
          <a:prstGeom prst="rect">
            <a:avLst/>
          </a:prstGeom>
          <a:noFill/>
        </p:spPr>
        <p:txBody>
          <a:bodyPr wrap="square">
            <a:spAutoFit/>
          </a:bodyPr>
          <a:lstStyle/>
          <a:p>
            <a:r>
              <a:rPr kumimoji="1" lang="ja-JP" altLang="en-US" sz="2400">
                <a:latin typeface="+mn-ea"/>
              </a:rPr>
              <a:t>平成に入局の教授</a:t>
            </a:r>
            <a:r>
              <a:rPr kumimoji="1" lang="en-US" altLang="ja-JP" sz="2400" dirty="0">
                <a:latin typeface="+mn-ea"/>
              </a:rPr>
              <a:t>2</a:t>
            </a:r>
            <a:r>
              <a:rPr kumimoji="1" lang="ja-JP" altLang="en-US" sz="2400">
                <a:latin typeface="+mn-ea"/>
              </a:rPr>
              <a:t>名は留学歴があり、その間に子育てに関われた経験あり。</a:t>
            </a:r>
            <a:endParaRPr lang="en-US" altLang="ja-JP" sz="2400" dirty="0">
              <a:latin typeface="+mn-ea"/>
            </a:endParaRPr>
          </a:p>
          <a:p>
            <a:r>
              <a:rPr lang="ja-JP" altLang="en-US" sz="2400">
                <a:latin typeface="+mn-ea"/>
              </a:rPr>
              <a:t>現在は子育てと留学期間が一致しない教室員も増えており、</a:t>
            </a:r>
            <a:endParaRPr lang="en-US" altLang="ja-JP" sz="2400" dirty="0">
              <a:latin typeface="+mn-ea"/>
            </a:endParaRPr>
          </a:p>
          <a:p>
            <a:r>
              <a:rPr lang="ja-JP" altLang="en-US" sz="2400">
                <a:latin typeface="+mn-ea"/>
              </a:rPr>
              <a:t>令和に合わせた子育て支援を行うことの重要性を理解している。</a:t>
            </a:r>
            <a:endParaRPr lang="en-US" altLang="ja-JP" sz="2400" dirty="0">
              <a:latin typeface="+mn-ea"/>
            </a:endParaRPr>
          </a:p>
          <a:p>
            <a:r>
              <a:rPr lang="ja-JP" altLang="en-US" sz="2400">
                <a:latin typeface="+mn-ea"/>
              </a:rPr>
              <a:t>→　医局長に体制整備を依頼。</a:t>
            </a:r>
            <a:endParaRPr kumimoji="1" lang="ja-JP" altLang="en-US" sz="2400">
              <a:latin typeface="+mn-ea"/>
            </a:endParaRPr>
          </a:p>
        </p:txBody>
      </p:sp>
      <p:sp>
        <p:nvSpPr>
          <p:cNvPr id="17" name="テキスト ボックス 16">
            <a:extLst>
              <a:ext uri="{FF2B5EF4-FFF2-40B4-BE49-F238E27FC236}">
                <a16:creationId xmlns:a16="http://schemas.microsoft.com/office/drawing/2014/main" id="{B73581C1-48DE-AA8D-4DA8-75A1604910E4}"/>
              </a:ext>
            </a:extLst>
          </p:cNvPr>
          <p:cNvSpPr txBox="1"/>
          <p:nvPr/>
        </p:nvSpPr>
        <p:spPr>
          <a:xfrm>
            <a:off x="735371" y="3328023"/>
            <a:ext cx="1107996" cy="646331"/>
          </a:xfrm>
          <a:prstGeom prst="rect">
            <a:avLst/>
          </a:prstGeom>
          <a:noFill/>
        </p:spPr>
        <p:txBody>
          <a:bodyPr wrap="none" rtlCol="0">
            <a:spAutoFit/>
          </a:bodyPr>
          <a:lstStyle/>
          <a:p>
            <a:r>
              <a:rPr kumimoji="1" lang="ja-JP" altLang="en-US"/>
              <a:t>原教授　</a:t>
            </a:r>
            <a:endParaRPr kumimoji="1" lang="en-US" altLang="ja-JP" dirty="0"/>
          </a:p>
          <a:p>
            <a:endParaRPr kumimoji="1" lang="ja-JP" altLang="en-US"/>
          </a:p>
        </p:txBody>
      </p:sp>
      <p:sp>
        <p:nvSpPr>
          <p:cNvPr id="18" name="テキスト ボックス 17">
            <a:extLst>
              <a:ext uri="{FF2B5EF4-FFF2-40B4-BE49-F238E27FC236}">
                <a16:creationId xmlns:a16="http://schemas.microsoft.com/office/drawing/2014/main" id="{AAC2CFF6-D0F5-654A-7969-9EDEBA5EB1AA}"/>
              </a:ext>
            </a:extLst>
          </p:cNvPr>
          <p:cNvSpPr txBox="1"/>
          <p:nvPr/>
        </p:nvSpPr>
        <p:spPr>
          <a:xfrm>
            <a:off x="6688338" y="2936739"/>
            <a:ext cx="1107996" cy="1200329"/>
          </a:xfrm>
          <a:prstGeom prst="rect">
            <a:avLst/>
          </a:prstGeom>
          <a:noFill/>
        </p:spPr>
        <p:txBody>
          <a:bodyPr wrap="none" rtlCol="0">
            <a:spAutoFit/>
          </a:bodyPr>
          <a:lstStyle/>
          <a:p>
            <a:r>
              <a:rPr lang="ja-JP" altLang="en-US"/>
              <a:t>假谷教授</a:t>
            </a:r>
            <a:endParaRPr lang="en-US" altLang="ja-JP" dirty="0"/>
          </a:p>
          <a:p>
            <a:r>
              <a:rPr kumimoji="1" lang="ja-JP" altLang="en-US"/>
              <a:t>　＆</a:t>
            </a:r>
            <a:endParaRPr kumimoji="1" lang="en-US" altLang="ja-JP" dirty="0"/>
          </a:p>
          <a:p>
            <a:r>
              <a:rPr lang="ja-JP" altLang="en-US"/>
              <a:t>福島</a:t>
            </a:r>
            <a:endParaRPr lang="en-US" altLang="ja-JP" dirty="0"/>
          </a:p>
          <a:p>
            <a:r>
              <a:rPr kumimoji="1" lang="ja-JP" altLang="en-US"/>
              <a:t>前准教授</a:t>
            </a:r>
          </a:p>
        </p:txBody>
      </p:sp>
    </p:spTree>
    <p:extLst>
      <p:ext uri="{BB962C8B-B14F-4D97-AF65-F5344CB8AC3E}">
        <p14:creationId xmlns:p14="http://schemas.microsoft.com/office/powerpoint/2010/main" val="3296996960"/>
      </p:ext>
    </p:extLst>
  </p:cSld>
  <p:clrMapOvr>
    <a:masterClrMapping/>
  </p:clrMapOvr>
  <p:transition spd="slow"/>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58FF1A-6591-A268-42C6-EF933FB274FC}"/>
            </a:ext>
          </a:extLst>
        </p:cNvPr>
        <p:cNvGrpSpPr/>
        <p:nvPr/>
      </p:nvGrpSpPr>
      <p:grpSpPr>
        <a:xfrm>
          <a:off x="0" y="0"/>
          <a:ext cx="0" cy="0"/>
          <a:chOff x="0" y="0"/>
          <a:chExt cx="0" cy="0"/>
        </a:xfrm>
      </p:grpSpPr>
      <p:pic>
        <p:nvPicPr>
          <p:cNvPr id="28" name="図 27">
            <a:extLst>
              <a:ext uri="{FF2B5EF4-FFF2-40B4-BE49-F238E27FC236}">
                <a16:creationId xmlns:a16="http://schemas.microsoft.com/office/drawing/2014/main" id="{24819E71-A28A-76EF-D265-2A19353C0418}"/>
              </a:ext>
            </a:extLst>
          </p:cNvPr>
          <p:cNvPicPr>
            <a:picLocks noChangeAspect="1"/>
          </p:cNvPicPr>
          <p:nvPr/>
        </p:nvPicPr>
        <p:blipFill>
          <a:blip r:embed="rId2">
            <a:duotone>
              <a:schemeClr val="bg2">
                <a:shade val="45000"/>
                <a:satMod val="135000"/>
              </a:schemeClr>
              <a:prstClr val="white"/>
            </a:duotone>
          </a:blip>
          <a:srcRect t="16579" r="2" b="2"/>
          <a:stretch/>
        </p:blipFill>
        <p:spPr>
          <a:xfrm>
            <a:off x="3052852" y="1283250"/>
            <a:ext cx="5906994" cy="4964871"/>
          </a:xfrm>
          <a:prstGeom prst="rect">
            <a:avLst/>
          </a:prstGeom>
          <a:noFill/>
          <a:ln>
            <a:solidFill>
              <a:srgbClr val="FFFFFF"/>
            </a:solidFill>
          </a:ln>
          <a:effectLst>
            <a:softEdge rad="635000"/>
          </a:effectLst>
        </p:spPr>
      </p:pic>
      <p:sp>
        <p:nvSpPr>
          <p:cNvPr id="2" name="タイトル 1">
            <a:extLst>
              <a:ext uri="{FF2B5EF4-FFF2-40B4-BE49-F238E27FC236}">
                <a16:creationId xmlns:a16="http://schemas.microsoft.com/office/drawing/2014/main" id="{7ABCAEB4-A29C-185E-B068-CAE667CB7B41}"/>
              </a:ext>
            </a:extLst>
          </p:cNvPr>
          <p:cNvSpPr>
            <a:spLocks noGrp="1"/>
          </p:cNvSpPr>
          <p:nvPr>
            <p:ph type="title" idx="4294967295"/>
          </p:nvPr>
        </p:nvSpPr>
        <p:spPr>
          <a:xfrm>
            <a:off x="0" y="120650"/>
            <a:ext cx="10972800" cy="1143000"/>
          </a:xfrm>
        </p:spPr>
        <p:txBody>
          <a:bodyPr anchor="ctr">
            <a:normAutofit/>
          </a:bodyPr>
          <a:lstStyle/>
          <a:p>
            <a:pPr algn="ctr"/>
            <a:r>
              <a:rPr lang="ja-JP" altLang="en-US" sz="3600" b="1" dirty="0">
                <a:solidFill>
                  <a:schemeClr val="tx1">
                    <a:lumMod val="85000"/>
                    <a:lumOff val="15000"/>
                  </a:schemeClr>
                </a:solidFill>
                <a:latin typeface="BIZ UDPゴシック" panose="020B0400000000000000" pitchFamily="50" charset="-128"/>
                <a:ea typeface="BIZ UDPゴシック" panose="020B0400000000000000" pitchFamily="50" charset="-128"/>
              </a:rPr>
              <a:t>子供と過ごせる時間は有限</a:t>
            </a:r>
            <a:endParaRPr kumimoji="1" lang="ja-JP" altLang="en-US" sz="3600" b="1" dirty="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sp>
        <p:nvSpPr>
          <p:cNvPr id="3" name="コンテンツ プレースホルダー 2">
            <a:extLst>
              <a:ext uri="{FF2B5EF4-FFF2-40B4-BE49-F238E27FC236}">
                <a16:creationId xmlns:a16="http://schemas.microsoft.com/office/drawing/2014/main" id="{1A7AB5CB-7C01-2061-5BDA-631D9B6C5471}"/>
              </a:ext>
            </a:extLst>
          </p:cNvPr>
          <p:cNvSpPr>
            <a:spLocks noGrp="1"/>
          </p:cNvSpPr>
          <p:nvPr>
            <p:ph sz="quarter" idx="4294967295"/>
          </p:nvPr>
        </p:nvSpPr>
        <p:spPr>
          <a:xfrm>
            <a:off x="412378" y="2114550"/>
            <a:ext cx="4624388" cy="3998913"/>
          </a:xfrm>
          <a:solidFill>
            <a:srgbClr val="DEEBF7">
              <a:alpha val="30196"/>
            </a:srgbClr>
          </a:solidFill>
        </p:spPr>
        <p:txBody>
          <a:bodyPr>
            <a:normAutofit/>
          </a:bodyPr>
          <a:lstStyle/>
          <a:p>
            <a:pPr marL="0" indent="0" algn="ctr">
              <a:buNone/>
            </a:pPr>
            <a:r>
              <a:rPr kumimoji="1" lang="ja-JP" altLang="en-US" sz="2400" b="1" dirty="0">
                <a:solidFill>
                  <a:srgbClr val="061794"/>
                </a:solidFill>
                <a:latin typeface="BIZ UDPゴシック" panose="020B0400000000000000" pitchFamily="50" charset="-128"/>
                <a:ea typeface="BIZ UDPゴシック" panose="020B0400000000000000" pitchFamily="50" charset="-128"/>
              </a:rPr>
              <a:t>働き方改革の流れ</a:t>
            </a:r>
            <a:endParaRPr kumimoji="1" lang="en-US" altLang="ja-JP" sz="2400" b="1" dirty="0">
              <a:solidFill>
                <a:srgbClr val="061794"/>
              </a:solidFill>
              <a:latin typeface="BIZ UDPゴシック" panose="020B0400000000000000" pitchFamily="50" charset="-128"/>
              <a:ea typeface="BIZ UDPゴシック" panose="020B0400000000000000" pitchFamily="50" charset="-128"/>
            </a:endParaRPr>
          </a:p>
        </p:txBody>
      </p:sp>
      <p:sp>
        <p:nvSpPr>
          <p:cNvPr id="4" name="コンテンツ プレースホルダー 2">
            <a:extLst>
              <a:ext uri="{FF2B5EF4-FFF2-40B4-BE49-F238E27FC236}">
                <a16:creationId xmlns:a16="http://schemas.microsoft.com/office/drawing/2014/main" id="{EFE45133-28EE-6C85-F223-FADA4DE783D2}"/>
              </a:ext>
            </a:extLst>
          </p:cNvPr>
          <p:cNvSpPr txBox="1">
            <a:spLocks/>
          </p:cNvSpPr>
          <p:nvPr/>
        </p:nvSpPr>
        <p:spPr>
          <a:xfrm>
            <a:off x="6977140" y="2114247"/>
            <a:ext cx="4892131" cy="3999487"/>
          </a:xfrm>
          <a:prstGeom prst="rect">
            <a:avLst/>
          </a:prstGeom>
          <a:solidFill>
            <a:srgbClr val="FF5050">
              <a:alpha val="20000"/>
            </a:srgbClr>
          </a:solidFill>
        </p:spPr>
        <p:txBody>
          <a:bodyPr vert="horz" lIns="91440" tIns="45720" rIns="91440" bIns="45720" rtlCol="0">
            <a:normAutofit/>
          </a:bodyPr>
          <a:lstStyle>
            <a:lvl1pPr marL="228578" indent="-228578" algn="l" defTabSz="914309"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349"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504"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8658"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5814"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lgn="ctr">
              <a:buFont typeface="Wingdings 2" pitchFamily="18" charset="2"/>
              <a:buNone/>
            </a:pPr>
            <a:r>
              <a:rPr lang="ja-JP" altLang="en-US" sz="2400" b="1" dirty="0">
                <a:solidFill>
                  <a:srgbClr val="FF0000"/>
                </a:solidFill>
                <a:latin typeface="BIZ UDPゴシック" panose="020B0400000000000000" pitchFamily="50" charset="-128"/>
                <a:ea typeface="BIZ UDPゴシック" panose="020B0400000000000000" pitchFamily="50" charset="-128"/>
              </a:rPr>
              <a:t>医局の方針</a:t>
            </a:r>
            <a:endParaRPr lang="en-US" altLang="ja-JP" sz="2400" b="1" dirty="0">
              <a:solidFill>
                <a:srgbClr val="FF0000"/>
              </a:solidFill>
              <a:latin typeface="BIZ UDPゴシック" panose="020B0400000000000000" pitchFamily="50" charset="-128"/>
              <a:ea typeface="BIZ UDPゴシック" panose="020B0400000000000000" pitchFamily="50" charset="-128"/>
            </a:endParaRPr>
          </a:p>
          <a:p>
            <a:pPr marL="0" indent="0">
              <a:buFont typeface="Wingdings 2" pitchFamily="18" charset="2"/>
              <a:buNone/>
            </a:pPr>
            <a:endParaRPr lang="ja-JP" altLang="en-US" sz="1800" dirty="0">
              <a:latin typeface="BIZ UDPゴシック" panose="020B0400000000000000" pitchFamily="50" charset="-128"/>
              <a:ea typeface="BIZ UDPゴシック" panose="020B0400000000000000" pitchFamily="50" charset="-128"/>
            </a:endParaRPr>
          </a:p>
        </p:txBody>
      </p:sp>
      <p:sp>
        <p:nvSpPr>
          <p:cNvPr id="5" name="正方形/長方形 4">
            <a:extLst>
              <a:ext uri="{FF2B5EF4-FFF2-40B4-BE49-F238E27FC236}">
                <a16:creationId xmlns:a16="http://schemas.microsoft.com/office/drawing/2014/main" id="{EB3976AA-FA49-E965-3BCB-BCF88F16090E}"/>
              </a:ext>
            </a:extLst>
          </p:cNvPr>
          <p:cNvSpPr/>
          <p:nvPr/>
        </p:nvSpPr>
        <p:spPr>
          <a:xfrm>
            <a:off x="528520" y="3934457"/>
            <a:ext cx="4356238" cy="7684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　　　　　分担及び業務の見直し子育て支援</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6" name="正方形/長方形 5">
            <a:extLst>
              <a:ext uri="{FF2B5EF4-FFF2-40B4-BE49-F238E27FC236}">
                <a16:creationId xmlns:a16="http://schemas.microsoft.com/office/drawing/2014/main" id="{58D63FF6-4538-76AE-D595-05370D63927B}"/>
              </a:ext>
            </a:extLst>
          </p:cNvPr>
          <p:cNvSpPr/>
          <p:nvPr/>
        </p:nvSpPr>
        <p:spPr>
          <a:xfrm>
            <a:off x="528520" y="5207907"/>
            <a:ext cx="4356238" cy="7684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kumimoji="1" lang="ja-JP" altLang="en-US" sz="1800" dirty="0">
                <a:solidFill>
                  <a:schemeClr val="tx1"/>
                </a:solidFill>
                <a:latin typeface="BIZ UDPゴシック" panose="020B0400000000000000" pitchFamily="50" charset="-128"/>
                <a:ea typeface="BIZ UDPゴシック" panose="020B0400000000000000" pitchFamily="50" charset="-128"/>
              </a:rPr>
              <a:t>　　　　　</a:t>
            </a:r>
            <a:r>
              <a:rPr kumimoji="1" lang="zh-TW" altLang="en-US" sz="1800" dirty="0">
                <a:solidFill>
                  <a:schemeClr val="tx1"/>
                </a:solidFill>
                <a:latin typeface="BIZ UDPゴシック" panose="020B0400000000000000" pitchFamily="50" charset="-128"/>
                <a:ea typeface="BIZ UDPゴシック" panose="020B0400000000000000" pitchFamily="50" charset="-128"/>
              </a:rPr>
              <a:t>変形労働時間制</a:t>
            </a:r>
            <a:endParaRPr kumimoji="1" lang="en-US" altLang="ja-JP" sz="1800" dirty="0">
              <a:solidFill>
                <a:schemeClr val="tx1"/>
              </a:solidFill>
              <a:latin typeface="BIZ UDPゴシック" panose="020B0400000000000000" pitchFamily="50" charset="-128"/>
              <a:ea typeface="BIZ UDPゴシック" panose="020B0400000000000000" pitchFamily="50" charset="-128"/>
            </a:endParaRPr>
          </a:p>
        </p:txBody>
      </p:sp>
      <p:sp>
        <p:nvSpPr>
          <p:cNvPr id="7" name="正方形/長方形 6">
            <a:extLst>
              <a:ext uri="{FF2B5EF4-FFF2-40B4-BE49-F238E27FC236}">
                <a16:creationId xmlns:a16="http://schemas.microsoft.com/office/drawing/2014/main" id="{B7D69521-C516-9598-A518-1B5F80A70931}"/>
              </a:ext>
            </a:extLst>
          </p:cNvPr>
          <p:cNvSpPr/>
          <p:nvPr/>
        </p:nvSpPr>
        <p:spPr>
          <a:xfrm>
            <a:off x="6992273" y="3947192"/>
            <a:ext cx="4840243" cy="7684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ja-JP" altLang="en-US" dirty="0">
                <a:solidFill>
                  <a:schemeClr val="tx1"/>
                </a:solidFill>
                <a:latin typeface="BIZ UDPゴシック" panose="020B0400000000000000" pitchFamily="50" charset="-128"/>
                <a:ea typeface="BIZ UDPゴシック" panose="020B0400000000000000" pitchFamily="50" charset="-128"/>
              </a:rPr>
              <a:t>　　　　育休・産休は希望者全員取得可能</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8" name="正方形/長方形 7">
            <a:extLst>
              <a:ext uri="{FF2B5EF4-FFF2-40B4-BE49-F238E27FC236}">
                <a16:creationId xmlns:a16="http://schemas.microsoft.com/office/drawing/2014/main" id="{7F079BFD-EF50-330F-29C7-295CCB038C58}"/>
              </a:ext>
            </a:extLst>
          </p:cNvPr>
          <p:cNvSpPr/>
          <p:nvPr/>
        </p:nvSpPr>
        <p:spPr>
          <a:xfrm>
            <a:off x="7045878" y="5197625"/>
            <a:ext cx="4823393" cy="7684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indent="0">
              <a:buNone/>
            </a:pPr>
            <a:r>
              <a:rPr kumimoji="1" lang="ja-JP" altLang="en-US" sz="1800" dirty="0">
                <a:solidFill>
                  <a:schemeClr val="tx1"/>
                </a:solidFill>
                <a:latin typeface="BIZ UDPゴシック" panose="020B0400000000000000" pitchFamily="50" charset="-128"/>
                <a:ea typeface="BIZ UDPゴシック" panose="020B0400000000000000" pitchFamily="50" charset="-128"/>
              </a:rPr>
              <a:t>　　　　　シフト調整や時短勤務の柔軟対応</a:t>
            </a:r>
            <a:endParaRPr kumimoji="1" lang="en-US" altLang="ja-JP" sz="1800" dirty="0">
              <a:solidFill>
                <a:schemeClr val="tx1"/>
              </a:solidFill>
              <a:latin typeface="BIZ UDPゴシック" panose="020B0400000000000000" pitchFamily="50" charset="-128"/>
              <a:ea typeface="BIZ UDPゴシック" panose="020B0400000000000000" pitchFamily="50" charset="-128"/>
            </a:endParaRPr>
          </a:p>
        </p:txBody>
      </p:sp>
      <p:sp>
        <p:nvSpPr>
          <p:cNvPr id="9" name="正方形/長方形 8">
            <a:extLst>
              <a:ext uri="{FF2B5EF4-FFF2-40B4-BE49-F238E27FC236}">
                <a16:creationId xmlns:a16="http://schemas.microsoft.com/office/drawing/2014/main" id="{E974E4D8-DE82-A320-9D2A-8F1A58D03C0B}"/>
              </a:ext>
            </a:extLst>
          </p:cNvPr>
          <p:cNvSpPr/>
          <p:nvPr/>
        </p:nvSpPr>
        <p:spPr>
          <a:xfrm>
            <a:off x="528519" y="2661007"/>
            <a:ext cx="4356238" cy="7684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　　　　　タスク・シフト／シェア</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2" name="正方形/長方形 11">
            <a:extLst>
              <a:ext uri="{FF2B5EF4-FFF2-40B4-BE49-F238E27FC236}">
                <a16:creationId xmlns:a16="http://schemas.microsoft.com/office/drawing/2014/main" id="{6407D67C-EF23-44E9-AC0B-0DCA3C009873}"/>
              </a:ext>
            </a:extLst>
          </p:cNvPr>
          <p:cNvSpPr/>
          <p:nvPr/>
        </p:nvSpPr>
        <p:spPr>
          <a:xfrm>
            <a:off x="7000699" y="2660592"/>
            <a:ext cx="4823393" cy="768407"/>
          </a:xfrm>
          <a:prstGeom prst="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ja-JP" altLang="en-US" dirty="0">
                <a:solidFill>
                  <a:schemeClr val="tx1"/>
                </a:solidFill>
                <a:latin typeface="BIZ UDPゴシック" panose="020B0400000000000000" pitchFamily="50" charset="-128"/>
                <a:ea typeface="BIZ UDPゴシック" panose="020B0400000000000000" pitchFamily="50" charset="-128"/>
              </a:rPr>
              <a:t>　　　　　複数担当医制</a:t>
            </a:r>
            <a:endParaRPr lang="en-US" altLang="ja-JP" dirty="0">
              <a:solidFill>
                <a:schemeClr val="tx1"/>
              </a:solidFill>
              <a:latin typeface="BIZ UDPゴシック" panose="020B0400000000000000" pitchFamily="50" charset="-128"/>
              <a:ea typeface="BIZ UDPゴシック" panose="020B0400000000000000" pitchFamily="50" charset="-128"/>
            </a:endParaRPr>
          </a:p>
        </p:txBody>
      </p:sp>
      <p:sp>
        <p:nvSpPr>
          <p:cNvPr id="17" name="テキスト ボックス 16">
            <a:extLst>
              <a:ext uri="{FF2B5EF4-FFF2-40B4-BE49-F238E27FC236}">
                <a16:creationId xmlns:a16="http://schemas.microsoft.com/office/drawing/2014/main" id="{681CB77C-18A7-9F4D-33E0-17346BD3933D}"/>
              </a:ext>
            </a:extLst>
          </p:cNvPr>
          <p:cNvSpPr txBox="1"/>
          <p:nvPr/>
        </p:nvSpPr>
        <p:spPr>
          <a:xfrm>
            <a:off x="2291131" y="1190180"/>
            <a:ext cx="7616252" cy="461665"/>
          </a:xfrm>
          <a:prstGeom prst="rect">
            <a:avLst/>
          </a:prstGeom>
          <a:noFill/>
        </p:spPr>
        <p:txBody>
          <a:bodyPr wrap="square">
            <a:spAutoFit/>
          </a:bodyPr>
          <a:lstStyle/>
          <a:p>
            <a:pPr algn="ctr"/>
            <a:r>
              <a:rPr lang="ja-JP" altLang="en-US" sz="2400" dirty="0">
                <a:solidFill>
                  <a:schemeClr val="tx1">
                    <a:lumMod val="85000"/>
                    <a:lumOff val="15000"/>
                  </a:schemeClr>
                </a:solidFill>
                <a:effectLst/>
                <a:latin typeface="BIZ UDPゴシック" panose="020B0400000000000000" pitchFamily="50" charset="-128"/>
                <a:ea typeface="BIZ UDPゴシック" panose="020B0400000000000000" pitchFamily="50" charset="-128"/>
              </a:rPr>
              <a:t>育休・産休は“特別”じゃない</a:t>
            </a:r>
            <a:r>
              <a:rPr lang="en-US" altLang="ja-JP" sz="2400" dirty="0">
                <a:solidFill>
                  <a:schemeClr val="tx1">
                    <a:lumMod val="85000"/>
                    <a:lumOff val="15000"/>
                  </a:schemeClr>
                </a:solidFill>
                <a:effectLst/>
                <a:latin typeface="BIZ UDPゴシック" panose="020B0400000000000000" pitchFamily="50" charset="-128"/>
                <a:ea typeface="BIZ UDPゴシック" panose="020B0400000000000000" pitchFamily="50" charset="-128"/>
              </a:rPr>
              <a:t>—</a:t>
            </a:r>
            <a:r>
              <a:rPr lang="ja-JP" altLang="en-US" sz="2400" dirty="0">
                <a:solidFill>
                  <a:schemeClr val="tx1">
                    <a:lumMod val="85000"/>
                    <a:lumOff val="15000"/>
                  </a:schemeClr>
                </a:solidFill>
                <a:effectLst/>
                <a:latin typeface="BIZ UDPゴシック" panose="020B0400000000000000" pitchFamily="50" charset="-128"/>
                <a:ea typeface="BIZ UDPゴシック" panose="020B0400000000000000" pitchFamily="50" charset="-128"/>
              </a:rPr>
              <a:t>医局の“あたりまえ”に</a:t>
            </a:r>
            <a:endParaRPr lang="en-US" altLang="ja-JP" sz="2400" dirty="0">
              <a:solidFill>
                <a:schemeClr val="tx1">
                  <a:lumMod val="85000"/>
                  <a:lumOff val="15000"/>
                </a:schemeClr>
              </a:solidFill>
              <a:effectLst/>
              <a:latin typeface="BIZ UDPゴシック" panose="020B0400000000000000" pitchFamily="50" charset="-128"/>
              <a:ea typeface="BIZ UDPゴシック" panose="020B0400000000000000" pitchFamily="50" charset="-128"/>
            </a:endParaRPr>
          </a:p>
        </p:txBody>
      </p:sp>
      <p:pic>
        <p:nvPicPr>
          <p:cNvPr id="19" name="グラフィックス 18" descr="医師男性 単色塗りつぶし">
            <a:extLst>
              <a:ext uri="{FF2B5EF4-FFF2-40B4-BE49-F238E27FC236}">
                <a16:creationId xmlns:a16="http://schemas.microsoft.com/office/drawing/2014/main" id="{EEC7ECA4-35D2-DBF0-4AD4-26396D8F60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144138" y="2700948"/>
            <a:ext cx="707504" cy="707504"/>
          </a:xfrm>
          <a:prstGeom prst="rect">
            <a:avLst/>
          </a:prstGeom>
        </p:spPr>
      </p:pic>
      <p:pic>
        <p:nvPicPr>
          <p:cNvPr id="21" name="グラフィックス 20" descr="赤ちゃんのオムツを交換する女性 単色塗りつぶし">
            <a:extLst>
              <a:ext uri="{FF2B5EF4-FFF2-40B4-BE49-F238E27FC236}">
                <a16:creationId xmlns:a16="http://schemas.microsoft.com/office/drawing/2014/main" id="{3A5FE0FE-AFFF-6F6D-71B8-8A6246550ED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155904" y="3954796"/>
            <a:ext cx="734850" cy="734850"/>
          </a:xfrm>
          <a:prstGeom prst="rect">
            <a:avLst/>
          </a:prstGeom>
        </p:spPr>
      </p:pic>
      <p:pic>
        <p:nvPicPr>
          <p:cNvPr id="23" name="グラフィックス 22" descr="ストップウォッチ 66% 単色塗りつぶし">
            <a:extLst>
              <a:ext uri="{FF2B5EF4-FFF2-40B4-BE49-F238E27FC236}">
                <a16:creationId xmlns:a16="http://schemas.microsoft.com/office/drawing/2014/main" id="{4A0B7105-EC65-65AD-67D2-F9ACEB91175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7112770" y="5223313"/>
            <a:ext cx="732451" cy="732451"/>
          </a:xfrm>
          <a:prstGeom prst="rect">
            <a:avLst/>
          </a:prstGeom>
        </p:spPr>
      </p:pic>
      <p:pic>
        <p:nvPicPr>
          <p:cNvPr id="25" name="グラフィックス 24" descr="病院 枠線">
            <a:extLst>
              <a:ext uri="{FF2B5EF4-FFF2-40B4-BE49-F238E27FC236}">
                <a16:creationId xmlns:a16="http://schemas.microsoft.com/office/drawing/2014/main" id="{3CE81BE0-70CA-B9B8-1145-D5B3F668C03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99960" y="2719608"/>
            <a:ext cx="668295" cy="668295"/>
          </a:xfrm>
          <a:prstGeom prst="rect">
            <a:avLst/>
          </a:prstGeom>
        </p:spPr>
      </p:pic>
      <p:pic>
        <p:nvPicPr>
          <p:cNvPr id="27" name="グラフィックス 26" descr="男の子がいる家族 単色塗りつぶし">
            <a:extLst>
              <a:ext uri="{FF2B5EF4-FFF2-40B4-BE49-F238E27FC236}">
                <a16:creationId xmlns:a16="http://schemas.microsoft.com/office/drawing/2014/main" id="{1EF7F644-766A-2465-DA23-046F22D2927A}"/>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99960" y="3976173"/>
            <a:ext cx="713473" cy="713473"/>
          </a:xfrm>
          <a:prstGeom prst="rect">
            <a:avLst/>
          </a:prstGeom>
        </p:spPr>
      </p:pic>
      <p:pic>
        <p:nvPicPr>
          <p:cNvPr id="30" name="グラフィックス 29" descr="オンライン会議 単色塗りつぶし">
            <a:extLst>
              <a:ext uri="{FF2B5EF4-FFF2-40B4-BE49-F238E27FC236}">
                <a16:creationId xmlns:a16="http://schemas.microsoft.com/office/drawing/2014/main" id="{E33AB899-AB48-A139-1589-B0F7BF228325}"/>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99961" y="5270621"/>
            <a:ext cx="685144" cy="685144"/>
          </a:xfrm>
          <a:prstGeom prst="rect">
            <a:avLst/>
          </a:prstGeom>
        </p:spPr>
      </p:pic>
      <p:pic>
        <p:nvPicPr>
          <p:cNvPr id="10" name="図 9">
            <a:extLst>
              <a:ext uri="{FF2B5EF4-FFF2-40B4-BE49-F238E27FC236}">
                <a16:creationId xmlns:a16="http://schemas.microsoft.com/office/drawing/2014/main" id="{110308D6-1EC5-A137-5461-3DBC9FB00E0B}"/>
              </a:ext>
            </a:extLst>
          </p:cNvPr>
          <p:cNvPicPr>
            <a:picLocks noChangeAspect="1"/>
          </p:cNvPicPr>
          <p:nvPr/>
        </p:nvPicPr>
        <p:blipFill rotWithShape="1">
          <a:blip r:embed="rId15">
            <a:extLst>
              <a:ext uri="{28A0092B-C50C-407E-A947-70E740481C1C}">
                <a14:useLocalDpi xmlns:a14="http://schemas.microsoft.com/office/drawing/2010/main" val="0"/>
              </a:ext>
            </a:extLst>
          </a:blip>
          <a:srcRect l="56552" t="15201" b="22467"/>
          <a:stretch/>
        </p:blipFill>
        <p:spPr>
          <a:xfrm>
            <a:off x="528519" y="81321"/>
            <a:ext cx="1050520" cy="2009476"/>
          </a:xfrm>
          <a:prstGeom prst="rect">
            <a:avLst/>
          </a:prstGeom>
        </p:spPr>
      </p:pic>
      <p:sp>
        <p:nvSpPr>
          <p:cNvPr id="11" name="テキスト ボックス 10">
            <a:extLst>
              <a:ext uri="{FF2B5EF4-FFF2-40B4-BE49-F238E27FC236}">
                <a16:creationId xmlns:a16="http://schemas.microsoft.com/office/drawing/2014/main" id="{10032072-BFE2-6595-DF36-92106CD5624C}"/>
              </a:ext>
            </a:extLst>
          </p:cNvPr>
          <p:cNvSpPr txBox="1"/>
          <p:nvPr/>
        </p:nvSpPr>
        <p:spPr>
          <a:xfrm>
            <a:off x="9423988" y="234389"/>
            <a:ext cx="2262158" cy="36933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wrap="none" rtlCol="0">
            <a:spAutoFit/>
          </a:bodyPr>
          <a:lstStyle/>
          <a:p>
            <a:r>
              <a:rPr kumimoji="1" lang="ja-JP" altLang="en-US"/>
              <a:t>医局長作成スライド</a:t>
            </a:r>
          </a:p>
        </p:txBody>
      </p:sp>
    </p:spTree>
    <p:extLst>
      <p:ext uri="{BB962C8B-B14F-4D97-AF65-F5344CB8AC3E}">
        <p14:creationId xmlns:p14="http://schemas.microsoft.com/office/powerpoint/2010/main" val="2020275486"/>
      </p:ext>
    </p:extLst>
  </p:cSld>
  <p:clrMapOvr>
    <a:masterClrMapping/>
  </p:clrMapOvr>
  <p:transition spd="slow"/>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1C9ED0-7CA4-C5C1-1ED0-71DBCD389D85}"/>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8E831CB7-2607-7566-96A3-B1CE7689E4D9}"/>
              </a:ext>
            </a:extLst>
          </p:cNvPr>
          <p:cNvSpPr>
            <a:spLocks noGrp="1"/>
          </p:cNvSpPr>
          <p:nvPr>
            <p:ph type="title" idx="4294967295"/>
          </p:nvPr>
        </p:nvSpPr>
        <p:spPr>
          <a:xfrm>
            <a:off x="0" y="120650"/>
            <a:ext cx="10972800" cy="1143000"/>
          </a:xfrm>
        </p:spPr>
        <p:txBody>
          <a:bodyPr anchor="ctr">
            <a:normAutofit/>
          </a:bodyPr>
          <a:lstStyle/>
          <a:p>
            <a:pPr algn="ctr"/>
            <a:r>
              <a:rPr lang="ja-JP" altLang="en-US" sz="3600" b="1" dirty="0">
                <a:solidFill>
                  <a:schemeClr val="tx1">
                    <a:lumMod val="85000"/>
                    <a:lumOff val="15000"/>
                  </a:schemeClr>
                </a:solidFill>
                <a:latin typeface="BIZ UDPゴシック" panose="020B0400000000000000" pitchFamily="50" charset="-128"/>
                <a:ea typeface="BIZ UDPゴシック" panose="020B0400000000000000" pitchFamily="50" charset="-128"/>
              </a:rPr>
              <a:t>育児もキャリアも諦めない</a:t>
            </a:r>
            <a:r>
              <a:rPr lang="en-US" altLang="ja-JP" sz="3600" b="1"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lang="ja-JP" altLang="en-US" sz="3600" b="1" dirty="0">
                <a:solidFill>
                  <a:schemeClr val="tx1">
                    <a:lumMod val="85000"/>
                    <a:lumOff val="15000"/>
                  </a:schemeClr>
                </a:solidFill>
                <a:latin typeface="BIZ UDPゴシック" panose="020B0400000000000000" pitchFamily="50" charset="-128"/>
                <a:ea typeface="BIZ UDPゴシック" panose="020B0400000000000000" pitchFamily="50" charset="-128"/>
              </a:rPr>
              <a:t>支え合う医局</a:t>
            </a:r>
            <a:endParaRPr kumimoji="1" lang="ja-JP" altLang="en-US" sz="3600" b="1" dirty="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sp>
        <p:nvSpPr>
          <p:cNvPr id="4" name="コンテンツ プレースホルダー 2">
            <a:extLst>
              <a:ext uri="{FF2B5EF4-FFF2-40B4-BE49-F238E27FC236}">
                <a16:creationId xmlns:a16="http://schemas.microsoft.com/office/drawing/2014/main" id="{ED1B4968-0327-DEC9-6672-7093C4811E93}"/>
              </a:ext>
            </a:extLst>
          </p:cNvPr>
          <p:cNvSpPr txBox="1">
            <a:spLocks/>
          </p:cNvSpPr>
          <p:nvPr/>
        </p:nvSpPr>
        <p:spPr>
          <a:xfrm>
            <a:off x="4263775" y="2363056"/>
            <a:ext cx="7664522" cy="4194305"/>
          </a:xfrm>
          <a:prstGeom prst="rect">
            <a:avLst/>
          </a:prstGeom>
          <a:noFill/>
        </p:spPr>
        <p:txBody>
          <a:bodyPr vert="horz" lIns="91440" tIns="45720" rIns="91440" bIns="45720" rtlCol="0">
            <a:normAutofit lnSpcReduction="10000"/>
          </a:bodyPr>
          <a:lstStyle>
            <a:lvl1pPr marL="228578" indent="-228578" algn="l" defTabSz="914309" rtl="0" eaLnBrk="1" latinLnBrk="0" hangingPunct="1">
              <a:lnSpc>
                <a:spcPct val="90000"/>
              </a:lnSpc>
              <a:spcBef>
                <a:spcPts val="1000"/>
              </a:spcBef>
              <a:buFont typeface="Wingdings 2" pitchFamily="18" charset="2"/>
              <a:buChar char=""/>
              <a:defRPr kumimoji="1" sz="2800" kern="1200">
                <a:solidFill>
                  <a:schemeClr val="tx1"/>
                </a:solidFill>
                <a:latin typeface="+mn-lt"/>
                <a:ea typeface="+mn-ea"/>
                <a:cs typeface="+mn-cs"/>
              </a:defRPr>
            </a:lvl1pPr>
            <a:lvl2pPr marL="685734" indent="-228578" algn="l" defTabSz="914309" rtl="0" eaLnBrk="1" latinLnBrk="0" hangingPunct="1">
              <a:lnSpc>
                <a:spcPct val="90000"/>
              </a:lnSpc>
              <a:spcBef>
                <a:spcPts val="500"/>
              </a:spcBef>
              <a:buFont typeface="Wingdings 2" pitchFamily="18" charset="2"/>
              <a:buChar char=""/>
              <a:defRPr kumimoji="1" sz="2400" kern="1200">
                <a:solidFill>
                  <a:schemeClr val="tx1"/>
                </a:solidFill>
                <a:latin typeface="+mn-lt"/>
                <a:ea typeface="+mn-ea"/>
                <a:cs typeface="+mn-cs"/>
              </a:defRPr>
            </a:lvl2pPr>
            <a:lvl3pPr marL="1142886" indent="-228578" algn="l" defTabSz="914309" rtl="0" eaLnBrk="1" latinLnBrk="0" hangingPunct="1">
              <a:lnSpc>
                <a:spcPct val="90000"/>
              </a:lnSpc>
              <a:spcBef>
                <a:spcPts val="500"/>
              </a:spcBef>
              <a:buFont typeface="Wingdings 2" pitchFamily="18" charset="2"/>
              <a:buChar char=""/>
              <a:defRPr kumimoji="1" sz="2000" kern="1200">
                <a:solidFill>
                  <a:schemeClr val="tx1"/>
                </a:solidFill>
                <a:latin typeface="+mn-lt"/>
                <a:ea typeface="+mn-ea"/>
                <a:cs typeface="+mn-cs"/>
              </a:defRPr>
            </a:lvl3pPr>
            <a:lvl4pPr marL="1600040" indent="-228578" algn="l" defTabSz="914309"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4pPr>
            <a:lvl5pPr marL="2057195" indent="-228578" algn="l" defTabSz="914309" rtl="0" eaLnBrk="1" latinLnBrk="0" hangingPunct="1">
              <a:lnSpc>
                <a:spcPct val="90000"/>
              </a:lnSpc>
              <a:spcBef>
                <a:spcPts val="500"/>
              </a:spcBef>
              <a:buFont typeface="Wingdings 2" pitchFamily="18" charset="2"/>
              <a:buChar char=""/>
              <a:defRPr kumimoji="1" sz="1800" kern="1200">
                <a:solidFill>
                  <a:schemeClr val="tx1"/>
                </a:solidFill>
                <a:latin typeface="+mn-lt"/>
                <a:ea typeface="+mn-ea"/>
                <a:cs typeface="+mn-cs"/>
              </a:defRPr>
            </a:lvl5pPr>
            <a:lvl6pPr marL="2514349"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6pPr>
            <a:lvl7pPr marL="2971504"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7pPr>
            <a:lvl8pPr marL="3428658"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8pPr>
            <a:lvl9pPr marL="3885814" indent="-228578" algn="l" defTabSz="914309" rtl="0" eaLnBrk="1" latinLnBrk="0" hangingPunct="1">
              <a:spcBef>
                <a:spcPct val="20000"/>
              </a:spcBef>
              <a:buFont typeface="Wingdings 2" pitchFamily="18" charset="2"/>
              <a:buChar char=""/>
              <a:defRPr kumimoji="1" sz="1800" kern="1200">
                <a:solidFill>
                  <a:schemeClr val="tx1"/>
                </a:solidFill>
                <a:latin typeface="+mn-lt"/>
                <a:ea typeface="+mn-ea"/>
                <a:cs typeface="+mn-cs"/>
              </a:defRPr>
            </a:lvl9pPr>
          </a:lstStyle>
          <a:p>
            <a:pPr marL="0" indent="0" algn="ctr">
              <a:buFont typeface="Wingdings 2" pitchFamily="18" charset="2"/>
              <a:buNone/>
            </a:pPr>
            <a:r>
              <a:rPr lang="ja-JP" altLang="en-US" sz="3200" b="1" dirty="0">
                <a:solidFill>
                  <a:srgbClr val="FF0066"/>
                </a:solidFill>
                <a:latin typeface="BIZ UDPゴシック" panose="020B0400000000000000" pitchFamily="50" charset="-128"/>
                <a:ea typeface="BIZ UDPゴシック" panose="020B0400000000000000" pitchFamily="50" charset="-128"/>
              </a:rPr>
              <a:t>医局長の考え</a:t>
            </a:r>
            <a:endParaRPr lang="en-US" altLang="ja-JP" sz="3200" b="1" dirty="0">
              <a:solidFill>
                <a:srgbClr val="FF0066"/>
              </a:solidFill>
              <a:latin typeface="BIZ UDPゴシック" panose="020B0400000000000000" pitchFamily="50" charset="-128"/>
              <a:ea typeface="BIZ UDPゴシック" panose="020B0400000000000000" pitchFamily="50" charset="-128"/>
            </a:endParaRPr>
          </a:p>
          <a:p>
            <a:pPr marL="0" indent="0" algn="ctr">
              <a:buFont typeface="Wingdings 2" pitchFamily="18" charset="2"/>
              <a:buNone/>
            </a:pPr>
            <a:endParaRPr lang="en-US" altLang="ja-JP" sz="1800" b="1" dirty="0">
              <a:solidFill>
                <a:srgbClr val="FF0066"/>
              </a:solidFill>
              <a:latin typeface="BIZ UDPゴシック" panose="020B0400000000000000" pitchFamily="50" charset="-128"/>
              <a:ea typeface="BIZ UDPゴシック" panose="020B0400000000000000" pitchFamily="50" charset="-128"/>
            </a:endParaRPr>
          </a:p>
          <a:p>
            <a:pPr algn="ctr">
              <a:lnSpc>
                <a:spcPct val="200000"/>
              </a:lnSpc>
              <a:buClr>
                <a:schemeClr val="accent1">
                  <a:lumMod val="75000"/>
                </a:schemeClr>
              </a:buClr>
              <a:buFont typeface="Wingdings" panose="05000000000000000000" pitchFamily="2" charset="2"/>
              <a:buChar char="l"/>
            </a:pP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子どもと過ごす時間は短い。でも、医局の支えはずっと。</a:t>
            </a:r>
            <a:endPar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ct val="200000"/>
              </a:lnSpc>
              <a:buClr>
                <a:schemeClr val="accent1">
                  <a:lumMod val="75000"/>
                </a:schemeClr>
              </a:buClr>
              <a:buFont typeface="Wingdings" panose="05000000000000000000" pitchFamily="2" charset="2"/>
              <a:buChar char="l"/>
            </a:pP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キャリアも、子育ても、選ばない、あきらめない。</a:t>
            </a:r>
            <a:endParaRPr lang="en-US" altLang="ja-JP" sz="2400" dirty="0">
              <a:solidFill>
                <a:schemeClr val="tx1">
                  <a:lumMod val="75000"/>
                  <a:lumOff val="25000"/>
                </a:schemeClr>
              </a:solidFill>
              <a:latin typeface="BIZ UDPゴシック" panose="020B0400000000000000" pitchFamily="50" charset="-128"/>
              <a:ea typeface="BIZ UDPゴシック" panose="020B0400000000000000" pitchFamily="50" charset="-128"/>
            </a:endParaRPr>
          </a:p>
          <a:p>
            <a:pPr>
              <a:lnSpc>
                <a:spcPct val="200000"/>
              </a:lnSpc>
              <a:buClr>
                <a:schemeClr val="accent1">
                  <a:lumMod val="75000"/>
                </a:schemeClr>
              </a:buClr>
              <a:buFont typeface="Wingdings" panose="05000000000000000000" pitchFamily="2" charset="2"/>
              <a:buChar char="l"/>
            </a:pPr>
            <a:r>
              <a:rPr lang="ja-JP" altLang="en-US" sz="2400" dirty="0">
                <a:solidFill>
                  <a:schemeClr val="tx1">
                    <a:lumMod val="75000"/>
                    <a:lumOff val="25000"/>
                  </a:schemeClr>
                </a:solidFill>
                <a:latin typeface="BIZ UDPゴシック" panose="020B0400000000000000" pitchFamily="50" charset="-128"/>
                <a:ea typeface="BIZ UDPゴシック" panose="020B0400000000000000" pitchFamily="50" charset="-128"/>
              </a:rPr>
              <a:t>子育てとキャリアの二刀流を！</a:t>
            </a:r>
          </a:p>
          <a:p>
            <a:pPr marL="0" indent="0">
              <a:buFont typeface="Wingdings 2" pitchFamily="18" charset="2"/>
              <a:buNone/>
            </a:pPr>
            <a:endParaRPr lang="ja-JP" altLang="en-US" sz="1800" dirty="0">
              <a:latin typeface="BIZ UDPゴシック" panose="020B0400000000000000" pitchFamily="50" charset="-128"/>
              <a:ea typeface="BIZ UDPゴシック" panose="020B0400000000000000" pitchFamily="50" charset="-128"/>
            </a:endParaRPr>
          </a:p>
        </p:txBody>
      </p:sp>
      <p:sp>
        <p:nvSpPr>
          <p:cNvPr id="11" name="テキスト ボックス 10">
            <a:extLst>
              <a:ext uri="{FF2B5EF4-FFF2-40B4-BE49-F238E27FC236}">
                <a16:creationId xmlns:a16="http://schemas.microsoft.com/office/drawing/2014/main" id="{C86DCAD6-5573-1526-AD8E-3FAAB60E3088}"/>
              </a:ext>
            </a:extLst>
          </p:cNvPr>
          <p:cNvSpPr txBox="1"/>
          <p:nvPr/>
        </p:nvSpPr>
        <p:spPr>
          <a:xfrm>
            <a:off x="907551" y="1063101"/>
            <a:ext cx="10376898" cy="552202"/>
          </a:xfrm>
          <a:prstGeom prst="rect">
            <a:avLst/>
          </a:prstGeom>
          <a:noFill/>
        </p:spPr>
        <p:txBody>
          <a:bodyPr wrap="square">
            <a:spAutoFit/>
          </a:bodyPr>
          <a:lstStyle/>
          <a:p>
            <a:pPr marL="0" indent="0" algn="ctr" rtl="0" eaLnBrk="1" latinLnBrk="0" hangingPunct="1">
              <a:lnSpc>
                <a:spcPct val="150000"/>
              </a:lnSpc>
              <a:buNone/>
            </a:pPr>
            <a:r>
              <a:rPr lang="ja-JP" altLang="en-US" sz="2400" dirty="0">
                <a:solidFill>
                  <a:srgbClr val="262626"/>
                </a:solidFill>
                <a:effectLst/>
                <a:latin typeface="BIZ UDPゴシック" panose="020B0400000000000000" pitchFamily="50" charset="-128"/>
                <a:ea typeface="BIZ UDPゴシック" panose="020B0400000000000000" pitchFamily="50" charset="-128"/>
              </a:rPr>
              <a:t>令和の時代の基準は、「持続可能な働き方を支える環境を整えること」</a:t>
            </a:r>
            <a:endParaRPr lang="en-US" altLang="ja-JP" sz="2400" dirty="0">
              <a:solidFill>
                <a:srgbClr val="262626"/>
              </a:solidFill>
              <a:effectLst/>
              <a:latin typeface="BIZ UDPゴシック" panose="020B0400000000000000" pitchFamily="50" charset="-128"/>
              <a:ea typeface="BIZ UDPゴシック" panose="020B0400000000000000" pitchFamily="50" charset="-128"/>
            </a:endParaRPr>
          </a:p>
        </p:txBody>
      </p:sp>
      <p:pic>
        <p:nvPicPr>
          <p:cNvPr id="10" name="コンテンツ プレースホルダー 8">
            <a:extLst>
              <a:ext uri="{FF2B5EF4-FFF2-40B4-BE49-F238E27FC236}">
                <a16:creationId xmlns:a16="http://schemas.microsoft.com/office/drawing/2014/main" id="{C018D3A0-8044-1E77-BDC6-DA71A5B433F3}"/>
              </a:ext>
            </a:extLst>
          </p:cNvPr>
          <p:cNvPicPr>
            <a:picLocks noChangeAspect="1"/>
          </p:cNvPicPr>
          <p:nvPr/>
        </p:nvPicPr>
        <p:blipFill>
          <a:blip r:embed="rId2">
            <a:duotone>
              <a:schemeClr val="accent2">
                <a:shade val="45000"/>
                <a:satMod val="135000"/>
              </a:schemeClr>
              <a:prstClr val="white"/>
            </a:duotone>
          </a:blip>
          <a:srcRect t="3642" r="1" b="10893"/>
          <a:stretch/>
        </p:blipFill>
        <p:spPr>
          <a:xfrm>
            <a:off x="832209" y="1622894"/>
            <a:ext cx="2780568" cy="2388361"/>
          </a:xfrm>
          <a:prstGeom prst="rect">
            <a:avLst/>
          </a:prstGeom>
          <a:ln>
            <a:noFill/>
          </a:ln>
          <a:effectLst>
            <a:softEdge rad="112500"/>
          </a:effectLst>
        </p:spPr>
      </p:pic>
      <p:pic>
        <p:nvPicPr>
          <p:cNvPr id="13" name="コンテンツ プレースホルダー 6">
            <a:extLst>
              <a:ext uri="{FF2B5EF4-FFF2-40B4-BE49-F238E27FC236}">
                <a16:creationId xmlns:a16="http://schemas.microsoft.com/office/drawing/2014/main" id="{0545B328-42B4-5EEA-0BF9-768EB7BA8EAF}"/>
              </a:ext>
            </a:extLst>
          </p:cNvPr>
          <p:cNvPicPr>
            <a:picLocks noChangeAspect="1"/>
          </p:cNvPicPr>
          <p:nvPr/>
        </p:nvPicPr>
        <p:blipFill>
          <a:blip r:embed="rId3">
            <a:duotone>
              <a:schemeClr val="accent5">
                <a:shade val="45000"/>
                <a:satMod val="135000"/>
              </a:schemeClr>
              <a:prstClr val="white"/>
            </a:duotone>
          </a:blip>
          <a:srcRect r="-2" b="13888"/>
          <a:stretch/>
        </p:blipFill>
        <p:spPr>
          <a:xfrm>
            <a:off x="832209" y="4020882"/>
            <a:ext cx="2780568" cy="2388361"/>
          </a:xfrm>
          <a:prstGeom prst="rect">
            <a:avLst/>
          </a:prstGeom>
          <a:ln>
            <a:noFill/>
          </a:ln>
          <a:effectLst>
            <a:softEdge rad="112500"/>
          </a:effectLst>
        </p:spPr>
      </p:pic>
    </p:spTree>
    <p:extLst>
      <p:ext uri="{BB962C8B-B14F-4D97-AF65-F5344CB8AC3E}">
        <p14:creationId xmlns:p14="http://schemas.microsoft.com/office/powerpoint/2010/main" val="1004028579"/>
      </p:ext>
    </p:extLst>
  </p:cSld>
  <p:clrMapOvr>
    <a:masterClrMapping/>
  </p:clrMapOvr>
  <p:transition spd="slow"/>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B55F7B0-5DEC-6905-F0EF-41BFE8F5D1D2}"/>
              </a:ext>
            </a:extLst>
          </p:cNvPr>
          <p:cNvSpPr>
            <a:spLocks noGrp="1"/>
          </p:cNvSpPr>
          <p:nvPr>
            <p:ph type="title" idx="4294967295"/>
          </p:nvPr>
        </p:nvSpPr>
        <p:spPr>
          <a:xfrm>
            <a:off x="2786269" y="1915629"/>
            <a:ext cx="6619461" cy="1325563"/>
          </a:xfrm>
        </p:spPr>
        <p:txBody>
          <a:bodyPr/>
          <a:lstStyle/>
          <a:p>
            <a:r>
              <a:rPr lang="ja-JP" altLang="en-US"/>
              <a:t>各医師からのコメント</a:t>
            </a:r>
            <a:br>
              <a:rPr lang="en-US" altLang="ja-JP" dirty="0"/>
            </a:br>
            <a:r>
              <a:rPr lang="ja-JP" altLang="en-US"/>
              <a:t>　</a:t>
            </a:r>
          </a:p>
        </p:txBody>
      </p:sp>
    </p:spTree>
    <p:extLst>
      <p:ext uri="{BB962C8B-B14F-4D97-AF65-F5344CB8AC3E}">
        <p14:creationId xmlns:p14="http://schemas.microsoft.com/office/powerpoint/2010/main" val="310290183"/>
      </p:ext>
    </p:extLst>
  </p:cSld>
  <p:clrMapOvr>
    <a:masterClrMapping/>
  </p:clrMapOvr>
  <p:transition spd="slow"/>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541607-2D65-EF9F-3237-1C6106796EF8}"/>
            </a:ext>
          </a:extLst>
        </p:cNvPr>
        <p:cNvGrpSpPr/>
        <p:nvPr/>
      </p:nvGrpSpPr>
      <p:grpSpPr>
        <a:xfrm>
          <a:off x="0" y="0"/>
          <a:ext cx="0" cy="0"/>
          <a:chOff x="0" y="0"/>
          <a:chExt cx="0" cy="0"/>
        </a:xfrm>
      </p:grpSpPr>
      <p:pic>
        <p:nvPicPr>
          <p:cNvPr id="14" name="図 13">
            <a:extLst>
              <a:ext uri="{FF2B5EF4-FFF2-40B4-BE49-F238E27FC236}">
                <a16:creationId xmlns:a16="http://schemas.microsoft.com/office/drawing/2014/main" id="{217BE9B4-FBA1-FBC2-CDB0-73BACFBCEF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88846" y="2152427"/>
            <a:ext cx="4648192" cy="3486145"/>
          </a:xfrm>
          <a:prstGeom prst="rect">
            <a:avLst/>
          </a:prstGeom>
        </p:spPr>
      </p:pic>
      <p:sp>
        <p:nvSpPr>
          <p:cNvPr id="3" name="四角形: 角を丸くする 2">
            <a:extLst>
              <a:ext uri="{FF2B5EF4-FFF2-40B4-BE49-F238E27FC236}">
                <a16:creationId xmlns:a16="http://schemas.microsoft.com/office/drawing/2014/main" id="{E39364B7-9F8C-1F2C-7E9C-0C8D60CEFBAE}"/>
              </a:ext>
            </a:extLst>
          </p:cNvPr>
          <p:cNvSpPr/>
          <p:nvPr/>
        </p:nvSpPr>
        <p:spPr>
          <a:xfrm>
            <a:off x="3274970" y="250571"/>
            <a:ext cx="7830351" cy="1027278"/>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 name="テキスト ボックス 1">
            <a:extLst>
              <a:ext uri="{FF2B5EF4-FFF2-40B4-BE49-F238E27FC236}">
                <a16:creationId xmlns:a16="http://schemas.microsoft.com/office/drawing/2014/main" id="{B85810D9-6C5F-F80A-EC7C-BBD6A3D75D92}"/>
              </a:ext>
            </a:extLst>
          </p:cNvPr>
          <p:cNvSpPr txBox="1"/>
          <p:nvPr/>
        </p:nvSpPr>
        <p:spPr>
          <a:xfrm>
            <a:off x="3423737" y="423869"/>
            <a:ext cx="7257515"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卒後</a:t>
            </a:r>
            <a:r>
              <a:rPr lang="en-US" altLang="ja-JP" sz="2000" b="1" dirty="0">
                <a:solidFill>
                  <a:prstClr val="white"/>
                </a:solidFill>
                <a:latin typeface="メイリオ"/>
                <a:ea typeface="メイリオ"/>
              </a:rPr>
              <a:t>8</a:t>
            </a: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年目　耳鼻咽喉科専門医　常勤</a:t>
            </a:r>
            <a:r>
              <a:rPr kumimoji="1" lang="ja-JP" altLang="en-US" sz="2000" b="1" i="0" u="none" strike="noStrike" kern="1200" cap="none" spc="0" normalizeH="0" baseline="0" noProof="0">
                <a:ln>
                  <a:noFill/>
                </a:ln>
                <a:solidFill>
                  <a:prstClr val="white"/>
                </a:solidFill>
                <a:effectLst/>
                <a:uLnTx/>
                <a:uFillTx/>
                <a:latin typeface="メイリオ"/>
                <a:ea typeface="メイリオ"/>
                <a:cs typeface="+mn-cs"/>
              </a:rPr>
              <a:t>勤務　　（時短勤務中）</a:t>
            </a:r>
            <a:endParaRPr kumimoji="1" lang="en-US" altLang="ja-JP" sz="2000" b="1" i="0" u="none" strike="noStrike" kern="1200" cap="none" spc="0" normalizeH="0" baseline="0" noProof="0" dirty="0">
              <a:ln>
                <a:noFill/>
              </a:ln>
              <a:solidFill>
                <a:prstClr val="white"/>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子ども：</a:t>
            </a:r>
            <a:r>
              <a:rPr lang="en-US" altLang="ja-JP" sz="2000" b="1" dirty="0">
                <a:solidFill>
                  <a:prstClr val="white"/>
                </a:solidFill>
                <a:latin typeface="メイリオ"/>
                <a:ea typeface="メイリオ"/>
              </a:rPr>
              <a:t>1</a:t>
            </a: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歳</a:t>
            </a:r>
          </a:p>
        </p:txBody>
      </p:sp>
      <p:graphicFrame>
        <p:nvGraphicFramePr>
          <p:cNvPr id="7" name="表 6">
            <a:extLst>
              <a:ext uri="{FF2B5EF4-FFF2-40B4-BE49-F238E27FC236}">
                <a16:creationId xmlns:a16="http://schemas.microsoft.com/office/drawing/2014/main" id="{C15C4D78-D219-642C-455C-E49C62FF486C}"/>
              </a:ext>
            </a:extLst>
          </p:cNvPr>
          <p:cNvGraphicFramePr>
            <a:graphicFrameLocks noGrp="1"/>
          </p:cNvGraphicFramePr>
          <p:nvPr>
            <p:extLst>
              <p:ext uri="{D42A27DB-BD31-4B8C-83A1-F6EECF244321}">
                <p14:modId xmlns:p14="http://schemas.microsoft.com/office/powerpoint/2010/main" val="3201496538"/>
              </p:ext>
            </p:extLst>
          </p:nvPr>
        </p:nvGraphicFramePr>
        <p:xfrm>
          <a:off x="3167269" y="1558901"/>
          <a:ext cx="8362196" cy="1421766"/>
        </p:xfrm>
        <a:graphic>
          <a:graphicData uri="http://schemas.openxmlformats.org/drawingml/2006/table">
            <a:tbl>
              <a:tblPr firstRow="1" bandRow="1">
                <a:tableStyleId>{93296810-A885-4BE3-A3E7-6D5BEEA58F35}</a:tableStyleId>
              </a:tblPr>
              <a:tblGrid>
                <a:gridCol w="1046020">
                  <a:extLst>
                    <a:ext uri="{9D8B030D-6E8A-4147-A177-3AD203B41FA5}">
                      <a16:colId xmlns:a16="http://schemas.microsoft.com/office/drawing/2014/main" val="1816699035"/>
                    </a:ext>
                  </a:extLst>
                </a:gridCol>
                <a:gridCol w="1045168">
                  <a:extLst>
                    <a:ext uri="{9D8B030D-6E8A-4147-A177-3AD203B41FA5}">
                      <a16:colId xmlns:a16="http://schemas.microsoft.com/office/drawing/2014/main" val="314392357"/>
                    </a:ext>
                  </a:extLst>
                </a:gridCol>
                <a:gridCol w="1045168">
                  <a:extLst>
                    <a:ext uri="{9D8B030D-6E8A-4147-A177-3AD203B41FA5}">
                      <a16:colId xmlns:a16="http://schemas.microsoft.com/office/drawing/2014/main" val="1234424787"/>
                    </a:ext>
                  </a:extLst>
                </a:gridCol>
                <a:gridCol w="1045168">
                  <a:extLst>
                    <a:ext uri="{9D8B030D-6E8A-4147-A177-3AD203B41FA5}">
                      <a16:colId xmlns:a16="http://schemas.microsoft.com/office/drawing/2014/main" val="1264301621"/>
                    </a:ext>
                  </a:extLst>
                </a:gridCol>
                <a:gridCol w="1045168">
                  <a:extLst>
                    <a:ext uri="{9D8B030D-6E8A-4147-A177-3AD203B41FA5}">
                      <a16:colId xmlns:a16="http://schemas.microsoft.com/office/drawing/2014/main" val="777983591"/>
                    </a:ext>
                  </a:extLst>
                </a:gridCol>
                <a:gridCol w="1045168">
                  <a:extLst>
                    <a:ext uri="{9D8B030D-6E8A-4147-A177-3AD203B41FA5}">
                      <a16:colId xmlns:a16="http://schemas.microsoft.com/office/drawing/2014/main" val="421666793"/>
                    </a:ext>
                  </a:extLst>
                </a:gridCol>
                <a:gridCol w="1122854">
                  <a:extLst>
                    <a:ext uri="{9D8B030D-6E8A-4147-A177-3AD203B41FA5}">
                      <a16:colId xmlns:a16="http://schemas.microsoft.com/office/drawing/2014/main" val="2038463675"/>
                    </a:ext>
                  </a:extLst>
                </a:gridCol>
                <a:gridCol w="967482">
                  <a:extLst>
                    <a:ext uri="{9D8B030D-6E8A-4147-A177-3AD203B41FA5}">
                      <a16:colId xmlns:a16="http://schemas.microsoft.com/office/drawing/2014/main" val="2355073399"/>
                    </a:ext>
                  </a:extLst>
                </a:gridCol>
              </a:tblGrid>
              <a:tr h="743250">
                <a:tc>
                  <a:txBody>
                    <a:bodyPr/>
                    <a:lstStyle/>
                    <a:p>
                      <a:pPr algn="ctr">
                        <a:lnSpc>
                          <a:spcPts val="4000"/>
                        </a:lnSpc>
                        <a:spcBef>
                          <a:spcPts val="3000"/>
                        </a:spcBef>
                      </a:pPr>
                      <a:r>
                        <a:rPr kumimoji="1" lang="ja-JP" altLang="en-US" sz="2000" dirty="0"/>
                        <a:t>１年目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2</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3</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4</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5</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6</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7</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8</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extLst>
                  <a:ext uri="{0D108BD9-81ED-4DB2-BD59-A6C34878D82A}">
                    <a16:rowId xmlns:a16="http://schemas.microsoft.com/office/drawing/2014/main" val="744804330"/>
                  </a:ext>
                </a:extLst>
              </a:tr>
              <a:tr h="678516">
                <a:tc>
                  <a:txBody>
                    <a:bodyPr/>
                    <a:lstStyle/>
                    <a:p>
                      <a:pPr algn="ctr">
                        <a:lnSpc>
                          <a:spcPts val="3500"/>
                        </a:lnSpc>
                      </a:pPr>
                      <a:r>
                        <a:rPr kumimoji="1" lang="ja-JP" altLang="en-US" sz="1600" dirty="0"/>
                        <a:t>初期研修</a:t>
                      </a:r>
                    </a:p>
                  </a:txBody>
                  <a:tcPr>
                    <a:solidFill>
                      <a:srgbClr val="90D6EC"/>
                    </a:solidFill>
                  </a:tcPr>
                </a:tc>
                <a:tc>
                  <a:txBody>
                    <a:bodyPr/>
                    <a:lstStyle/>
                    <a:p>
                      <a:endParaRPr kumimoji="1" lang="ja-JP" altLang="en-US" dirty="0"/>
                    </a:p>
                  </a:txBody>
                  <a:tcPr>
                    <a:solidFill>
                      <a:srgbClr val="90D6EC"/>
                    </a:solidFill>
                  </a:tcPr>
                </a:tc>
                <a:tc>
                  <a:txBody>
                    <a:bodyPr/>
                    <a:lstStyle/>
                    <a:p>
                      <a:pPr marL="0" marR="0" lvl="0" indent="0" algn="ctr" defTabSz="914309" rtl="0" eaLnBrk="1" fontAlgn="auto" latinLnBrk="0" hangingPunct="1">
                        <a:lnSpc>
                          <a:spcPts val="35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後期研修</a:t>
                      </a:r>
                    </a:p>
                  </a:txBody>
                  <a:tcPr>
                    <a:solidFill>
                      <a:srgbClr val="90D6EC"/>
                    </a:solidFill>
                  </a:tcPr>
                </a:tc>
                <a:tc>
                  <a:txBody>
                    <a:bodyPr/>
                    <a:lstStyle/>
                    <a:p>
                      <a:endParaRPr kumimoji="1" lang="ja-JP" altLang="en-US" dirty="0"/>
                    </a:p>
                  </a:txBody>
                  <a:tcPr>
                    <a:solidFill>
                      <a:srgbClr val="90D6EC"/>
                    </a:solidFill>
                  </a:tcPr>
                </a:tc>
                <a:tc>
                  <a:txBody>
                    <a:bodyPr/>
                    <a:lstStyle/>
                    <a:p>
                      <a:endParaRPr kumimoji="1" lang="ja-JP" altLang="en-US" dirty="0"/>
                    </a:p>
                  </a:txBody>
                  <a:tcPr>
                    <a:solidFill>
                      <a:srgbClr val="90D6EC"/>
                    </a:solidFill>
                  </a:tcPr>
                </a:tc>
                <a:tc>
                  <a:txBody>
                    <a:bodyPr/>
                    <a:lstStyle/>
                    <a:p>
                      <a:endParaRPr kumimoji="1" lang="ja-JP" altLang="en-US" dirty="0"/>
                    </a:p>
                  </a:txBody>
                  <a:tcPr>
                    <a:solidFill>
                      <a:srgbClr val="90D6EC"/>
                    </a:solidFill>
                  </a:tcPr>
                </a:tc>
                <a:tc>
                  <a:txBody>
                    <a:bodyPr/>
                    <a:lstStyle/>
                    <a:p>
                      <a:pPr marL="0" marR="0" lvl="0" indent="0" algn="l" defTabSz="914309" rtl="0" eaLnBrk="1" fontAlgn="auto" latinLnBrk="0" hangingPunct="1">
                        <a:lnSpc>
                          <a:spcPts val="3400"/>
                        </a:lnSpc>
                        <a:spcBef>
                          <a:spcPts val="3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lt"/>
                          <a:ea typeface="+mn-ea"/>
                          <a:cs typeface="+mn-cs"/>
                        </a:rPr>
                        <a:t>専門医取得</a:t>
                      </a:r>
                    </a:p>
                  </a:txBody>
                  <a:tcPr>
                    <a:solidFill>
                      <a:srgbClr val="90D6EC"/>
                    </a:solidFill>
                  </a:tcPr>
                </a:tc>
                <a:tc>
                  <a:txBody>
                    <a:bodyPr/>
                    <a:lstStyle/>
                    <a:p>
                      <a:pPr>
                        <a:lnSpc>
                          <a:spcPts val="3400"/>
                        </a:lnSpc>
                        <a:spcBef>
                          <a:spcPts val="3600"/>
                        </a:spcBef>
                      </a:pPr>
                      <a:endParaRPr kumimoji="1" lang="ja-JP" altLang="en-US" sz="1400" dirty="0"/>
                    </a:p>
                  </a:txBody>
                  <a:tcPr>
                    <a:solidFill>
                      <a:srgbClr val="90D6EC"/>
                    </a:solidFill>
                  </a:tcPr>
                </a:tc>
                <a:extLst>
                  <a:ext uri="{0D108BD9-81ED-4DB2-BD59-A6C34878D82A}">
                    <a16:rowId xmlns:a16="http://schemas.microsoft.com/office/drawing/2014/main" val="1791920588"/>
                  </a:ext>
                </a:extLst>
              </a:tr>
            </a:tbl>
          </a:graphicData>
        </a:graphic>
      </p:graphicFrame>
      <p:sp>
        <p:nvSpPr>
          <p:cNvPr id="8" name="テキスト ボックス 7">
            <a:extLst>
              <a:ext uri="{FF2B5EF4-FFF2-40B4-BE49-F238E27FC236}">
                <a16:creationId xmlns:a16="http://schemas.microsoft.com/office/drawing/2014/main" id="{00D2B7ED-B2BF-ADC0-B564-B5A5C8C67B15}"/>
              </a:ext>
            </a:extLst>
          </p:cNvPr>
          <p:cNvSpPr txBox="1"/>
          <p:nvPr/>
        </p:nvSpPr>
        <p:spPr>
          <a:xfrm>
            <a:off x="11629012" y="1857991"/>
            <a:ext cx="461665" cy="101498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a:ea typeface="メイリオ"/>
                <a:cs typeface="+mn-cs"/>
              </a:rPr>
              <a:t>現　在</a:t>
            </a:r>
          </a:p>
        </p:txBody>
      </p:sp>
      <p:cxnSp>
        <p:nvCxnSpPr>
          <p:cNvPr id="6" name="直線矢印コネクタ 5">
            <a:extLst>
              <a:ext uri="{FF2B5EF4-FFF2-40B4-BE49-F238E27FC236}">
                <a16:creationId xmlns:a16="http://schemas.microsoft.com/office/drawing/2014/main" id="{537D011C-551A-70AB-4BF9-0325DF4F731D}"/>
              </a:ext>
            </a:extLst>
          </p:cNvPr>
          <p:cNvCxnSpPr/>
          <p:nvPr/>
        </p:nvCxnSpPr>
        <p:spPr>
          <a:xfrm>
            <a:off x="4324116" y="2557301"/>
            <a:ext cx="71717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BDEA4156-16BC-4675-C4CC-E377E216F701}"/>
              </a:ext>
            </a:extLst>
          </p:cNvPr>
          <p:cNvCxnSpPr>
            <a:cxnSpLocks/>
          </p:cNvCxnSpPr>
          <p:nvPr/>
        </p:nvCxnSpPr>
        <p:spPr>
          <a:xfrm>
            <a:off x="6301545" y="2543847"/>
            <a:ext cx="3123484" cy="1793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2" name="図 11">
            <a:extLst>
              <a:ext uri="{FF2B5EF4-FFF2-40B4-BE49-F238E27FC236}">
                <a16:creationId xmlns:a16="http://schemas.microsoft.com/office/drawing/2014/main" id="{887792A5-C5B6-6C63-6DDF-729E77A9EE9E}"/>
              </a:ext>
            </a:extLst>
          </p:cNvPr>
          <p:cNvPicPr>
            <a:picLocks noChangeAspect="1"/>
          </p:cNvPicPr>
          <p:nvPr/>
        </p:nvPicPr>
        <p:blipFill>
          <a:blip r:embed="rId3"/>
          <a:stretch>
            <a:fillRect/>
          </a:stretch>
        </p:blipFill>
        <p:spPr>
          <a:xfrm>
            <a:off x="9688136" y="2980667"/>
            <a:ext cx="403412" cy="474526"/>
          </a:xfrm>
          <a:prstGeom prst="rect">
            <a:avLst/>
          </a:prstGeom>
        </p:spPr>
      </p:pic>
      <p:sp>
        <p:nvSpPr>
          <p:cNvPr id="19" name="矢印: 左 18">
            <a:extLst>
              <a:ext uri="{FF2B5EF4-FFF2-40B4-BE49-F238E27FC236}">
                <a16:creationId xmlns:a16="http://schemas.microsoft.com/office/drawing/2014/main" id="{8C0C43F0-5C00-9561-D7D0-9C5C58F40196}"/>
              </a:ext>
            </a:extLst>
          </p:cNvPr>
          <p:cNvSpPr/>
          <p:nvPr/>
        </p:nvSpPr>
        <p:spPr>
          <a:xfrm>
            <a:off x="9723996" y="2692340"/>
            <a:ext cx="358589" cy="180635"/>
          </a:xfrm>
          <a:prstGeom prst="leftArrow">
            <a:avLst/>
          </a:prstGeom>
          <a:solidFill>
            <a:srgbClr val="0617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0" name="矢印: 左 19">
            <a:extLst>
              <a:ext uri="{FF2B5EF4-FFF2-40B4-BE49-F238E27FC236}">
                <a16:creationId xmlns:a16="http://schemas.microsoft.com/office/drawing/2014/main" id="{0A0C3937-4346-F235-A6EF-2D8A749E0BAD}"/>
              </a:ext>
            </a:extLst>
          </p:cNvPr>
          <p:cNvSpPr/>
          <p:nvPr/>
        </p:nvSpPr>
        <p:spPr>
          <a:xfrm rot="10800000">
            <a:off x="10678278" y="2702543"/>
            <a:ext cx="343438" cy="180635"/>
          </a:xfrm>
          <a:prstGeom prst="leftArrow">
            <a:avLst/>
          </a:prstGeom>
          <a:solidFill>
            <a:srgbClr val="0617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2" name="テキスト ボックス 21">
            <a:extLst>
              <a:ext uri="{FF2B5EF4-FFF2-40B4-BE49-F238E27FC236}">
                <a16:creationId xmlns:a16="http://schemas.microsoft.com/office/drawing/2014/main" id="{859D3AAD-08B3-3D3E-37AE-B081DF474CBB}"/>
              </a:ext>
            </a:extLst>
          </p:cNvPr>
          <p:cNvSpPr txBox="1"/>
          <p:nvPr/>
        </p:nvSpPr>
        <p:spPr>
          <a:xfrm>
            <a:off x="9432642" y="3448406"/>
            <a:ext cx="1317812"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第</a:t>
            </a:r>
            <a:r>
              <a:rPr lang="en-US" altLang="ja-JP" sz="1100" dirty="0">
                <a:solidFill>
                  <a:prstClr val="black"/>
                </a:solidFill>
                <a:latin typeface="メイリオ"/>
                <a:ea typeface="メイリオ"/>
              </a:rPr>
              <a:t>1</a:t>
            </a:r>
            <a:r>
              <a:rPr kumimoji="1" lang="ja-JP" altLang="en-US" sz="1100" b="0" i="0" u="none" strike="noStrike" kern="1200" cap="none" spc="0" normalizeH="0" baseline="0" noProof="0" dirty="0">
                <a:ln>
                  <a:noFill/>
                </a:ln>
                <a:solidFill>
                  <a:prstClr val="black"/>
                </a:solidFill>
                <a:effectLst/>
                <a:uLnTx/>
                <a:uFillTx/>
                <a:latin typeface="メイリオ"/>
                <a:ea typeface="メイリオ"/>
                <a:cs typeface="+mn-cs"/>
              </a:rPr>
              <a:t>子誕生</a:t>
            </a:r>
          </a:p>
        </p:txBody>
      </p:sp>
      <p:sp>
        <p:nvSpPr>
          <p:cNvPr id="5" name="テキスト ボックス 4">
            <a:extLst>
              <a:ext uri="{FF2B5EF4-FFF2-40B4-BE49-F238E27FC236}">
                <a16:creationId xmlns:a16="http://schemas.microsoft.com/office/drawing/2014/main" id="{BF46091A-9A57-9320-835F-F38F264FADB5}"/>
              </a:ext>
            </a:extLst>
          </p:cNvPr>
          <p:cNvSpPr txBox="1"/>
          <p:nvPr/>
        </p:nvSpPr>
        <p:spPr>
          <a:xfrm>
            <a:off x="10064653" y="2638540"/>
            <a:ext cx="658906" cy="369332"/>
          </a:xfrm>
          <a:prstGeom prst="rect">
            <a:avLst/>
          </a:prstGeom>
          <a:noFill/>
        </p:spPr>
        <p:txBody>
          <a:bodyPr wrap="square" rtlCol="0">
            <a:spAutoFit/>
          </a:bodyPr>
          <a:lstStyle/>
          <a:p>
            <a:r>
              <a:rPr kumimoji="1" lang="ja-JP" altLang="en-US" b="1" dirty="0">
                <a:solidFill>
                  <a:srgbClr val="061794"/>
                </a:solidFill>
              </a:rPr>
              <a:t>育休</a:t>
            </a:r>
          </a:p>
        </p:txBody>
      </p:sp>
      <p:sp>
        <p:nvSpPr>
          <p:cNvPr id="11" name="テキスト ボックス 10">
            <a:extLst>
              <a:ext uri="{FF2B5EF4-FFF2-40B4-BE49-F238E27FC236}">
                <a16:creationId xmlns:a16="http://schemas.microsoft.com/office/drawing/2014/main" id="{DE9EC070-B0C2-B17A-ECEB-912D59C4D29C}"/>
              </a:ext>
            </a:extLst>
          </p:cNvPr>
          <p:cNvSpPr txBox="1"/>
          <p:nvPr/>
        </p:nvSpPr>
        <p:spPr>
          <a:xfrm>
            <a:off x="185530" y="214233"/>
            <a:ext cx="3138659" cy="1446550"/>
          </a:xfrm>
          <a:prstGeom prst="rect">
            <a:avLst/>
          </a:prstGeom>
          <a:noFill/>
        </p:spPr>
        <p:txBody>
          <a:bodyPr wrap="square">
            <a:spAutoFit/>
          </a:bodyPr>
          <a:lstStyle/>
          <a:p>
            <a:r>
              <a:rPr kumimoji="1" lang="en-US" altLang="ja-JP" sz="3200" b="1" dirty="0">
                <a:solidFill>
                  <a:srgbClr val="FF99FF"/>
                </a:solidFill>
              </a:rPr>
              <a:t>B</a:t>
            </a:r>
            <a:r>
              <a:rPr kumimoji="1" lang="ja-JP" altLang="en-US" sz="3200" b="1">
                <a:solidFill>
                  <a:srgbClr val="FF99FF"/>
                </a:solidFill>
              </a:rPr>
              <a:t>医師</a:t>
            </a:r>
            <a:endParaRPr kumimoji="1" lang="en-US" altLang="ja-JP" sz="3200" b="1" dirty="0">
              <a:solidFill>
                <a:srgbClr val="FF99FF"/>
              </a:solidFill>
            </a:endParaRPr>
          </a:p>
          <a:p>
            <a:r>
              <a:rPr lang="ja-JP" altLang="en-US" sz="2800">
                <a:solidFill>
                  <a:srgbClr val="FF99FF"/>
                </a:solidFill>
              </a:rPr>
              <a:t>外来の要として</a:t>
            </a:r>
            <a:endParaRPr lang="en-US" altLang="ja-JP" sz="2800" dirty="0">
              <a:solidFill>
                <a:srgbClr val="FF99FF"/>
              </a:solidFill>
            </a:endParaRPr>
          </a:p>
          <a:p>
            <a:r>
              <a:rPr lang="ja-JP" altLang="en-US" sz="2800">
                <a:solidFill>
                  <a:srgbClr val="FF99FF"/>
                </a:solidFill>
              </a:rPr>
              <a:t>活躍中</a:t>
            </a:r>
            <a:endParaRPr lang="en-US" altLang="ja-JP" sz="2800" dirty="0"/>
          </a:p>
        </p:txBody>
      </p:sp>
      <p:sp>
        <p:nvSpPr>
          <p:cNvPr id="16" name="テキスト ボックス 15">
            <a:extLst>
              <a:ext uri="{FF2B5EF4-FFF2-40B4-BE49-F238E27FC236}">
                <a16:creationId xmlns:a16="http://schemas.microsoft.com/office/drawing/2014/main" id="{45D5833F-AE53-9631-B7B0-9536F404FEF7}"/>
              </a:ext>
            </a:extLst>
          </p:cNvPr>
          <p:cNvSpPr txBox="1"/>
          <p:nvPr/>
        </p:nvSpPr>
        <p:spPr>
          <a:xfrm>
            <a:off x="3855297" y="3429000"/>
            <a:ext cx="8044526" cy="2585323"/>
          </a:xfrm>
          <a:prstGeom prst="rect">
            <a:avLst/>
          </a:prstGeom>
          <a:noFill/>
        </p:spPr>
        <p:txBody>
          <a:bodyPr wrap="square">
            <a:spAutoFit/>
          </a:bodyPr>
          <a:lstStyle/>
          <a:p>
            <a:pPr algn="l"/>
            <a:r>
              <a:rPr lang="en-US" altLang="ja-JP" b="0" i="0" dirty="0">
                <a:solidFill>
                  <a:srgbClr val="222222"/>
                </a:solidFill>
                <a:effectLst/>
                <a:latin typeface="Tahoma" panose="020B0604030504040204" pitchFamily="34" charset="0"/>
              </a:rPr>
              <a:t>《</a:t>
            </a:r>
            <a:r>
              <a:rPr lang="ja-JP" altLang="en-US" b="0" i="0" dirty="0">
                <a:solidFill>
                  <a:srgbClr val="222222"/>
                </a:solidFill>
                <a:effectLst/>
                <a:latin typeface="Tahoma" panose="020B0604030504040204" pitchFamily="34" charset="0"/>
              </a:rPr>
              <a:t>良かった点</a:t>
            </a:r>
            <a:r>
              <a:rPr lang="en-US" altLang="ja-JP" b="0" i="0" dirty="0">
                <a:solidFill>
                  <a:srgbClr val="222222"/>
                </a:solidFill>
                <a:effectLst/>
                <a:latin typeface="Tahoma" panose="020B0604030504040204" pitchFamily="34" charset="0"/>
              </a:rPr>
              <a:t>》</a:t>
            </a:r>
          </a:p>
          <a:p>
            <a:pPr marL="285750" indent="-285750" algn="l">
              <a:buFont typeface="Arial" panose="020B0604020202020204" pitchFamily="34" charset="0"/>
              <a:buChar char="•"/>
            </a:pPr>
            <a:r>
              <a:rPr lang="ja-JP" altLang="en-US" b="1" i="0" dirty="0">
                <a:solidFill>
                  <a:srgbClr val="222222"/>
                </a:solidFill>
                <a:effectLst/>
                <a:latin typeface="Tahoma" panose="020B0604030504040204" pitchFamily="34" charset="0"/>
              </a:rPr>
              <a:t>育児時短勤務や深夜労働制限といった制度がある。</a:t>
            </a:r>
            <a:endParaRPr lang="ja-JP" altLang="en-US" b="0" i="0" dirty="0">
              <a:solidFill>
                <a:srgbClr val="222222"/>
              </a:solidFill>
              <a:effectLst/>
              <a:latin typeface="Tahoma" panose="020B0604030504040204" pitchFamily="34" charset="0"/>
            </a:endParaRPr>
          </a:p>
          <a:p>
            <a:pPr algn="l"/>
            <a:r>
              <a:rPr lang="ja-JP" altLang="en-US" dirty="0">
                <a:solidFill>
                  <a:srgbClr val="222222"/>
                </a:solidFill>
                <a:latin typeface="Tahoma" panose="020B0604030504040204" pitchFamily="34" charset="0"/>
              </a:rPr>
              <a:t>　</a:t>
            </a:r>
            <a:r>
              <a:rPr lang="ja-JP" altLang="en-US" b="0" i="0" dirty="0">
                <a:solidFill>
                  <a:srgbClr val="222222"/>
                </a:solidFill>
                <a:effectLst/>
                <a:latin typeface="Tahoma" panose="020B0604030504040204" pitchFamily="34" charset="0"/>
              </a:rPr>
              <a:t>通常勤務の場合は定時に業務を終了することが難しいが、制度を利用することで業務を切り上げやすくなった。</a:t>
            </a:r>
            <a:endParaRPr lang="en-US" altLang="ja-JP" b="0" i="0" dirty="0">
              <a:solidFill>
                <a:srgbClr val="222222"/>
              </a:solidFill>
              <a:effectLst/>
              <a:latin typeface="Tahoma" panose="020B0604030504040204" pitchFamily="34" charset="0"/>
            </a:endParaRPr>
          </a:p>
          <a:p>
            <a:pPr algn="l"/>
            <a:r>
              <a:rPr lang="ja-JP" altLang="en-US" b="0" i="0" dirty="0">
                <a:solidFill>
                  <a:srgbClr val="222222"/>
                </a:solidFill>
                <a:effectLst/>
                <a:latin typeface="Tahoma" panose="020B0604030504040204" pitchFamily="34" charset="0"/>
              </a:rPr>
              <a:t>・</a:t>
            </a:r>
            <a:r>
              <a:rPr lang="ja-JP" altLang="en-US" b="1" i="0" dirty="0">
                <a:solidFill>
                  <a:srgbClr val="222222"/>
                </a:solidFill>
                <a:effectLst/>
                <a:latin typeface="Tahoma" panose="020B0604030504040204" pitchFamily="34" charset="0"/>
              </a:rPr>
              <a:t>特別休暇として、</a:t>
            </a:r>
            <a:r>
              <a:rPr lang="en-US" altLang="ja-JP" b="1" i="0" dirty="0">
                <a:solidFill>
                  <a:srgbClr val="222222"/>
                </a:solidFill>
                <a:effectLst/>
                <a:latin typeface="Tahoma" panose="020B0604030504040204" pitchFamily="34" charset="0"/>
              </a:rPr>
              <a:t>『</a:t>
            </a:r>
            <a:r>
              <a:rPr lang="ja-JP" altLang="en-US" b="1" i="0" dirty="0">
                <a:solidFill>
                  <a:srgbClr val="222222"/>
                </a:solidFill>
                <a:effectLst/>
                <a:latin typeface="Tahoma" panose="020B0604030504040204" pitchFamily="34" charset="0"/>
              </a:rPr>
              <a:t>子の</a:t>
            </a:r>
            <a:r>
              <a:rPr lang="en-US" altLang="ja-JP" b="1" i="0" dirty="0">
                <a:solidFill>
                  <a:srgbClr val="222222"/>
                </a:solidFill>
                <a:effectLst/>
                <a:latin typeface="Tahoma" panose="020B0604030504040204" pitchFamily="34" charset="0"/>
              </a:rPr>
              <a:t>1</a:t>
            </a:r>
            <a:r>
              <a:rPr lang="ja-JP" altLang="en-US" b="1" i="0" dirty="0">
                <a:solidFill>
                  <a:srgbClr val="222222"/>
                </a:solidFill>
                <a:effectLst/>
                <a:latin typeface="Tahoma" panose="020B0604030504040204" pitchFamily="34" charset="0"/>
              </a:rPr>
              <a:t>歳誕生日休暇</a:t>
            </a:r>
            <a:r>
              <a:rPr lang="en-US" altLang="ja-JP" b="1" i="0" dirty="0">
                <a:solidFill>
                  <a:srgbClr val="222222"/>
                </a:solidFill>
                <a:effectLst/>
                <a:latin typeface="Tahoma" panose="020B0604030504040204" pitchFamily="34" charset="0"/>
              </a:rPr>
              <a:t>』</a:t>
            </a:r>
            <a:r>
              <a:rPr lang="ja-JP" altLang="en-US" b="1" i="0" dirty="0">
                <a:solidFill>
                  <a:srgbClr val="222222"/>
                </a:solidFill>
                <a:effectLst/>
                <a:latin typeface="Tahoma" panose="020B0604030504040204" pitchFamily="34" charset="0"/>
              </a:rPr>
              <a:t>や</a:t>
            </a:r>
            <a:r>
              <a:rPr lang="en-US" altLang="ja-JP" b="1" i="0" dirty="0">
                <a:solidFill>
                  <a:srgbClr val="222222"/>
                </a:solidFill>
                <a:effectLst/>
                <a:latin typeface="Tahoma" panose="020B0604030504040204" pitchFamily="34" charset="0"/>
              </a:rPr>
              <a:t>『</a:t>
            </a:r>
            <a:r>
              <a:rPr lang="ja-JP" altLang="en-US" b="1" i="0" dirty="0">
                <a:solidFill>
                  <a:srgbClr val="222222"/>
                </a:solidFill>
                <a:effectLst/>
                <a:latin typeface="Tahoma" panose="020B0604030504040204" pitchFamily="34" charset="0"/>
              </a:rPr>
              <a:t>子の看護休暇</a:t>
            </a:r>
            <a:r>
              <a:rPr lang="en-US" altLang="ja-JP" b="1" i="0" dirty="0">
                <a:solidFill>
                  <a:srgbClr val="222222"/>
                </a:solidFill>
                <a:effectLst/>
                <a:latin typeface="Tahoma" panose="020B0604030504040204" pitchFamily="34" charset="0"/>
              </a:rPr>
              <a:t>』</a:t>
            </a:r>
            <a:r>
              <a:rPr lang="ja-JP" altLang="en-US" b="1" i="0" dirty="0">
                <a:solidFill>
                  <a:srgbClr val="222222"/>
                </a:solidFill>
                <a:effectLst/>
                <a:latin typeface="Tahoma" panose="020B0604030504040204" pitchFamily="34" charset="0"/>
              </a:rPr>
              <a:t>がある。</a:t>
            </a:r>
            <a:endParaRPr lang="ja-JP" altLang="en-US" b="0" i="0" dirty="0">
              <a:solidFill>
                <a:srgbClr val="222222"/>
              </a:solidFill>
              <a:effectLst/>
              <a:latin typeface="Tahoma" panose="020B0604030504040204" pitchFamily="34" charset="0"/>
            </a:endParaRPr>
          </a:p>
          <a:p>
            <a:pPr algn="l"/>
            <a:r>
              <a:rPr lang="ja-JP" altLang="en-US" dirty="0">
                <a:solidFill>
                  <a:srgbClr val="222222"/>
                </a:solidFill>
                <a:latin typeface="Tahoma" panose="020B0604030504040204" pitchFamily="34" charset="0"/>
              </a:rPr>
              <a:t>　</a:t>
            </a:r>
            <a:r>
              <a:rPr lang="ja-JP" altLang="en-US" b="0" i="0" dirty="0">
                <a:solidFill>
                  <a:srgbClr val="222222"/>
                </a:solidFill>
                <a:effectLst/>
                <a:latin typeface="Tahoma" panose="020B0604030504040204" pitchFamily="34" charset="0"/>
              </a:rPr>
              <a:t>一般的な有給休暇を消費せず、子のために取得できる特別な休暇制度があることはありがたい。</a:t>
            </a:r>
          </a:p>
          <a:p>
            <a:pPr algn="l"/>
            <a:r>
              <a:rPr lang="ja-JP" altLang="en-US" b="0" i="0" dirty="0">
                <a:solidFill>
                  <a:srgbClr val="222222"/>
                </a:solidFill>
                <a:effectLst/>
                <a:latin typeface="Tahoma" panose="020B0604030504040204" pitchFamily="34" charset="0"/>
              </a:rPr>
              <a:t>・</a:t>
            </a:r>
            <a:r>
              <a:rPr lang="ja-JP" altLang="en-US" b="1" i="0" dirty="0">
                <a:solidFill>
                  <a:srgbClr val="222222"/>
                </a:solidFill>
                <a:effectLst/>
                <a:latin typeface="Tahoma" panose="020B0604030504040204" pitchFamily="34" charset="0"/>
              </a:rPr>
              <a:t>産休、育休、復職、事業所内保育所の手続きを極めて潤滑に進めることができた。</a:t>
            </a:r>
            <a:r>
              <a:rPr lang="ja-JP" altLang="en-US" b="0" i="0" dirty="0">
                <a:solidFill>
                  <a:srgbClr val="222222"/>
                </a:solidFill>
                <a:effectLst/>
                <a:latin typeface="Tahoma" panose="020B0604030504040204" pitchFamily="34" charset="0"/>
              </a:rPr>
              <a:t>→人事課によるサポートの手厚さが素晴らしかった。</a:t>
            </a:r>
          </a:p>
        </p:txBody>
      </p:sp>
    </p:spTree>
    <p:extLst>
      <p:ext uri="{BB962C8B-B14F-4D97-AF65-F5344CB8AC3E}">
        <p14:creationId xmlns:p14="http://schemas.microsoft.com/office/powerpoint/2010/main" val="2724727330"/>
      </p:ext>
    </p:extLst>
  </p:cSld>
  <p:clrMapOvr>
    <a:masterClrMapping/>
  </p:clrMapOvr>
  <p:transition spd="slow"/>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1A1E86-6D5C-3FC5-CE26-685AD5C1AB38}"/>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D27CCA74-EB6C-F3B7-515B-CAD7E971C599}"/>
              </a:ext>
            </a:extLst>
          </p:cNvPr>
          <p:cNvSpPr/>
          <p:nvPr/>
        </p:nvSpPr>
        <p:spPr>
          <a:xfrm>
            <a:off x="1613555" y="233781"/>
            <a:ext cx="5592722" cy="1027278"/>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 name="テキスト ボックス 1">
            <a:extLst>
              <a:ext uri="{FF2B5EF4-FFF2-40B4-BE49-F238E27FC236}">
                <a16:creationId xmlns:a16="http://schemas.microsoft.com/office/drawing/2014/main" id="{2C6293FE-4DF7-417F-51E1-78860FBBE762}"/>
              </a:ext>
            </a:extLst>
          </p:cNvPr>
          <p:cNvSpPr txBox="1"/>
          <p:nvPr/>
        </p:nvSpPr>
        <p:spPr>
          <a:xfrm>
            <a:off x="1754735" y="417081"/>
            <a:ext cx="5483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卒後</a:t>
            </a:r>
            <a:r>
              <a:rPr lang="en-US" altLang="ja-JP" sz="2000" b="1" dirty="0">
                <a:solidFill>
                  <a:prstClr val="white"/>
                </a:solidFill>
                <a:latin typeface="メイリオ"/>
                <a:ea typeface="メイリオ"/>
              </a:rPr>
              <a:t>10</a:t>
            </a: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年目　耳鼻咽喉科専門医　常勤勤務　</a:t>
            </a:r>
            <a:endParaRPr kumimoji="1" lang="en-US" altLang="ja-JP" sz="2000" b="1" i="0" u="none" strike="noStrike" kern="1200" cap="none" spc="0" normalizeH="0" baseline="0" noProof="0" dirty="0">
              <a:ln>
                <a:noFill/>
              </a:ln>
              <a:solidFill>
                <a:prstClr val="white"/>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子ども：</a:t>
            </a:r>
            <a:r>
              <a:rPr kumimoji="1" lang="en-US" altLang="ja-JP" sz="2000" b="1" i="0" u="none" strike="noStrike" kern="1200" cap="none" spc="0" normalizeH="0" baseline="0" noProof="0" dirty="0">
                <a:ln>
                  <a:noFill/>
                </a:ln>
                <a:solidFill>
                  <a:prstClr val="white"/>
                </a:solidFill>
                <a:effectLst/>
                <a:uLnTx/>
                <a:uFillTx/>
                <a:latin typeface="メイリオ"/>
                <a:ea typeface="メイリオ"/>
                <a:cs typeface="+mn-cs"/>
              </a:rPr>
              <a:t>5</a:t>
            </a: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歳・</a:t>
            </a:r>
            <a:r>
              <a:rPr kumimoji="1" lang="en-US" altLang="ja-JP" sz="2000" b="1" i="0" u="none" strike="noStrike" kern="1200" cap="none" spc="0" normalizeH="0" baseline="0" noProof="0" dirty="0">
                <a:ln>
                  <a:noFill/>
                </a:ln>
                <a:solidFill>
                  <a:prstClr val="white"/>
                </a:solidFill>
                <a:effectLst/>
                <a:uLnTx/>
                <a:uFillTx/>
                <a:latin typeface="メイリオ"/>
                <a:ea typeface="メイリオ"/>
                <a:cs typeface="+mn-cs"/>
              </a:rPr>
              <a:t>3</a:t>
            </a: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歳</a:t>
            </a:r>
            <a:r>
              <a:rPr lang="ja-JP" altLang="en-US" sz="2000" b="1" dirty="0">
                <a:solidFill>
                  <a:prstClr val="white"/>
                </a:solidFill>
                <a:latin typeface="メイリオ"/>
                <a:ea typeface="メイリオ"/>
              </a:rPr>
              <a:t>・</a:t>
            </a:r>
            <a:r>
              <a:rPr lang="en-US" altLang="ja-JP" sz="2000" b="1" dirty="0">
                <a:solidFill>
                  <a:prstClr val="white"/>
                </a:solidFill>
                <a:latin typeface="メイリオ"/>
                <a:ea typeface="メイリオ"/>
              </a:rPr>
              <a:t>0</a:t>
            </a:r>
            <a:r>
              <a:rPr lang="ja-JP" altLang="en-US" sz="2000" b="1" dirty="0">
                <a:solidFill>
                  <a:prstClr val="white"/>
                </a:solidFill>
                <a:latin typeface="メイリオ"/>
                <a:ea typeface="メイリオ"/>
              </a:rPr>
              <a:t>歳</a:t>
            </a:r>
            <a:endPar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endParaRPr>
          </a:p>
        </p:txBody>
      </p:sp>
      <p:graphicFrame>
        <p:nvGraphicFramePr>
          <p:cNvPr id="7" name="表 6">
            <a:extLst>
              <a:ext uri="{FF2B5EF4-FFF2-40B4-BE49-F238E27FC236}">
                <a16:creationId xmlns:a16="http://schemas.microsoft.com/office/drawing/2014/main" id="{5257320F-2286-401A-B18B-7798BD276B6C}"/>
              </a:ext>
            </a:extLst>
          </p:cNvPr>
          <p:cNvGraphicFramePr>
            <a:graphicFrameLocks noGrp="1"/>
          </p:cNvGraphicFramePr>
          <p:nvPr>
            <p:extLst>
              <p:ext uri="{D42A27DB-BD31-4B8C-83A1-F6EECF244321}">
                <p14:modId xmlns:p14="http://schemas.microsoft.com/office/powerpoint/2010/main" val="1041776802"/>
              </p:ext>
            </p:extLst>
          </p:nvPr>
        </p:nvGraphicFramePr>
        <p:xfrm>
          <a:off x="502024" y="1511718"/>
          <a:ext cx="11001126" cy="1388186"/>
        </p:xfrm>
        <a:graphic>
          <a:graphicData uri="http://schemas.openxmlformats.org/drawingml/2006/table">
            <a:tbl>
              <a:tblPr firstRow="1" bandRow="1">
                <a:tableStyleId>{93296810-A885-4BE3-A3E7-6D5BEEA58F35}</a:tableStyleId>
              </a:tblPr>
              <a:tblGrid>
                <a:gridCol w="1100919">
                  <a:extLst>
                    <a:ext uri="{9D8B030D-6E8A-4147-A177-3AD203B41FA5}">
                      <a16:colId xmlns:a16="http://schemas.microsoft.com/office/drawing/2014/main" val="1816699035"/>
                    </a:ext>
                  </a:extLst>
                </a:gridCol>
                <a:gridCol w="1100023">
                  <a:extLst>
                    <a:ext uri="{9D8B030D-6E8A-4147-A177-3AD203B41FA5}">
                      <a16:colId xmlns:a16="http://schemas.microsoft.com/office/drawing/2014/main" val="314392357"/>
                    </a:ext>
                  </a:extLst>
                </a:gridCol>
                <a:gridCol w="1100023">
                  <a:extLst>
                    <a:ext uri="{9D8B030D-6E8A-4147-A177-3AD203B41FA5}">
                      <a16:colId xmlns:a16="http://schemas.microsoft.com/office/drawing/2014/main" val="1234424787"/>
                    </a:ext>
                  </a:extLst>
                </a:gridCol>
                <a:gridCol w="1100023">
                  <a:extLst>
                    <a:ext uri="{9D8B030D-6E8A-4147-A177-3AD203B41FA5}">
                      <a16:colId xmlns:a16="http://schemas.microsoft.com/office/drawing/2014/main" val="1264301621"/>
                    </a:ext>
                  </a:extLst>
                </a:gridCol>
                <a:gridCol w="1100023">
                  <a:extLst>
                    <a:ext uri="{9D8B030D-6E8A-4147-A177-3AD203B41FA5}">
                      <a16:colId xmlns:a16="http://schemas.microsoft.com/office/drawing/2014/main" val="777983591"/>
                    </a:ext>
                  </a:extLst>
                </a:gridCol>
                <a:gridCol w="1100023">
                  <a:extLst>
                    <a:ext uri="{9D8B030D-6E8A-4147-A177-3AD203B41FA5}">
                      <a16:colId xmlns:a16="http://schemas.microsoft.com/office/drawing/2014/main" val="421666793"/>
                    </a:ext>
                  </a:extLst>
                </a:gridCol>
                <a:gridCol w="1100023">
                  <a:extLst>
                    <a:ext uri="{9D8B030D-6E8A-4147-A177-3AD203B41FA5}">
                      <a16:colId xmlns:a16="http://schemas.microsoft.com/office/drawing/2014/main" val="2038463675"/>
                    </a:ext>
                  </a:extLst>
                </a:gridCol>
                <a:gridCol w="1100023">
                  <a:extLst>
                    <a:ext uri="{9D8B030D-6E8A-4147-A177-3AD203B41FA5}">
                      <a16:colId xmlns:a16="http://schemas.microsoft.com/office/drawing/2014/main" val="2355073399"/>
                    </a:ext>
                  </a:extLst>
                </a:gridCol>
                <a:gridCol w="1100023">
                  <a:extLst>
                    <a:ext uri="{9D8B030D-6E8A-4147-A177-3AD203B41FA5}">
                      <a16:colId xmlns:a16="http://schemas.microsoft.com/office/drawing/2014/main" val="3868935282"/>
                    </a:ext>
                  </a:extLst>
                </a:gridCol>
                <a:gridCol w="1100023">
                  <a:extLst>
                    <a:ext uri="{9D8B030D-6E8A-4147-A177-3AD203B41FA5}">
                      <a16:colId xmlns:a16="http://schemas.microsoft.com/office/drawing/2014/main" val="4204077707"/>
                    </a:ext>
                  </a:extLst>
                </a:gridCol>
              </a:tblGrid>
              <a:tr h="694093">
                <a:tc>
                  <a:txBody>
                    <a:bodyPr/>
                    <a:lstStyle/>
                    <a:p>
                      <a:pPr algn="ctr">
                        <a:lnSpc>
                          <a:spcPts val="4000"/>
                        </a:lnSpc>
                        <a:spcBef>
                          <a:spcPts val="3000"/>
                        </a:spcBef>
                      </a:pPr>
                      <a:r>
                        <a:rPr kumimoji="1" lang="ja-JP" altLang="en-US" sz="2000" dirty="0"/>
                        <a:t>１年目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2</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3</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4</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5</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6</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7</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8</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9</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tc>
                  <a:txBody>
                    <a:bodyPr/>
                    <a:lstStyle/>
                    <a:p>
                      <a:pPr marL="0" marR="0" lvl="0" indent="0" algn="ctr" defTabSz="914309" rtl="0" eaLnBrk="1" fontAlgn="auto" latinLnBrk="0" hangingPunct="1">
                        <a:lnSpc>
                          <a:spcPts val="4000"/>
                        </a:lnSpc>
                        <a:spcBef>
                          <a:spcPts val="3000"/>
                        </a:spcBef>
                        <a:spcAft>
                          <a:spcPts val="0"/>
                        </a:spcAft>
                        <a:buClrTx/>
                        <a:buSzTx/>
                        <a:buFontTx/>
                        <a:buNone/>
                        <a:tabLst/>
                        <a:defRPr/>
                      </a:pPr>
                      <a:r>
                        <a:rPr kumimoji="1" lang="en-US" altLang="ja-JP" sz="2000" b="1" i="0" u="none" strike="noStrike" kern="1200" cap="none" spc="0" normalizeH="0" baseline="0" noProof="0" dirty="0">
                          <a:ln>
                            <a:noFill/>
                          </a:ln>
                          <a:solidFill>
                            <a:prstClr val="white"/>
                          </a:solidFill>
                          <a:effectLst/>
                          <a:uLnTx/>
                          <a:uFillTx/>
                          <a:latin typeface="+mn-lt"/>
                          <a:ea typeface="+mn-ea"/>
                          <a:cs typeface="+mn-cs"/>
                        </a:rPr>
                        <a:t>10</a:t>
                      </a:r>
                      <a:r>
                        <a:rPr kumimoji="1" lang="ja-JP" altLang="en-US" sz="2000" b="1" i="0" u="none" strike="noStrike" kern="1200" cap="none" spc="0" normalizeH="0" baseline="0" noProof="0" dirty="0">
                          <a:ln>
                            <a:noFill/>
                          </a:ln>
                          <a:solidFill>
                            <a:prstClr val="white"/>
                          </a:solidFill>
                          <a:effectLst/>
                          <a:uLnTx/>
                          <a:uFillTx/>
                          <a:latin typeface="+mn-lt"/>
                          <a:ea typeface="+mn-ea"/>
                          <a:cs typeface="+mn-cs"/>
                        </a:rPr>
                        <a:t>年目</a:t>
                      </a:r>
                    </a:p>
                  </a:txBody>
                  <a:tcPr>
                    <a:solidFill>
                      <a:srgbClr val="00B0F0"/>
                    </a:solidFill>
                  </a:tcPr>
                </a:tc>
                <a:extLst>
                  <a:ext uri="{0D108BD9-81ED-4DB2-BD59-A6C34878D82A}">
                    <a16:rowId xmlns:a16="http://schemas.microsoft.com/office/drawing/2014/main" val="744804330"/>
                  </a:ext>
                </a:extLst>
              </a:tr>
              <a:tr h="694093">
                <a:tc>
                  <a:txBody>
                    <a:bodyPr/>
                    <a:lstStyle/>
                    <a:p>
                      <a:pPr algn="ctr">
                        <a:lnSpc>
                          <a:spcPts val="3500"/>
                        </a:lnSpc>
                      </a:pPr>
                      <a:r>
                        <a:rPr kumimoji="1" lang="ja-JP" altLang="en-US" sz="1600" dirty="0"/>
                        <a:t>初期研修</a:t>
                      </a:r>
                    </a:p>
                  </a:txBody>
                  <a:tcPr>
                    <a:solidFill>
                      <a:srgbClr val="90D6EC"/>
                    </a:solidFill>
                  </a:tcPr>
                </a:tc>
                <a:tc>
                  <a:txBody>
                    <a:bodyPr/>
                    <a:lstStyle/>
                    <a:p>
                      <a:endParaRPr kumimoji="1" lang="ja-JP" altLang="en-US" dirty="0"/>
                    </a:p>
                  </a:txBody>
                  <a:tcPr>
                    <a:solidFill>
                      <a:srgbClr val="90D6EC"/>
                    </a:solidFill>
                  </a:tcPr>
                </a:tc>
                <a:tc>
                  <a:txBody>
                    <a:bodyPr/>
                    <a:lstStyle/>
                    <a:p>
                      <a:pPr marL="0" marR="0" lvl="0" indent="0" algn="ctr" defTabSz="914309" rtl="0" eaLnBrk="1" fontAlgn="auto" latinLnBrk="0" hangingPunct="1">
                        <a:lnSpc>
                          <a:spcPts val="3500"/>
                        </a:lnSpc>
                        <a:spcBef>
                          <a:spcPts val="0"/>
                        </a:spcBef>
                        <a:spcAft>
                          <a:spcPts val="0"/>
                        </a:spcAft>
                        <a:buClrTx/>
                        <a:buSzTx/>
                        <a:buFontTx/>
                        <a:buNone/>
                        <a:tabLst/>
                        <a:defRPr/>
                      </a:pPr>
                      <a:r>
                        <a:rPr kumimoji="1" lang="ja-JP" altLang="en-US" sz="1600" b="0" i="0" u="none" strike="noStrike" kern="1200" cap="none" spc="0" normalizeH="0" baseline="0" noProof="0" dirty="0">
                          <a:ln>
                            <a:noFill/>
                          </a:ln>
                          <a:solidFill>
                            <a:prstClr val="black"/>
                          </a:solidFill>
                          <a:effectLst/>
                          <a:uLnTx/>
                          <a:uFillTx/>
                          <a:latin typeface="+mn-lt"/>
                          <a:ea typeface="+mn-ea"/>
                          <a:cs typeface="+mn-cs"/>
                        </a:rPr>
                        <a:t>後期研修</a:t>
                      </a:r>
                    </a:p>
                  </a:txBody>
                  <a:tcPr>
                    <a:solidFill>
                      <a:srgbClr val="90D6EC"/>
                    </a:solidFill>
                  </a:tcPr>
                </a:tc>
                <a:tc>
                  <a:txBody>
                    <a:bodyPr/>
                    <a:lstStyle/>
                    <a:p>
                      <a:endParaRPr kumimoji="1" lang="ja-JP" altLang="en-US" dirty="0"/>
                    </a:p>
                  </a:txBody>
                  <a:tcPr>
                    <a:solidFill>
                      <a:srgbClr val="90D6EC"/>
                    </a:solidFill>
                  </a:tcPr>
                </a:tc>
                <a:tc>
                  <a:txBody>
                    <a:bodyPr/>
                    <a:lstStyle/>
                    <a:p>
                      <a:endParaRPr kumimoji="1" lang="ja-JP" altLang="en-US" dirty="0"/>
                    </a:p>
                  </a:txBody>
                  <a:tcPr>
                    <a:solidFill>
                      <a:srgbClr val="90D6EC"/>
                    </a:solidFill>
                  </a:tcPr>
                </a:tc>
                <a:tc>
                  <a:txBody>
                    <a:bodyPr/>
                    <a:lstStyle/>
                    <a:p>
                      <a:endParaRPr kumimoji="1" lang="ja-JP" altLang="en-US" dirty="0"/>
                    </a:p>
                  </a:txBody>
                  <a:tcPr>
                    <a:solidFill>
                      <a:srgbClr val="90D6EC"/>
                    </a:solidFill>
                  </a:tcPr>
                </a:tc>
                <a:tc>
                  <a:txBody>
                    <a:bodyPr/>
                    <a:lstStyle/>
                    <a:p>
                      <a:pPr marL="0" marR="0" lvl="0" indent="0" algn="l" defTabSz="914309" rtl="0" eaLnBrk="1" fontAlgn="auto" latinLnBrk="0" hangingPunct="1">
                        <a:lnSpc>
                          <a:spcPts val="3400"/>
                        </a:lnSpc>
                        <a:spcBef>
                          <a:spcPts val="3600"/>
                        </a:spcBef>
                        <a:spcAft>
                          <a:spcPts val="0"/>
                        </a:spcAft>
                        <a:buClrTx/>
                        <a:buSzTx/>
                        <a:buFontTx/>
                        <a:buNone/>
                        <a:tabLst/>
                        <a:defRPr/>
                      </a:pPr>
                      <a:r>
                        <a:rPr kumimoji="1" lang="ja-JP" altLang="en-US" sz="1400" b="0" i="0" u="none" strike="noStrike" kern="1200" cap="none" spc="0" normalizeH="0" baseline="0" noProof="0" dirty="0">
                          <a:ln>
                            <a:noFill/>
                          </a:ln>
                          <a:solidFill>
                            <a:prstClr val="black"/>
                          </a:solidFill>
                          <a:effectLst/>
                          <a:uLnTx/>
                          <a:uFillTx/>
                          <a:latin typeface="+mn-lt"/>
                          <a:ea typeface="+mn-ea"/>
                          <a:cs typeface="+mn-cs"/>
                        </a:rPr>
                        <a:t>専門医取得</a:t>
                      </a:r>
                    </a:p>
                  </a:txBody>
                  <a:tcPr>
                    <a:solidFill>
                      <a:srgbClr val="90D6EC"/>
                    </a:solidFill>
                  </a:tcPr>
                </a:tc>
                <a:tc>
                  <a:txBody>
                    <a:bodyPr/>
                    <a:lstStyle/>
                    <a:p>
                      <a:pPr>
                        <a:lnSpc>
                          <a:spcPts val="3400"/>
                        </a:lnSpc>
                        <a:spcBef>
                          <a:spcPts val="3600"/>
                        </a:spcBef>
                      </a:pPr>
                      <a:endParaRPr kumimoji="1" lang="ja-JP" altLang="en-US" sz="1400" dirty="0"/>
                    </a:p>
                  </a:txBody>
                  <a:tcPr>
                    <a:solidFill>
                      <a:srgbClr val="90D6EC"/>
                    </a:solidFill>
                  </a:tcPr>
                </a:tc>
                <a:tc>
                  <a:txBody>
                    <a:bodyPr/>
                    <a:lstStyle/>
                    <a:p>
                      <a:endParaRPr lang="ja-JP" altLang="en-US" dirty="0"/>
                    </a:p>
                  </a:txBody>
                  <a:tcPr>
                    <a:solidFill>
                      <a:srgbClr val="90D6EC"/>
                    </a:solidFill>
                  </a:tcPr>
                </a:tc>
                <a:tc>
                  <a:txBody>
                    <a:bodyPr/>
                    <a:lstStyle/>
                    <a:p>
                      <a:pPr>
                        <a:lnSpc>
                          <a:spcPts val="3500"/>
                        </a:lnSpc>
                      </a:pPr>
                      <a:r>
                        <a:rPr kumimoji="1" lang="ja-JP" altLang="en-US" b="1" dirty="0">
                          <a:solidFill>
                            <a:srgbClr val="061794"/>
                          </a:solidFill>
                        </a:rPr>
                        <a:t>  育休</a:t>
                      </a:r>
                    </a:p>
                  </a:txBody>
                  <a:tcPr>
                    <a:solidFill>
                      <a:srgbClr val="90D6EC"/>
                    </a:solidFill>
                  </a:tcPr>
                </a:tc>
                <a:extLst>
                  <a:ext uri="{0D108BD9-81ED-4DB2-BD59-A6C34878D82A}">
                    <a16:rowId xmlns:a16="http://schemas.microsoft.com/office/drawing/2014/main" val="1791920588"/>
                  </a:ext>
                </a:extLst>
              </a:tr>
            </a:tbl>
          </a:graphicData>
        </a:graphic>
      </p:graphicFrame>
      <p:sp>
        <p:nvSpPr>
          <p:cNvPr id="8" name="テキスト ボックス 7">
            <a:extLst>
              <a:ext uri="{FF2B5EF4-FFF2-40B4-BE49-F238E27FC236}">
                <a16:creationId xmlns:a16="http://schemas.microsoft.com/office/drawing/2014/main" id="{CAF5B2AC-F226-A965-DC71-9FDDB5C45A05}"/>
              </a:ext>
            </a:extLst>
          </p:cNvPr>
          <p:cNvSpPr txBox="1"/>
          <p:nvPr/>
        </p:nvSpPr>
        <p:spPr>
          <a:xfrm>
            <a:off x="11580983" y="1801368"/>
            <a:ext cx="461665" cy="1014984"/>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1800" b="0" i="0" u="none" strike="noStrike" kern="1200" cap="none" spc="0" normalizeH="0" baseline="0" noProof="0" dirty="0">
                <a:ln>
                  <a:noFill/>
                </a:ln>
                <a:solidFill>
                  <a:prstClr val="black"/>
                </a:solidFill>
                <a:effectLst/>
                <a:uLnTx/>
                <a:uFillTx/>
                <a:latin typeface="メイリオ"/>
                <a:ea typeface="メイリオ"/>
                <a:cs typeface="+mn-cs"/>
              </a:rPr>
              <a:t>現　在</a:t>
            </a:r>
          </a:p>
        </p:txBody>
      </p:sp>
      <p:cxnSp>
        <p:nvCxnSpPr>
          <p:cNvPr id="6" name="直線矢印コネクタ 5">
            <a:extLst>
              <a:ext uri="{FF2B5EF4-FFF2-40B4-BE49-F238E27FC236}">
                <a16:creationId xmlns:a16="http://schemas.microsoft.com/office/drawing/2014/main" id="{5D1D4177-B43B-D036-0BE7-53D7E86613C5}"/>
              </a:ext>
            </a:extLst>
          </p:cNvPr>
          <p:cNvCxnSpPr/>
          <p:nvPr/>
        </p:nvCxnSpPr>
        <p:spPr>
          <a:xfrm>
            <a:off x="1783976" y="2510118"/>
            <a:ext cx="717177"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0" name="直線矢印コネクタ 9">
            <a:extLst>
              <a:ext uri="{FF2B5EF4-FFF2-40B4-BE49-F238E27FC236}">
                <a16:creationId xmlns:a16="http://schemas.microsoft.com/office/drawing/2014/main" id="{EC9CE7CE-88B9-CD14-D635-117F78DF39BF}"/>
              </a:ext>
            </a:extLst>
          </p:cNvPr>
          <p:cNvCxnSpPr>
            <a:cxnSpLocks/>
          </p:cNvCxnSpPr>
          <p:nvPr/>
        </p:nvCxnSpPr>
        <p:spPr>
          <a:xfrm>
            <a:off x="3904845" y="2496664"/>
            <a:ext cx="3123484" cy="1793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12" name="図 11">
            <a:extLst>
              <a:ext uri="{FF2B5EF4-FFF2-40B4-BE49-F238E27FC236}">
                <a16:creationId xmlns:a16="http://schemas.microsoft.com/office/drawing/2014/main" id="{F3BED900-ACD2-B909-0087-BE895C09A564}"/>
              </a:ext>
            </a:extLst>
          </p:cNvPr>
          <p:cNvPicPr>
            <a:picLocks noChangeAspect="1"/>
          </p:cNvPicPr>
          <p:nvPr/>
        </p:nvPicPr>
        <p:blipFill>
          <a:blip r:embed="rId2"/>
          <a:stretch>
            <a:fillRect/>
          </a:stretch>
        </p:blipFill>
        <p:spPr>
          <a:xfrm>
            <a:off x="7461771" y="2933484"/>
            <a:ext cx="403412" cy="474526"/>
          </a:xfrm>
          <a:prstGeom prst="rect">
            <a:avLst/>
          </a:prstGeom>
        </p:spPr>
      </p:pic>
      <p:pic>
        <p:nvPicPr>
          <p:cNvPr id="13" name="図 12">
            <a:extLst>
              <a:ext uri="{FF2B5EF4-FFF2-40B4-BE49-F238E27FC236}">
                <a16:creationId xmlns:a16="http://schemas.microsoft.com/office/drawing/2014/main" id="{2AD2F127-78E9-035F-C844-7B309A78DB91}"/>
              </a:ext>
            </a:extLst>
          </p:cNvPr>
          <p:cNvPicPr>
            <a:picLocks noChangeAspect="1"/>
          </p:cNvPicPr>
          <p:nvPr/>
        </p:nvPicPr>
        <p:blipFill>
          <a:blip r:embed="rId2"/>
          <a:stretch>
            <a:fillRect/>
          </a:stretch>
        </p:blipFill>
        <p:spPr>
          <a:xfrm>
            <a:off x="5227992" y="2897598"/>
            <a:ext cx="403412" cy="474526"/>
          </a:xfrm>
          <a:prstGeom prst="rect">
            <a:avLst/>
          </a:prstGeom>
        </p:spPr>
      </p:pic>
      <p:sp>
        <p:nvSpPr>
          <p:cNvPr id="14" name="テキスト ボックス 13">
            <a:extLst>
              <a:ext uri="{FF2B5EF4-FFF2-40B4-BE49-F238E27FC236}">
                <a16:creationId xmlns:a16="http://schemas.microsoft.com/office/drawing/2014/main" id="{57793EB5-DCEA-FF4B-7FBD-696E197CD8C1}"/>
              </a:ext>
            </a:extLst>
          </p:cNvPr>
          <p:cNvSpPr txBox="1"/>
          <p:nvPr/>
        </p:nvSpPr>
        <p:spPr>
          <a:xfrm>
            <a:off x="5107752" y="3372041"/>
            <a:ext cx="1317812" cy="261610"/>
          </a:xfrm>
          <a:prstGeom prst="rect">
            <a:avLst/>
          </a:prstGeom>
          <a:noFill/>
        </p:spPr>
        <p:txBody>
          <a:bodyPr wrap="square" rtlCol="0">
            <a:spAutoFit/>
          </a:bodyPr>
          <a:lstStyle/>
          <a:p>
            <a:r>
              <a:rPr kumimoji="1" lang="ja-JP" altLang="en-US" sz="1100" dirty="0"/>
              <a:t>第</a:t>
            </a:r>
            <a:r>
              <a:rPr kumimoji="1" lang="en-US" altLang="ja-JP" sz="1100" dirty="0"/>
              <a:t>1</a:t>
            </a:r>
            <a:r>
              <a:rPr lang="ja-JP" altLang="en-US" sz="1100" dirty="0"/>
              <a:t>子誕生</a:t>
            </a:r>
            <a:endParaRPr kumimoji="1" lang="ja-JP" altLang="en-US" sz="1100" dirty="0"/>
          </a:p>
        </p:txBody>
      </p:sp>
      <p:pic>
        <p:nvPicPr>
          <p:cNvPr id="15" name="図 14">
            <a:extLst>
              <a:ext uri="{FF2B5EF4-FFF2-40B4-BE49-F238E27FC236}">
                <a16:creationId xmlns:a16="http://schemas.microsoft.com/office/drawing/2014/main" id="{0FF9F3B9-E1F7-A754-D429-66C30CF7F560}"/>
              </a:ext>
            </a:extLst>
          </p:cNvPr>
          <p:cNvPicPr>
            <a:picLocks noChangeAspect="1"/>
          </p:cNvPicPr>
          <p:nvPr/>
        </p:nvPicPr>
        <p:blipFill>
          <a:blip r:embed="rId2"/>
          <a:stretch>
            <a:fillRect/>
          </a:stretch>
        </p:blipFill>
        <p:spPr>
          <a:xfrm>
            <a:off x="10098742" y="2897598"/>
            <a:ext cx="403412" cy="474526"/>
          </a:xfrm>
          <a:prstGeom prst="rect">
            <a:avLst/>
          </a:prstGeom>
        </p:spPr>
      </p:pic>
      <p:sp>
        <p:nvSpPr>
          <p:cNvPr id="19" name="矢印: 左 18">
            <a:extLst>
              <a:ext uri="{FF2B5EF4-FFF2-40B4-BE49-F238E27FC236}">
                <a16:creationId xmlns:a16="http://schemas.microsoft.com/office/drawing/2014/main" id="{AFD4D42D-0BFB-8404-1016-BB520E771059}"/>
              </a:ext>
            </a:extLst>
          </p:cNvPr>
          <p:cNvSpPr/>
          <p:nvPr/>
        </p:nvSpPr>
        <p:spPr>
          <a:xfrm>
            <a:off x="10300448" y="2415312"/>
            <a:ext cx="313764" cy="171681"/>
          </a:xfrm>
          <a:prstGeom prst="leftArrow">
            <a:avLst/>
          </a:prstGeom>
          <a:solidFill>
            <a:srgbClr val="0617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0" name="矢印: 左 19">
            <a:extLst>
              <a:ext uri="{FF2B5EF4-FFF2-40B4-BE49-F238E27FC236}">
                <a16:creationId xmlns:a16="http://schemas.microsoft.com/office/drawing/2014/main" id="{11FCE465-150A-2836-8E25-2F9E898187A7}"/>
              </a:ext>
            </a:extLst>
          </p:cNvPr>
          <p:cNvSpPr/>
          <p:nvPr/>
        </p:nvSpPr>
        <p:spPr>
          <a:xfrm rot="10800000">
            <a:off x="11152093" y="2388419"/>
            <a:ext cx="270372" cy="180644"/>
          </a:xfrm>
          <a:prstGeom prst="leftArrow">
            <a:avLst/>
          </a:prstGeom>
          <a:solidFill>
            <a:srgbClr val="06179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9652C25F-5CD6-0292-902C-24717F3EE9AE}"/>
              </a:ext>
            </a:extLst>
          </p:cNvPr>
          <p:cNvSpPr txBox="1"/>
          <p:nvPr/>
        </p:nvSpPr>
        <p:spPr>
          <a:xfrm>
            <a:off x="7206277" y="3401223"/>
            <a:ext cx="1317812" cy="261610"/>
          </a:xfrm>
          <a:prstGeom prst="rect">
            <a:avLst/>
          </a:prstGeom>
          <a:noFill/>
        </p:spPr>
        <p:txBody>
          <a:bodyPr wrap="square" rtlCol="0">
            <a:spAutoFit/>
          </a:bodyPr>
          <a:lstStyle/>
          <a:p>
            <a:r>
              <a:rPr kumimoji="1" lang="ja-JP" altLang="en-US" sz="1100" dirty="0"/>
              <a:t>第</a:t>
            </a:r>
            <a:r>
              <a:rPr lang="en-US" altLang="ja-JP" sz="1100" dirty="0"/>
              <a:t>2</a:t>
            </a:r>
            <a:r>
              <a:rPr lang="ja-JP" altLang="en-US" sz="1100" dirty="0"/>
              <a:t>子誕生</a:t>
            </a:r>
            <a:endParaRPr kumimoji="1" lang="ja-JP" altLang="en-US" sz="1100" dirty="0"/>
          </a:p>
        </p:txBody>
      </p:sp>
      <p:sp>
        <p:nvSpPr>
          <p:cNvPr id="23" name="テキスト ボックス 22">
            <a:extLst>
              <a:ext uri="{FF2B5EF4-FFF2-40B4-BE49-F238E27FC236}">
                <a16:creationId xmlns:a16="http://schemas.microsoft.com/office/drawing/2014/main" id="{2A974F3F-5CFF-122E-9289-1D1A08EBD2A5}"/>
              </a:ext>
            </a:extLst>
          </p:cNvPr>
          <p:cNvSpPr txBox="1"/>
          <p:nvPr/>
        </p:nvSpPr>
        <p:spPr>
          <a:xfrm>
            <a:off x="9955306" y="3372041"/>
            <a:ext cx="1317812" cy="261610"/>
          </a:xfrm>
          <a:prstGeom prst="rect">
            <a:avLst/>
          </a:prstGeom>
          <a:noFill/>
        </p:spPr>
        <p:txBody>
          <a:bodyPr wrap="square" rtlCol="0">
            <a:spAutoFit/>
          </a:bodyPr>
          <a:lstStyle/>
          <a:p>
            <a:r>
              <a:rPr kumimoji="1" lang="ja-JP" altLang="en-US" sz="1100" dirty="0"/>
              <a:t>第</a:t>
            </a:r>
            <a:r>
              <a:rPr lang="en-US" altLang="ja-JP" sz="1100" dirty="0"/>
              <a:t>3</a:t>
            </a:r>
            <a:r>
              <a:rPr lang="ja-JP" altLang="en-US" sz="1100" dirty="0"/>
              <a:t>子誕生</a:t>
            </a:r>
            <a:endParaRPr kumimoji="1" lang="ja-JP" altLang="en-US" sz="1100" dirty="0"/>
          </a:p>
        </p:txBody>
      </p:sp>
      <p:sp>
        <p:nvSpPr>
          <p:cNvPr id="9" name="テキスト ボックス 8">
            <a:extLst>
              <a:ext uri="{FF2B5EF4-FFF2-40B4-BE49-F238E27FC236}">
                <a16:creationId xmlns:a16="http://schemas.microsoft.com/office/drawing/2014/main" id="{E3C299AC-1B08-E548-98DD-D5BED9784C3C}"/>
              </a:ext>
            </a:extLst>
          </p:cNvPr>
          <p:cNvSpPr txBox="1"/>
          <p:nvPr/>
        </p:nvSpPr>
        <p:spPr>
          <a:xfrm>
            <a:off x="502024" y="362757"/>
            <a:ext cx="1256876" cy="830997"/>
          </a:xfrm>
          <a:prstGeom prst="rect">
            <a:avLst/>
          </a:prstGeom>
          <a:noFill/>
        </p:spPr>
        <p:txBody>
          <a:bodyPr wrap="square">
            <a:spAutoFit/>
          </a:bodyPr>
          <a:lstStyle/>
          <a:p>
            <a:r>
              <a:rPr kumimoji="1" lang="en-US" altLang="ja-JP" sz="2400" dirty="0">
                <a:solidFill>
                  <a:srgbClr val="00B0F0"/>
                </a:solidFill>
              </a:rPr>
              <a:t>C</a:t>
            </a:r>
            <a:r>
              <a:rPr kumimoji="1" lang="ja-JP" altLang="en-US" sz="2400">
                <a:solidFill>
                  <a:srgbClr val="00B0F0"/>
                </a:solidFill>
              </a:rPr>
              <a:t>医師</a:t>
            </a:r>
            <a:endParaRPr kumimoji="1" lang="en-US" altLang="ja-JP" sz="2400" dirty="0">
              <a:solidFill>
                <a:srgbClr val="00B0F0"/>
              </a:solidFill>
            </a:endParaRPr>
          </a:p>
          <a:p>
            <a:r>
              <a:rPr lang="en-US" altLang="ja-JP" sz="2400" dirty="0"/>
              <a:t>(</a:t>
            </a:r>
            <a:r>
              <a:rPr lang="ja-JP" altLang="en-US" sz="2400"/>
              <a:t>男性</a:t>
            </a:r>
            <a:r>
              <a:rPr lang="en-US" altLang="ja-JP" sz="2400" dirty="0"/>
              <a:t>)</a:t>
            </a:r>
          </a:p>
        </p:txBody>
      </p:sp>
      <p:sp>
        <p:nvSpPr>
          <p:cNvPr id="16" name="タイトル 2">
            <a:extLst>
              <a:ext uri="{FF2B5EF4-FFF2-40B4-BE49-F238E27FC236}">
                <a16:creationId xmlns:a16="http://schemas.microsoft.com/office/drawing/2014/main" id="{FAED6088-9E6D-CC17-ACBC-24D79564DBB2}"/>
              </a:ext>
            </a:extLst>
          </p:cNvPr>
          <p:cNvSpPr txBox="1">
            <a:spLocks/>
          </p:cNvSpPr>
          <p:nvPr/>
        </p:nvSpPr>
        <p:spPr>
          <a:xfrm>
            <a:off x="502024" y="3443136"/>
            <a:ext cx="11346873" cy="1325563"/>
          </a:xfrm>
          <a:prstGeom prst="rect">
            <a:avLst/>
          </a:prstGeom>
        </p:spPr>
        <p:txBody>
          <a:bodyPr/>
          <a:lstStyle>
            <a:lvl1pPr algn="l" defTabSz="914309" rtl="0" eaLnBrk="1" latinLnBrk="0" hangingPunct="1">
              <a:lnSpc>
                <a:spcPct val="90000"/>
              </a:lnSpc>
              <a:spcBef>
                <a:spcPct val="0"/>
              </a:spcBef>
              <a:buNone/>
              <a:defRPr kumimoji="1" sz="4400" kern="1200">
                <a:solidFill>
                  <a:schemeClr val="tx1"/>
                </a:solidFill>
                <a:latin typeface="+mj-lt"/>
                <a:ea typeface="+mj-ea"/>
                <a:cs typeface="+mj-cs"/>
              </a:defRPr>
            </a:lvl1pPr>
          </a:lstStyle>
          <a:p>
            <a:r>
              <a:rPr lang="ja-JP" altLang="en-US" sz="2400"/>
              <a:t>睡眠外来を担当</a:t>
            </a:r>
            <a:endParaRPr lang="en-US" altLang="ja-JP" sz="2400" dirty="0"/>
          </a:p>
          <a:p>
            <a:r>
              <a:rPr lang="ja-JP" altLang="en-US" sz="2400"/>
              <a:t>　睡眠衛生不良が心身にもたらす影響をよく知っており、男性の育児休業は母親の睡眠に影響すること、産後の健康合併症を緩和することなどを熟知。</a:t>
            </a:r>
            <a:endParaRPr lang="en-US" altLang="ja-JP" sz="2400" dirty="0"/>
          </a:p>
          <a:p>
            <a:r>
              <a:rPr lang="ja-JP" altLang="en-US" sz="2400"/>
              <a:t>→第３子誕生に向けて相談あり、男性で育休取得１人目となった。</a:t>
            </a:r>
          </a:p>
        </p:txBody>
      </p:sp>
      <p:sp>
        <p:nvSpPr>
          <p:cNvPr id="18" name="テキスト ボックス 17">
            <a:extLst>
              <a:ext uri="{FF2B5EF4-FFF2-40B4-BE49-F238E27FC236}">
                <a16:creationId xmlns:a16="http://schemas.microsoft.com/office/drawing/2014/main" id="{8160CC73-2F2A-D97A-A0B2-CD458FF6C40F}"/>
              </a:ext>
            </a:extLst>
          </p:cNvPr>
          <p:cNvSpPr txBox="1"/>
          <p:nvPr/>
        </p:nvSpPr>
        <p:spPr>
          <a:xfrm>
            <a:off x="412796" y="5206020"/>
            <a:ext cx="11436101" cy="923330"/>
          </a:xfrm>
          <a:prstGeom prst="rect">
            <a:avLst/>
          </a:prstGeom>
          <a:noFill/>
        </p:spPr>
        <p:txBody>
          <a:bodyPr wrap="square">
            <a:spAutoFit/>
          </a:bodyPr>
          <a:lstStyle/>
          <a:p>
            <a:r>
              <a:rPr lang="ja-JP" altLang="ja-JP" sz="1800">
                <a:effectLst/>
                <a:latin typeface="Times New Roman" panose="02020603050405020304" pitchFamily="18" charset="0"/>
                <a:ea typeface="游明朝" panose="02020400000000000000" pitchFamily="18" charset="-128"/>
                <a:cs typeface="Times New Roman" panose="02020603050405020304" pitchFamily="18" charset="0"/>
              </a:rPr>
              <a:t>父親が育児のために休暇を取ることは、母親の精神的健康と睡眠に大きなプラスの影響を与える可能性があ</a:t>
            </a:r>
            <a:r>
              <a:rPr lang="ja-JP" altLang="en-US" sz="1800">
                <a:effectLst/>
                <a:latin typeface="Times New Roman" panose="02020603050405020304" pitchFamily="18" charset="0"/>
                <a:ea typeface="游明朝" panose="02020400000000000000" pitchFamily="18" charset="-128"/>
                <a:cs typeface="Times New Roman" panose="02020603050405020304" pitchFamily="18" charset="0"/>
              </a:rPr>
              <a:t>る</a:t>
            </a:r>
            <a:r>
              <a:rPr lang="ja-JP" altLang="ja-JP" sz="1800">
                <a:effectLst/>
                <a:latin typeface="Times New Roman" panose="02020603050405020304" pitchFamily="18" charset="0"/>
                <a:ea typeface="游明朝" panose="02020400000000000000" pitchFamily="18" charset="-128"/>
                <a:cs typeface="Times New Roman" panose="02020603050405020304" pitchFamily="18" charset="0"/>
              </a:rPr>
              <a:t>。父親が柔軟に育児休暇を取ることができれば、妊産婦の産後の健康合併症を緩和し、メンタルヘルスの状態を改善できることが研究で示されてい</a:t>
            </a:r>
            <a:r>
              <a:rPr lang="ja-JP" altLang="en-US" sz="1800">
                <a:effectLst/>
                <a:latin typeface="Times New Roman" panose="02020603050405020304" pitchFamily="18" charset="0"/>
                <a:ea typeface="游明朝" panose="02020400000000000000" pitchFamily="18" charset="-128"/>
                <a:cs typeface="Times New Roman" panose="02020603050405020304" pitchFamily="18" charset="0"/>
              </a:rPr>
              <a:t>る</a:t>
            </a:r>
            <a:r>
              <a:rPr lang="ja-JP" altLang="ja-JP" sz="1800">
                <a:effectLst/>
                <a:latin typeface="Times New Roman" panose="02020603050405020304" pitchFamily="18" charset="0"/>
                <a:ea typeface="游明朝" panose="02020400000000000000" pitchFamily="18" charset="-128"/>
                <a:cs typeface="Times New Roman" panose="02020603050405020304" pitchFamily="18" charset="0"/>
              </a:rPr>
              <a:t>。</a:t>
            </a:r>
            <a:endParaRPr lang="ja-JP" altLang="en-US"/>
          </a:p>
        </p:txBody>
      </p:sp>
      <p:sp>
        <p:nvSpPr>
          <p:cNvPr id="21" name="テキスト ボックス 20">
            <a:extLst>
              <a:ext uri="{FF2B5EF4-FFF2-40B4-BE49-F238E27FC236}">
                <a16:creationId xmlns:a16="http://schemas.microsoft.com/office/drawing/2014/main" id="{A2466EA8-7775-2D00-7FD2-F8301C31D780}"/>
              </a:ext>
            </a:extLst>
          </p:cNvPr>
          <p:cNvSpPr txBox="1"/>
          <p:nvPr/>
        </p:nvSpPr>
        <p:spPr>
          <a:xfrm>
            <a:off x="7796461" y="316747"/>
            <a:ext cx="3476657" cy="92333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kumimoji="1" lang="ja-JP" altLang="en-US"/>
              <a:t>週に</a:t>
            </a:r>
            <a:r>
              <a:rPr kumimoji="1" lang="en-US" altLang="ja-JP" dirty="0"/>
              <a:t>1</a:t>
            </a:r>
            <a:r>
              <a:rPr kumimoji="1" lang="ja-JP" altLang="en-US"/>
              <a:t>回午前の</a:t>
            </a:r>
            <a:r>
              <a:rPr kumimoji="1" lang="en-US" altLang="ja-JP" dirty="0"/>
              <a:t>CPAP</a:t>
            </a:r>
            <a:r>
              <a:rPr kumimoji="1" lang="ja-JP" altLang="en-US"/>
              <a:t>外来</a:t>
            </a:r>
            <a:endParaRPr kumimoji="1" lang="en-US" altLang="ja-JP" dirty="0"/>
          </a:p>
          <a:p>
            <a:r>
              <a:rPr lang="ja-JP" altLang="en-US"/>
              <a:t>および火曜午前の</a:t>
            </a:r>
            <a:r>
              <a:rPr lang="en-US" altLang="ja-JP" dirty="0"/>
              <a:t>PITA</a:t>
            </a:r>
            <a:r>
              <a:rPr lang="ja-JP" altLang="en-US"/>
              <a:t>手術のみ</a:t>
            </a:r>
            <a:endParaRPr lang="en-US" altLang="ja-JP" dirty="0"/>
          </a:p>
          <a:p>
            <a:r>
              <a:rPr lang="ja-JP" altLang="en-US"/>
              <a:t>出勤して担当</a:t>
            </a:r>
            <a:endParaRPr kumimoji="1" lang="ja-JP" altLang="en-US"/>
          </a:p>
        </p:txBody>
      </p:sp>
      <p:sp>
        <p:nvSpPr>
          <p:cNvPr id="24" name="テキスト ボックス 23">
            <a:extLst>
              <a:ext uri="{FF2B5EF4-FFF2-40B4-BE49-F238E27FC236}">
                <a16:creationId xmlns:a16="http://schemas.microsoft.com/office/drawing/2014/main" id="{B6551824-A444-06D5-577B-DD28E89F66FB}"/>
              </a:ext>
            </a:extLst>
          </p:cNvPr>
          <p:cNvSpPr txBox="1"/>
          <p:nvPr/>
        </p:nvSpPr>
        <p:spPr>
          <a:xfrm>
            <a:off x="4854336" y="1083229"/>
            <a:ext cx="2173993"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ja-JP" altLang="en-US"/>
              <a:t>育休期間　</a:t>
            </a:r>
            <a:r>
              <a:rPr kumimoji="1" lang="en-US" altLang="ja-JP" dirty="0"/>
              <a:t>1</a:t>
            </a:r>
            <a:r>
              <a:rPr kumimoji="1" lang="ja-JP" altLang="en-US"/>
              <a:t>年予定</a:t>
            </a:r>
          </a:p>
        </p:txBody>
      </p:sp>
    </p:spTree>
    <p:extLst>
      <p:ext uri="{BB962C8B-B14F-4D97-AF65-F5344CB8AC3E}">
        <p14:creationId xmlns:p14="http://schemas.microsoft.com/office/powerpoint/2010/main" val="1266168916"/>
      </p:ext>
    </p:extLst>
  </p:cSld>
  <p:clrMapOvr>
    <a:masterClrMapping/>
  </p:clrMapOvr>
  <p:transition spd="slow"/>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コンテンツ プレースホルダー 4">
            <a:extLst>
              <a:ext uri="{FF2B5EF4-FFF2-40B4-BE49-F238E27FC236}">
                <a16:creationId xmlns:a16="http://schemas.microsoft.com/office/drawing/2014/main" id="{1CB22D05-8DBB-5099-4939-B5291B84C5EB}"/>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rot="5400000">
            <a:off x="-544513" y="2280489"/>
            <a:ext cx="4352925" cy="3263900"/>
          </a:xfrm>
        </p:spPr>
      </p:pic>
      <p:pic>
        <p:nvPicPr>
          <p:cNvPr id="7" name="図 6">
            <a:extLst>
              <a:ext uri="{FF2B5EF4-FFF2-40B4-BE49-F238E27FC236}">
                <a16:creationId xmlns:a16="http://schemas.microsoft.com/office/drawing/2014/main" id="{A274C83F-4D54-8C23-D91B-8A5107ADC557}"/>
              </a:ext>
            </a:extLst>
          </p:cNvPr>
          <p:cNvPicPr>
            <a:picLocks noChangeAspect="1"/>
          </p:cNvPicPr>
          <p:nvPr/>
        </p:nvPicPr>
        <p:blipFill>
          <a:blip r:embed="rId3">
            <a:extLst>
              <a:ext uri="{28A0092B-C50C-407E-A947-70E740481C1C}">
                <a14:useLocalDpi xmlns:a14="http://schemas.microsoft.com/office/drawing/2010/main" val="0"/>
              </a:ext>
            </a:extLst>
          </a:blip>
          <a:srcRect l="18182" r="6936"/>
          <a:stretch/>
        </p:blipFill>
        <p:spPr>
          <a:xfrm rot="5400000">
            <a:off x="2855046" y="1592381"/>
            <a:ext cx="5135418" cy="3857625"/>
          </a:xfrm>
          <a:prstGeom prst="rect">
            <a:avLst/>
          </a:prstGeom>
        </p:spPr>
      </p:pic>
      <p:pic>
        <p:nvPicPr>
          <p:cNvPr id="9" name="図 8">
            <a:extLst>
              <a:ext uri="{FF2B5EF4-FFF2-40B4-BE49-F238E27FC236}">
                <a16:creationId xmlns:a16="http://schemas.microsoft.com/office/drawing/2014/main" id="{5C730E2E-A626-B0CF-1A0A-AA5B18B4E4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581610" y="231775"/>
            <a:ext cx="3654778" cy="2741702"/>
          </a:xfrm>
          <a:prstGeom prst="rect">
            <a:avLst/>
          </a:prstGeom>
        </p:spPr>
      </p:pic>
      <p:pic>
        <p:nvPicPr>
          <p:cNvPr id="11" name="図 10">
            <a:extLst>
              <a:ext uri="{FF2B5EF4-FFF2-40B4-BE49-F238E27FC236}">
                <a16:creationId xmlns:a16="http://schemas.microsoft.com/office/drawing/2014/main" id="{BB37929B-1D89-83D3-E535-A32010A3A0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1453" y="3106827"/>
            <a:ext cx="4243692" cy="3183487"/>
          </a:xfrm>
          <a:prstGeom prst="rect">
            <a:avLst/>
          </a:prstGeom>
        </p:spPr>
      </p:pic>
    </p:spTree>
    <p:extLst>
      <p:ext uri="{BB962C8B-B14F-4D97-AF65-F5344CB8AC3E}">
        <p14:creationId xmlns:p14="http://schemas.microsoft.com/office/powerpoint/2010/main" val="1011930721"/>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98D7F7A4-D26E-9B4C-01F7-61433EE76987}"/>
              </a:ext>
            </a:extLst>
          </p:cNvPr>
          <p:cNvSpPr>
            <a:spLocks noGrp="1"/>
          </p:cNvSpPr>
          <p:nvPr>
            <p:ph type="title"/>
          </p:nvPr>
        </p:nvSpPr>
        <p:spPr/>
        <p:txBody>
          <a:bodyPr/>
          <a:lstStyle/>
          <a:p>
            <a:r>
              <a:rPr kumimoji="1" lang="ja-JP" altLang="en-US" dirty="0"/>
              <a:t>子育てにかかわってよかったこと</a:t>
            </a:r>
          </a:p>
        </p:txBody>
      </p:sp>
      <p:sp>
        <p:nvSpPr>
          <p:cNvPr id="3" name="コンテンツ プレースホルダー 2">
            <a:extLst>
              <a:ext uri="{FF2B5EF4-FFF2-40B4-BE49-F238E27FC236}">
                <a16:creationId xmlns:a16="http://schemas.microsoft.com/office/drawing/2014/main" id="{FFDF8599-1B95-91C3-8233-2630CF51412D}"/>
              </a:ext>
            </a:extLst>
          </p:cNvPr>
          <p:cNvSpPr>
            <a:spLocks noGrp="1"/>
          </p:cNvSpPr>
          <p:nvPr>
            <p:ph idx="1"/>
          </p:nvPr>
        </p:nvSpPr>
        <p:spPr/>
        <p:txBody>
          <a:bodyPr>
            <a:normAutofit/>
          </a:bodyPr>
          <a:lstStyle/>
          <a:p>
            <a:r>
              <a:rPr kumimoji="1" lang="ja-JP" altLang="en-US" sz="2400" dirty="0"/>
              <a:t>子どもたちと触れ合う時間が増え、成長を実感できるようになりました。</a:t>
            </a:r>
            <a:r>
              <a:rPr kumimoji="1" lang="en-US" altLang="ja-JP" sz="2400" dirty="0"/>
              <a:t>10</a:t>
            </a:r>
            <a:r>
              <a:rPr kumimoji="1" lang="ja-JP" altLang="en-US" sz="2400" dirty="0"/>
              <a:t>か月のこどもがある日突然立ち上がる様子や、上の子のオムツがとれたことなど、仕事をしている間はしらないうちに終わっていたことに立ち会うことができました。</a:t>
            </a:r>
            <a:endParaRPr kumimoji="1" lang="en-US" altLang="ja-JP" sz="2400" dirty="0"/>
          </a:p>
          <a:p>
            <a:endParaRPr lang="en-US" altLang="ja-JP" sz="2400" dirty="0"/>
          </a:p>
          <a:p>
            <a:r>
              <a:rPr kumimoji="1" lang="ja-JP" altLang="en-US" sz="2400" dirty="0"/>
              <a:t>発表会や運動会への参加など、行事に積極的に参加することができました。</a:t>
            </a:r>
            <a:endParaRPr kumimoji="1" lang="en-US" altLang="ja-JP" sz="2400" dirty="0"/>
          </a:p>
          <a:p>
            <a:endParaRPr lang="en-US" altLang="ja-JP" sz="2400" dirty="0"/>
          </a:p>
          <a:p>
            <a:r>
              <a:rPr kumimoji="1" lang="ja-JP" altLang="en-US" sz="2400" dirty="0"/>
              <a:t>育児の大変さを知ることができました。普段妻にまかせっきりになっていた日中の育児に自分が関わることで、子どもを育てる大変さ、妻の負担などを知ることができ、妻をいたわることができるようになりました。</a:t>
            </a:r>
          </a:p>
        </p:txBody>
      </p:sp>
    </p:spTree>
    <p:extLst>
      <p:ext uri="{BB962C8B-B14F-4D97-AF65-F5344CB8AC3E}">
        <p14:creationId xmlns:p14="http://schemas.microsoft.com/office/powerpoint/2010/main" val="2447208221"/>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601B5D6-C457-FACF-2F75-2FFC9B05907C}"/>
              </a:ext>
            </a:extLst>
          </p:cNvPr>
          <p:cNvSpPr>
            <a:spLocks noGrp="1"/>
          </p:cNvSpPr>
          <p:nvPr>
            <p:ph type="title"/>
          </p:nvPr>
        </p:nvSpPr>
        <p:spPr/>
        <p:txBody>
          <a:bodyPr/>
          <a:lstStyle/>
          <a:p>
            <a:r>
              <a:rPr kumimoji="1" lang="ja-JP" altLang="en-US" dirty="0"/>
              <a:t>これから子育てに関わる男性医師へ</a:t>
            </a:r>
          </a:p>
        </p:txBody>
      </p:sp>
      <p:sp>
        <p:nvSpPr>
          <p:cNvPr id="3" name="コンテンツ プレースホルダー 2">
            <a:extLst>
              <a:ext uri="{FF2B5EF4-FFF2-40B4-BE49-F238E27FC236}">
                <a16:creationId xmlns:a16="http://schemas.microsoft.com/office/drawing/2014/main" id="{955C3909-180E-4598-C43E-8FF5435D764A}"/>
              </a:ext>
            </a:extLst>
          </p:cNvPr>
          <p:cNvSpPr>
            <a:spLocks noGrp="1"/>
          </p:cNvSpPr>
          <p:nvPr>
            <p:ph idx="1"/>
          </p:nvPr>
        </p:nvSpPr>
        <p:spPr>
          <a:xfrm>
            <a:off x="917236" y="1663543"/>
            <a:ext cx="10432083" cy="4351337"/>
          </a:xfrm>
        </p:spPr>
        <p:txBody>
          <a:bodyPr>
            <a:noAutofit/>
          </a:bodyPr>
          <a:lstStyle/>
          <a:p>
            <a:r>
              <a:rPr kumimoji="1" lang="ja-JP" altLang="en-US" sz="2400" dirty="0"/>
              <a:t>仕事よりも育児の方が何倍も大変です。睡眠不足や自由な時間の制限、不規則は生活など、想像以上に心身への負担がかかります。考えている以上に自分が休める時間は実はあまりないです。</a:t>
            </a:r>
            <a:endParaRPr lang="en-US" altLang="ja-JP" sz="2000" dirty="0"/>
          </a:p>
          <a:p>
            <a:r>
              <a:rPr kumimoji="1" lang="ja-JP" altLang="en-US" sz="2400" dirty="0"/>
              <a:t>妻への感謝、労りの気持ちを持つとともに、妻の自由な時間、休める時間を確保してあげてください。出産の負担、頻回授乳による栄養不足や睡眠不足、ホルモンバランスの乱れによるメンタルの影響など、夫以上に負荷がかかっています。</a:t>
            </a:r>
            <a:endParaRPr lang="en-US" altLang="ja-JP" sz="2400" dirty="0"/>
          </a:p>
          <a:p>
            <a:r>
              <a:rPr kumimoji="1" lang="ja-JP" altLang="en-US" sz="2400" dirty="0"/>
              <a:t>子どもの世話をする時間を多くとってあげてください。食事、おむつ替え、寝かしつけ、入浴、遊びなど、子どもとかかわるタイミングは多くあります。大変なことですが、育休の間しか密に関わることはないかもしれません。子どもの成長をぜひ間近で見てください。</a:t>
            </a:r>
          </a:p>
        </p:txBody>
      </p:sp>
    </p:spTree>
    <p:extLst>
      <p:ext uri="{BB962C8B-B14F-4D97-AF65-F5344CB8AC3E}">
        <p14:creationId xmlns:p14="http://schemas.microsoft.com/office/powerpoint/2010/main" val="1285842529"/>
      </p:ext>
    </p:extLst>
  </p:cSld>
  <p:clrMapOvr>
    <a:masterClrMapping/>
  </p:clrMapOvr>
  <p:transition spd="slow"/>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1652B17-4FCF-05E5-01DF-F53FFA19ED4F}"/>
              </a:ext>
            </a:extLst>
          </p:cNvPr>
          <p:cNvSpPr>
            <a:spLocks noGrp="1"/>
          </p:cNvSpPr>
          <p:nvPr>
            <p:ph type="title" idx="4294967295"/>
          </p:nvPr>
        </p:nvSpPr>
        <p:spPr>
          <a:xfrm>
            <a:off x="838200" y="153192"/>
            <a:ext cx="10515600" cy="1325563"/>
          </a:xfrm>
        </p:spPr>
        <p:style>
          <a:lnRef idx="2">
            <a:schemeClr val="accent1"/>
          </a:lnRef>
          <a:fillRef idx="1">
            <a:schemeClr val="lt1"/>
          </a:fillRef>
          <a:effectRef idx="0">
            <a:schemeClr val="accent1"/>
          </a:effectRef>
          <a:fontRef idx="minor">
            <a:schemeClr val="dk1"/>
          </a:fontRef>
        </p:style>
        <p:txBody>
          <a:bodyPr/>
          <a:lstStyle/>
          <a:p>
            <a:r>
              <a:rPr kumimoji="1" lang="ja-JP" altLang="en-US"/>
              <a:t>奥様からのコメント</a:t>
            </a:r>
          </a:p>
        </p:txBody>
      </p:sp>
      <p:sp>
        <p:nvSpPr>
          <p:cNvPr id="3" name="コンテンツ プレースホルダー 2">
            <a:extLst>
              <a:ext uri="{FF2B5EF4-FFF2-40B4-BE49-F238E27FC236}">
                <a16:creationId xmlns:a16="http://schemas.microsoft.com/office/drawing/2014/main" id="{126BE6F0-A250-B82A-FC0B-51DB937AD286}"/>
              </a:ext>
            </a:extLst>
          </p:cNvPr>
          <p:cNvSpPr>
            <a:spLocks noGrp="1"/>
          </p:cNvSpPr>
          <p:nvPr>
            <p:ph idx="4294967295"/>
          </p:nvPr>
        </p:nvSpPr>
        <p:spPr>
          <a:xfrm>
            <a:off x="947530" y="1690688"/>
            <a:ext cx="10515600" cy="4351338"/>
          </a:xfrm>
        </p:spPr>
        <p:txBody>
          <a:bodyPr/>
          <a:lstStyle/>
          <a:p>
            <a:pPr>
              <a:lnSpc>
                <a:spcPct val="100000"/>
              </a:lnSpc>
            </a:pPr>
            <a:r>
              <a:rPr kumimoji="1" lang="ja-JP" altLang="en-US"/>
              <a:t>仕事をしながらの生活では、自分一人にかかる負担が大きく、特に精神的なストレスが多かったです。今回育休を取得させていただいたことで、上の子二人のときと違って精神的に楽になりました。日中の話し相手がいるだけで不安感も減り、家事も分担してできたので、少しだけでも自分が休む時間が取れたのは有り難かったです。</a:t>
            </a:r>
          </a:p>
          <a:p>
            <a:endParaRPr kumimoji="1" lang="ja-JP" altLang="en-US"/>
          </a:p>
          <a:p>
            <a:r>
              <a:rPr kumimoji="1" lang="ja-JP" altLang="en-US">
                <a:highlight>
                  <a:srgbClr val="00FFFF"/>
                </a:highlight>
              </a:rPr>
              <a:t>全国の医療従事者の方もぜひ積極的に育休を取得してください。</a:t>
            </a:r>
          </a:p>
        </p:txBody>
      </p:sp>
    </p:spTree>
    <p:extLst>
      <p:ext uri="{BB962C8B-B14F-4D97-AF65-F5344CB8AC3E}">
        <p14:creationId xmlns:p14="http://schemas.microsoft.com/office/powerpoint/2010/main" val="15071058"/>
      </p:ext>
    </p:extLst>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C3337DD-2604-1441-6BB6-9F41F13E2777}"/>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FBDC72CD-632B-E463-2835-980A6DA994D3}"/>
              </a:ext>
            </a:extLst>
          </p:cNvPr>
          <p:cNvSpPr>
            <a:spLocks noGrp="1"/>
          </p:cNvSpPr>
          <p:nvPr>
            <p:ph type="title" idx="4294967295"/>
          </p:nvPr>
        </p:nvSpPr>
        <p:spPr>
          <a:xfrm>
            <a:off x="0" y="69850"/>
            <a:ext cx="12192001" cy="914400"/>
          </a:xfrm>
        </p:spPr>
        <p:txBody>
          <a:bodyPr>
            <a:normAutofit/>
          </a:bodyPr>
          <a:lstStyle/>
          <a:p>
            <a:r>
              <a:rPr kumimoji="1" lang="ja-JP" altLang="en-US" sz="3200"/>
              <a:t>　川崎学園は</a:t>
            </a:r>
            <a:r>
              <a:rPr lang="ja-JP" altLang="en-US" sz="3200" i="0">
                <a:solidFill>
                  <a:srgbClr val="333333"/>
                </a:solidFill>
                <a:effectLst/>
                <a:latin typeface="Meiryo" panose="020B0604030504040204" pitchFamily="34" charset="-128"/>
                <a:ea typeface="Meiryo" panose="020B0604030504040204" pitchFamily="34" charset="-128"/>
              </a:rPr>
              <a:t>「おかやま子育て応援宣言企業」</a:t>
            </a:r>
            <a:r>
              <a:rPr lang="ja-JP" altLang="en-US" sz="2000">
                <a:solidFill>
                  <a:srgbClr val="333333"/>
                </a:solidFill>
                <a:latin typeface="Meiryo" panose="020B0604030504040204" pitchFamily="34" charset="-128"/>
                <a:ea typeface="Meiryo" panose="020B0604030504040204" pitchFamily="34" charset="-128"/>
              </a:rPr>
              <a:t>（</a:t>
            </a:r>
            <a:r>
              <a:rPr lang="ja-JP" altLang="en-US" sz="2000" i="0">
                <a:solidFill>
                  <a:srgbClr val="333333"/>
                </a:solidFill>
                <a:effectLst/>
                <a:latin typeface="Meiryo" panose="020B0604030504040204" pitchFamily="34" charset="-128"/>
                <a:ea typeface="Meiryo" panose="020B0604030504040204" pitchFamily="34" charset="-128"/>
              </a:rPr>
              <a:t>平成</a:t>
            </a:r>
            <a:r>
              <a:rPr lang="en-US" altLang="ja-JP" sz="2000" dirty="0">
                <a:solidFill>
                  <a:srgbClr val="333333"/>
                </a:solidFill>
                <a:latin typeface="Meiryo" panose="020B0604030504040204" pitchFamily="34" charset="-128"/>
                <a:ea typeface="Meiryo" panose="020B0604030504040204" pitchFamily="34" charset="-128"/>
              </a:rPr>
              <a:t>24</a:t>
            </a:r>
            <a:r>
              <a:rPr lang="ja-JP" altLang="en-US" sz="2000">
                <a:solidFill>
                  <a:srgbClr val="333333"/>
                </a:solidFill>
                <a:latin typeface="Meiryo" panose="020B0604030504040204" pitchFamily="34" charset="-128"/>
                <a:ea typeface="Meiryo" panose="020B0604030504040204" pitchFamily="34" charset="-128"/>
              </a:rPr>
              <a:t>年度県知事賞受賞）</a:t>
            </a:r>
            <a:br>
              <a:rPr lang="en-US" altLang="ja-JP" sz="2000" dirty="0">
                <a:solidFill>
                  <a:srgbClr val="333333"/>
                </a:solidFill>
                <a:latin typeface="Meiryo" panose="020B0604030504040204" pitchFamily="34" charset="-128"/>
                <a:ea typeface="Meiryo" panose="020B0604030504040204" pitchFamily="34" charset="-128"/>
              </a:rPr>
            </a:br>
            <a:r>
              <a:rPr lang="en-US" altLang="ja-JP" sz="2000" dirty="0">
                <a:solidFill>
                  <a:srgbClr val="333333"/>
                </a:solidFill>
                <a:latin typeface="Meiryo" panose="020B0604030504040204" pitchFamily="34" charset="-128"/>
                <a:ea typeface="Meiryo" panose="020B0604030504040204" pitchFamily="34" charset="-128"/>
              </a:rPr>
              <a:t>		</a:t>
            </a:r>
            <a:r>
              <a:rPr lang="ja-JP" altLang="en-US" sz="2000">
                <a:solidFill>
                  <a:srgbClr val="333333"/>
                </a:solidFill>
                <a:latin typeface="Meiryo" panose="020B0604030504040204" pitchFamily="34" charset="-128"/>
                <a:ea typeface="Meiryo" panose="020B0604030504040204" pitchFamily="34" charset="-128"/>
              </a:rPr>
              <a:t>平成</a:t>
            </a:r>
            <a:r>
              <a:rPr lang="en-US" altLang="ja-JP" sz="2000" dirty="0">
                <a:solidFill>
                  <a:srgbClr val="333333"/>
                </a:solidFill>
                <a:latin typeface="Meiryo" panose="020B0604030504040204" pitchFamily="34" charset="-128"/>
                <a:ea typeface="Meiryo" panose="020B0604030504040204" pitchFamily="34" charset="-128"/>
              </a:rPr>
              <a:t>28</a:t>
            </a:r>
            <a:r>
              <a:rPr lang="ja-JP" altLang="en-US" sz="2000">
                <a:solidFill>
                  <a:srgbClr val="333333"/>
                </a:solidFill>
                <a:latin typeface="Meiryo" panose="020B0604030504040204" pitchFamily="34" charset="-128"/>
                <a:ea typeface="Meiryo" panose="020B0604030504040204" pitchFamily="34" charset="-128"/>
              </a:rPr>
              <a:t>年</a:t>
            </a:r>
            <a:r>
              <a:rPr lang="en-US" altLang="ja-JP" sz="2000" dirty="0">
                <a:solidFill>
                  <a:srgbClr val="333333"/>
                </a:solidFill>
                <a:latin typeface="Meiryo" panose="020B0604030504040204" pitchFamily="34" charset="-128"/>
                <a:ea typeface="Meiryo" panose="020B0604030504040204" pitchFamily="34" charset="-128"/>
              </a:rPr>
              <a:t>1</a:t>
            </a:r>
            <a:r>
              <a:rPr lang="ja-JP" altLang="en-US" sz="2000">
                <a:solidFill>
                  <a:srgbClr val="333333"/>
                </a:solidFill>
                <a:latin typeface="Meiryo" panose="020B0604030504040204" pitchFamily="34" charset="-128"/>
                <a:ea typeface="Meiryo" panose="020B0604030504040204" pitchFamily="34" charset="-128"/>
              </a:rPr>
              <a:t>月から　子育て支援センターが設置されている</a:t>
            </a:r>
            <a:endParaRPr kumimoji="1" lang="ja-JP" altLang="en-US" sz="2000"/>
          </a:p>
        </p:txBody>
      </p:sp>
      <p:pic>
        <p:nvPicPr>
          <p:cNvPr id="5" name="コンテンツ プレースホルダー 4">
            <a:extLst>
              <a:ext uri="{FF2B5EF4-FFF2-40B4-BE49-F238E27FC236}">
                <a16:creationId xmlns:a16="http://schemas.microsoft.com/office/drawing/2014/main" id="{ADB1F1BC-F7A1-F5BC-95E0-28DACF25D963}"/>
              </a:ext>
            </a:extLst>
          </p:cNvPr>
          <p:cNvPicPr>
            <a:picLocks noGrp="1" noChangeAspect="1"/>
          </p:cNvPicPr>
          <p:nvPr>
            <p:ph idx="4294967295"/>
          </p:nvPr>
        </p:nvPicPr>
        <p:blipFill>
          <a:blip r:embed="rId2">
            <a:extLst>
              <a:ext uri="{28A0092B-C50C-407E-A947-70E740481C1C}">
                <a14:useLocalDpi xmlns:a14="http://schemas.microsoft.com/office/drawing/2010/main" val="0"/>
              </a:ext>
            </a:extLst>
          </a:blip>
          <a:srcRect t="34997"/>
          <a:stretch/>
        </p:blipFill>
        <p:spPr>
          <a:xfrm>
            <a:off x="630237" y="1423988"/>
            <a:ext cx="10931525" cy="4906962"/>
          </a:xfrm>
        </p:spPr>
      </p:pic>
      <p:pic>
        <p:nvPicPr>
          <p:cNvPr id="7" name="図 6">
            <a:extLst>
              <a:ext uri="{FF2B5EF4-FFF2-40B4-BE49-F238E27FC236}">
                <a16:creationId xmlns:a16="http://schemas.microsoft.com/office/drawing/2014/main" id="{172181BC-5540-BAB0-BA68-798D2F38DC9F}"/>
              </a:ext>
            </a:extLst>
          </p:cNvPr>
          <p:cNvPicPr>
            <a:picLocks noChangeAspect="1"/>
          </p:cNvPicPr>
          <p:nvPr/>
        </p:nvPicPr>
        <p:blipFill>
          <a:blip r:embed="rId2">
            <a:extLst>
              <a:ext uri="{28A0092B-C50C-407E-A947-70E740481C1C}">
                <a14:useLocalDpi xmlns:a14="http://schemas.microsoft.com/office/drawing/2010/main" val="0"/>
              </a:ext>
            </a:extLst>
          </a:blip>
          <a:srcRect t="1358" r="62948" b="81602"/>
          <a:stretch/>
        </p:blipFill>
        <p:spPr>
          <a:xfrm>
            <a:off x="630237" y="1100900"/>
            <a:ext cx="2879812" cy="914400"/>
          </a:xfrm>
          <a:prstGeom prst="rect">
            <a:avLst/>
          </a:prstGeom>
        </p:spPr>
      </p:pic>
    </p:spTree>
    <p:extLst>
      <p:ext uri="{BB962C8B-B14F-4D97-AF65-F5344CB8AC3E}">
        <p14:creationId xmlns:p14="http://schemas.microsoft.com/office/powerpoint/2010/main" val="471944985"/>
      </p:ext>
    </p:extLst>
  </p:cSld>
  <p:clrMapOvr>
    <a:masterClrMapping/>
  </p:clrMapOvr>
  <p:transition spd="slow"/>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C4862F-418D-CA60-CEDB-53965EE012D0}"/>
            </a:ext>
          </a:extLst>
        </p:cNvPr>
        <p:cNvGrpSpPr/>
        <p:nvPr/>
      </p:nvGrpSpPr>
      <p:grpSpPr>
        <a:xfrm>
          <a:off x="0" y="0"/>
          <a:ext cx="0" cy="0"/>
          <a:chOff x="0" y="0"/>
          <a:chExt cx="0" cy="0"/>
        </a:xfrm>
      </p:grpSpPr>
      <p:sp>
        <p:nvSpPr>
          <p:cNvPr id="3" name="四角形: 角を丸くする 2">
            <a:extLst>
              <a:ext uri="{FF2B5EF4-FFF2-40B4-BE49-F238E27FC236}">
                <a16:creationId xmlns:a16="http://schemas.microsoft.com/office/drawing/2014/main" id="{5E8DFAB3-4D3E-E270-7D79-DF0E6703DD52}"/>
              </a:ext>
            </a:extLst>
          </p:cNvPr>
          <p:cNvSpPr/>
          <p:nvPr/>
        </p:nvSpPr>
        <p:spPr>
          <a:xfrm>
            <a:off x="1758900" y="166476"/>
            <a:ext cx="5592722" cy="1027278"/>
          </a:xfrm>
          <a:prstGeom prst="roundRect">
            <a:avLst/>
          </a:prstGeom>
          <a:solidFill>
            <a:schemeClr val="accent5">
              <a:lumMod val="5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ja-JP" altLang="en-US" sz="1800" b="0" i="0" u="none" strike="noStrike" kern="1200" cap="none" spc="0" normalizeH="0" baseline="0" noProof="0">
              <a:ln>
                <a:noFill/>
              </a:ln>
              <a:solidFill>
                <a:prstClr val="white"/>
              </a:solidFill>
              <a:effectLst/>
              <a:uLnTx/>
              <a:uFillTx/>
              <a:latin typeface="メイリオ"/>
              <a:ea typeface="メイリオ"/>
              <a:cs typeface="+mn-cs"/>
            </a:endParaRPr>
          </a:p>
        </p:txBody>
      </p:sp>
      <p:sp>
        <p:nvSpPr>
          <p:cNvPr id="2" name="テキスト ボックス 1">
            <a:extLst>
              <a:ext uri="{FF2B5EF4-FFF2-40B4-BE49-F238E27FC236}">
                <a16:creationId xmlns:a16="http://schemas.microsoft.com/office/drawing/2014/main" id="{47E7F4DF-B51E-5D66-10B6-F2E7E772A317}"/>
              </a:ext>
            </a:extLst>
          </p:cNvPr>
          <p:cNvSpPr txBox="1"/>
          <p:nvPr/>
        </p:nvSpPr>
        <p:spPr>
          <a:xfrm>
            <a:off x="2256046" y="439767"/>
            <a:ext cx="5483711"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卒後</a:t>
            </a:r>
            <a:r>
              <a:rPr kumimoji="1" lang="en-US" altLang="ja-JP" sz="2000" b="1" i="0" u="none" strike="noStrike" kern="1200" cap="none" spc="0" normalizeH="0" baseline="0" noProof="0" dirty="0">
                <a:ln>
                  <a:noFill/>
                </a:ln>
                <a:solidFill>
                  <a:prstClr val="white"/>
                </a:solidFill>
                <a:effectLst/>
                <a:uLnTx/>
                <a:uFillTx/>
                <a:latin typeface="メイリオ"/>
                <a:ea typeface="メイリオ"/>
                <a:cs typeface="+mn-cs"/>
              </a:rPr>
              <a:t>18</a:t>
            </a: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年目　耳鼻咽喉科専門医　講師　</a:t>
            </a:r>
            <a:endParaRPr kumimoji="1" lang="en-US" altLang="ja-JP" sz="2000" b="1" i="0" u="none" strike="noStrike" kern="1200" cap="none" spc="0" normalizeH="0" baseline="0" noProof="0" dirty="0">
              <a:ln>
                <a:noFill/>
              </a:ln>
              <a:solidFill>
                <a:prstClr val="white"/>
              </a:solidFill>
              <a:effectLst/>
              <a:uLnTx/>
              <a:uFillTx/>
              <a:latin typeface="メイリオ"/>
              <a:ea typeface="メイリオ"/>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子ども：</a:t>
            </a:r>
            <a:r>
              <a:rPr lang="en-US" altLang="ja-JP" sz="2000" b="1" dirty="0">
                <a:solidFill>
                  <a:prstClr val="white"/>
                </a:solidFill>
                <a:latin typeface="メイリオ"/>
                <a:ea typeface="メイリオ"/>
              </a:rPr>
              <a:t>2</a:t>
            </a: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歳・</a:t>
            </a:r>
            <a:r>
              <a:rPr kumimoji="1" lang="en-US" altLang="ja-JP" sz="2000" b="1" i="0" u="none" strike="noStrike" kern="1200" cap="none" spc="0" normalizeH="0" baseline="0" noProof="0" dirty="0">
                <a:ln>
                  <a:noFill/>
                </a:ln>
                <a:solidFill>
                  <a:prstClr val="white"/>
                </a:solidFill>
                <a:effectLst/>
                <a:uLnTx/>
                <a:uFillTx/>
                <a:latin typeface="メイリオ"/>
                <a:ea typeface="メイリオ"/>
                <a:cs typeface="+mn-cs"/>
              </a:rPr>
              <a:t>0</a:t>
            </a:r>
            <a:r>
              <a:rPr kumimoji="1" lang="ja-JP" altLang="en-US" sz="2000" b="1" i="0" u="none" strike="noStrike" kern="1200" cap="none" spc="0" normalizeH="0" baseline="0" noProof="0" dirty="0">
                <a:ln>
                  <a:noFill/>
                </a:ln>
                <a:solidFill>
                  <a:prstClr val="white"/>
                </a:solidFill>
                <a:effectLst/>
                <a:uLnTx/>
                <a:uFillTx/>
                <a:latin typeface="メイリオ"/>
                <a:ea typeface="メイリオ"/>
                <a:cs typeface="+mn-cs"/>
              </a:rPr>
              <a:t>歳</a:t>
            </a:r>
          </a:p>
        </p:txBody>
      </p:sp>
      <p:sp>
        <p:nvSpPr>
          <p:cNvPr id="4" name="テキスト ボックス 3">
            <a:extLst>
              <a:ext uri="{FF2B5EF4-FFF2-40B4-BE49-F238E27FC236}">
                <a16:creationId xmlns:a16="http://schemas.microsoft.com/office/drawing/2014/main" id="{793119F2-D77D-783F-D80F-FAC79247DCD3}"/>
              </a:ext>
            </a:extLst>
          </p:cNvPr>
          <p:cNvSpPr txBox="1"/>
          <p:nvPr/>
        </p:nvSpPr>
        <p:spPr>
          <a:xfrm>
            <a:off x="502024" y="362757"/>
            <a:ext cx="1256876" cy="830997"/>
          </a:xfrm>
          <a:prstGeom prst="rect">
            <a:avLst/>
          </a:prstGeom>
          <a:noFill/>
        </p:spPr>
        <p:txBody>
          <a:bodyPr wrap="square">
            <a:spAutoFit/>
          </a:bodyPr>
          <a:lstStyle/>
          <a:p>
            <a:r>
              <a:rPr kumimoji="1" lang="en-US" altLang="ja-JP" sz="2400" dirty="0">
                <a:solidFill>
                  <a:srgbClr val="00B050"/>
                </a:solidFill>
              </a:rPr>
              <a:t>D</a:t>
            </a:r>
            <a:r>
              <a:rPr kumimoji="1" lang="ja-JP" altLang="en-US" sz="2400">
                <a:solidFill>
                  <a:srgbClr val="00B050"/>
                </a:solidFill>
              </a:rPr>
              <a:t>医師</a:t>
            </a:r>
            <a:endParaRPr kumimoji="1" lang="en-US" altLang="ja-JP" sz="2400" dirty="0">
              <a:solidFill>
                <a:srgbClr val="00B050"/>
              </a:solidFill>
            </a:endParaRPr>
          </a:p>
          <a:p>
            <a:r>
              <a:rPr lang="en-US" altLang="ja-JP" sz="2400" dirty="0"/>
              <a:t>(</a:t>
            </a:r>
            <a:r>
              <a:rPr lang="ja-JP" altLang="en-US" sz="2400"/>
              <a:t>男性</a:t>
            </a:r>
            <a:r>
              <a:rPr lang="en-US" altLang="ja-JP" sz="2400" dirty="0"/>
              <a:t>)</a:t>
            </a:r>
          </a:p>
        </p:txBody>
      </p:sp>
      <p:sp>
        <p:nvSpPr>
          <p:cNvPr id="9" name="テキスト ボックス 8">
            <a:extLst>
              <a:ext uri="{FF2B5EF4-FFF2-40B4-BE49-F238E27FC236}">
                <a16:creationId xmlns:a16="http://schemas.microsoft.com/office/drawing/2014/main" id="{7C245745-D9BF-08BB-B0FA-30C3390DEFBA}"/>
              </a:ext>
            </a:extLst>
          </p:cNvPr>
          <p:cNvSpPr txBox="1"/>
          <p:nvPr/>
        </p:nvSpPr>
        <p:spPr>
          <a:xfrm>
            <a:off x="4997901" y="824422"/>
            <a:ext cx="2031325" cy="369332"/>
          </a:xfrm>
          <a:prstGeom prst="rect">
            <a:avLst/>
          </a:prstGeom>
        </p:spPr>
        <p:style>
          <a:lnRef idx="1">
            <a:schemeClr val="accent4"/>
          </a:lnRef>
          <a:fillRef idx="2">
            <a:schemeClr val="accent4"/>
          </a:fillRef>
          <a:effectRef idx="1">
            <a:schemeClr val="accent4"/>
          </a:effectRef>
          <a:fontRef idx="minor">
            <a:schemeClr val="dk1"/>
          </a:fontRef>
        </p:style>
        <p:txBody>
          <a:bodyPr wrap="none" rtlCol="0">
            <a:spAutoFit/>
          </a:bodyPr>
          <a:lstStyle/>
          <a:p>
            <a:r>
              <a:rPr kumimoji="1" lang="ja-JP" altLang="en-US"/>
              <a:t>育休期間　７ヶ月</a:t>
            </a:r>
          </a:p>
        </p:txBody>
      </p:sp>
      <p:sp>
        <p:nvSpPr>
          <p:cNvPr id="11" name="テキスト ボックス 10">
            <a:extLst>
              <a:ext uri="{FF2B5EF4-FFF2-40B4-BE49-F238E27FC236}">
                <a16:creationId xmlns:a16="http://schemas.microsoft.com/office/drawing/2014/main" id="{0884EEBC-4BF4-8A1D-27D7-EC47AEF57A9F}"/>
              </a:ext>
            </a:extLst>
          </p:cNvPr>
          <p:cNvSpPr txBox="1"/>
          <p:nvPr/>
        </p:nvSpPr>
        <p:spPr>
          <a:xfrm>
            <a:off x="7485840" y="270424"/>
            <a:ext cx="4570482" cy="923330"/>
          </a:xfrm>
          <a:prstGeom prst="rect">
            <a:avLst/>
          </a:prstGeom>
        </p:spPr>
        <p:style>
          <a:lnRef idx="2">
            <a:schemeClr val="accent5"/>
          </a:lnRef>
          <a:fillRef idx="1">
            <a:schemeClr val="lt1"/>
          </a:fillRef>
          <a:effectRef idx="0">
            <a:schemeClr val="accent5"/>
          </a:effectRef>
          <a:fontRef idx="minor">
            <a:schemeClr val="dk1"/>
          </a:fontRef>
        </p:style>
        <p:txBody>
          <a:bodyPr wrap="none" rtlCol="0">
            <a:spAutoFit/>
          </a:bodyPr>
          <a:lstStyle/>
          <a:p>
            <a:r>
              <a:rPr kumimoji="1" lang="ja-JP" altLang="en-US"/>
              <a:t>週に</a:t>
            </a:r>
            <a:r>
              <a:rPr kumimoji="1" lang="en-US" altLang="ja-JP" dirty="0"/>
              <a:t>1</a:t>
            </a:r>
            <a:r>
              <a:rPr kumimoji="1" lang="ja-JP" altLang="en-US"/>
              <a:t>回半日　音声・喉頭・嚥下外来</a:t>
            </a:r>
            <a:endParaRPr kumimoji="1" lang="en-US" altLang="ja-JP" dirty="0"/>
          </a:p>
          <a:p>
            <a:r>
              <a:rPr lang="ja-JP" altLang="en-US"/>
              <a:t>および人員不足時に火曜または木曜に半日</a:t>
            </a:r>
            <a:endParaRPr lang="en-US" altLang="ja-JP" dirty="0"/>
          </a:p>
          <a:p>
            <a:r>
              <a:rPr lang="ja-JP" altLang="en-US"/>
              <a:t>出勤して手術指導担当</a:t>
            </a:r>
            <a:endParaRPr kumimoji="1" lang="ja-JP" altLang="en-US"/>
          </a:p>
        </p:txBody>
      </p:sp>
      <p:pic>
        <p:nvPicPr>
          <p:cNvPr id="12" name="図 11">
            <a:extLst>
              <a:ext uri="{FF2B5EF4-FFF2-40B4-BE49-F238E27FC236}">
                <a16:creationId xmlns:a16="http://schemas.microsoft.com/office/drawing/2014/main" id="{3456E196-0D1C-D41D-97D9-F558D63B597E}"/>
              </a:ext>
            </a:extLst>
          </p:cNvPr>
          <p:cNvPicPr>
            <a:picLocks noChangeAspect="1"/>
          </p:cNvPicPr>
          <p:nvPr/>
        </p:nvPicPr>
        <p:blipFill>
          <a:blip r:embed="rId2">
            <a:extLst>
              <a:ext uri="{28A0092B-C50C-407E-A947-70E740481C1C}">
                <a14:useLocalDpi xmlns:a14="http://schemas.microsoft.com/office/drawing/2010/main" val="0"/>
              </a:ext>
            </a:extLst>
          </a:blip>
          <a:srcRect t="36962" b="36709"/>
          <a:stretch/>
        </p:blipFill>
        <p:spPr>
          <a:xfrm>
            <a:off x="502024" y="1630629"/>
            <a:ext cx="3503149" cy="2072175"/>
          </a:xfrm>
          <a:prstGeom prst="rect">
            <a:avLst/>
          </a:prstGeom>
        </p:spPr>
      </p:pic>
      <p:pic>
        <p:nvPicPr>
          <p:cNvPr id="13" name="図 12">
            <a:extLst>
              <a:ext uri="{FF2B5EF4-FFF2-40B4-BE49-F238E27FC236}">
                <a16:creationId xmlns:a16="http://schemas.microsoft.com/office/drawing/2014/main" id="{B58D079E-C10B-F515-5FB5-748F1E4AA6E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462" y="3702804"/>
            <a:ext cx="2035416" cy="2756830"/>
          </a:xfrm>
          <a:prstGeom prst="rect">
            <a:avLst/>
          </a:prstGeom>
        </p:spPr>
      </p:pic>
      <p:sp>
        <p:nvSpPr>
          <p:cNvPr id="15" name="テキスト ボックス 14">
            <a:extLst>
              <a:ext uri="{FF2B5EF4-FFF2-40B4-BE49-F238E27FC236}">
                <a16:creationId xmlns:a16="http://schemas.microsoft.com/office/drawing/2014/main" id="{F9930FD2-9F01-539D-0916-6AD92F7F02B5}"/>
              </a:ext>
            </a:extLst>
          </p:cNvPr>
          <p:cNvSpPr txBox="1"/>
          <p:nvPr/>
        </p:nvSpPr>
        <p:spPr>
          <a:xfrm>
            <a:off x="4668412" y="2274838"/>
            <a:ext cx="6142689" cy="2308324"/>
          </a:xfrm>
          <a:prstGeom prst="rect">
            <a:avLst/>
          </a:prstGeom>
          <a:noFill/>
        </p:spPr>
        <p:txBody>
          <a:bodyPr wrap="square" rtlCol="0">
            <a:spAutoFit/>
          </a:bodyPr>
          <a:lstStyle/>
          <a:p>
            <a:pPr algn="l"/>
            <a:r>
              <a:rPr lang="ja-JP" altLang="en-US" sz="2400" b="0" i="0">
                <a:solidFill>
                  <a:srgbClr val="222222"/>
                </a:solidFill>
                <a:effectLst/>
                <a:latin typeface="Tahoma" panose="020B0604030504040204" pitchFamily="34" charset="0"/>
              </a:rPr>
              <a:t>家族で過ごす時間を多く持てた数ヶ月は、大変貴重で有意義なものでした。</a:t>
            </a:r>
            <a:endParaRPr lang="en-US" altLang="ja-JP" sz="2400" b="0" i="0" dirty="0">
              <a:solidFill>
                <a:srgbClr val="222222"/>
              </a:solidFill>
              <a:effectLst/>
              <a:latin typeface="Tahoma" panose="020B0604030504040204" pitchFamily="34" charset="0"/>
            </a:endParaRPr>
          </a:p>
          <a:p>
            <a:pPr algn="l"/>
            <a:endParaRPr lang="ja-JP" altLang="en-US" sz="2400" b="0" i="0">
              <a:solidFill>
                <a:srgbClr val="222222"/>
              </a:solidFill>
              <a:effectLst/>
              <a:latin typeface="Tahoma" panose="020B0604030504040204" pitchFamily="34" charset="0"/>
            </a:endParaRPr>
          </a:p>
          <a:p>
            <a:pPr algn="l"/>
            <a:r>
              <a:rPr lang="ja-JP" altLang="en-US" sz="2400" b="0" i="0">
                <a:solidFill>
                  <a:srgbClr val="222222"/>
                </a:solidFill>
                <a:effectLst/>
                <a:latin typeface="Tahoma" panose="020B0604030504040204" pitchFamily="34" charset="0"/>
              </a:rPr>
              <a:t>改めて、育休取得を受け止めてくださり　ありがとうございました。</a:t>
            </a:r>
          </a:p>
          <a:p>
            <a:endParaRPr kumimoji="1" lang="ja-JP" altLang="en-US" sz="2400"/>
          </a:p>
        </p:txBody>
      </p:sp>
      <p:sp>
        <p:nvSpPr>
          <p:cNvPr id="16" name="テキスト ボックス 15">
            <a:extLst>
              <a:ext uri="{FF2B5EF4-FFF2-40B4-BE49-F238E27FC236}">
                <a16:creationId xmlns:a16="http://schemas.microsoft.com/office/drawing/2014/main" id="{1605D04D-B03C-D823-35F6-1E62DD3BC9A6}"/>
              </a:ext>
            </a:extLst>
          </p:cNvPr>
          <p:cNvSpPr txBox="1"/>
          <p:nvPr/>
        </p:nvSpPr>
        <p:spPr>
          <a:xfrm>
            <a:off x="4352416" y="1693577"/>
            <a:ext cx="1743583" cy="461665"/>
          </a:xfrm>
          <a:prstGeom prst="rect">
            <a:avLst/>
          </a:prstGeom>
          <a:noFill/>
        </p:spPr>
        <p:txBody>
          <a:bodyPr wrap="square" rtlCol="0">
            <a:spAutoFit/>
          </a:bodyPr>
          <a:lstStyle/>
          <a:p>
            <a:r>
              <a:rPr kumimoji="1" lang="ja-JP" altLang="en-US" sz="2400"/>
              <a:t>医局員へ</a:t>
            </a:r>
          </a:p>
        </p:txBody>
      </p:sp>
    </p:spTree>
    <p:extLst>
      <p:ext uri="{BB962C8B-B14F-4D97-AF65-F5344CB8AC3E}">
        <p14:creationId xmlns:p14="http://schemas.microsoft.com/office/powerpoint/2010/main" val="4138115893"/>
      </p:ext>
    </p:extLst>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C314CBD-F6BC-472E-469D-ED10F33FE527}"/>
              </a:ext>
            </a:extLst>
          </p:cNvPr>
          <p:cNvSpPr>
            <a:spLocks noGrp="1"/>
          </p:cNvSpPr>
          <p:nvPr>
            <p:ph type="title"/>
          </p:nvPr>
        </p:nvSpPr>
        <p:spPr/>
        <p:txBody>
          <a:bodyPr>
            <a:normAutofit/>
          </a:bodyPr>
          <a:lstStyle/>
          <a:p>
            <a:r>
              <a:rPr lang="ja-JP" altLang="en-US"/>
              <a:t>育児休暇を終えて　</a:t>
            </a:r>
            <a:endParaRPr kumimoji="1" lang="ja-JP" altLang="en-US"/>
          </a:p>
        </p:txBody>
      </p:sp>
      <p:sp>
        <p:nvSpPr>
          <p:cNvPr id="3" name="コンテンツ プレースホルダー 2">
            <a:extLst>
              <a:ext uri="{FF2B5EF4-FFF2-40B4-BE49-F238E27FC236}">
                <a16:creationId xmlns:a16="http://schemas.microsoft.com/office/drawing/2014/main" id="{718F926A-1180-BAF4-EB73-99E026748E0E}"/>
              </a:ext>
            </a:extLst>
          </p:cNvPr>
          <p:cNvSpPr>
            <a:spLocks noGrp="1"/>
          </p:cNvSpPr>
          <p:nvPr>
            <p:ph idx="1"/>
          </p:nvPr>
        </p:nvSpPr>
        <p:spPr>
          <a:xfrm>
            <a:off x="845127" y="1494397"/>
            <a:ext cx="10515600" cy="4641359"/>
          </a:xfrm>
        </p:spPr>
        <p:txBody>
          <a:bodyPr>
            <a:noAutofit/>
          </a:bodyPr>
          <a:lstStyle/>
          <a:p>
            <a:pPr marL="0" indent="0">
              <a:lnSpc>
                <a:spcPct val="120000"/>
              </a:lnSpc>
              <a:buNone/>
            </a:pPr>
            <a:r>
              <a:rPr kumimoji="1" lang="ja-JP" altLang="en-US" sz="1800"/>
              <a:t>◆子育てに関わって良かったこと</a:t>
            </a:r>
          </a:p>
          <a:p>
            <a:pPr marL="0" indent="0">
              <a:lnSpc>
                <a:spcPct val="120000"/>
              </a:lnSpc>
              <a:buNone/>
            </a:pPr>
            <a:r>
              <a:rPr kumimoji="1" lang="en-US" altLang="ja-JP" sz="1800" dirty="0"/>
              <a:t>①</a:t>
            </a:r>
            <a:r>
              <a:rPr kumimoji="1" lang="ja-JP" altLang="en-US" sz="1800"/>
              <a:t>子どもと向き合う時間が格段に増え、成長を間近で感じられた。小さな成長に見えることが、大きな成長だと分かるようになった。</a:t>
            </a:r>
          </a:p>
          <a:p>
            <a:pPr marL="0" indent="0">
              <a:lnSpc>
                <a:spcPct val="120000"/>
              </a:lnSpc>
              <a:buNone/>
            </a:pPr>
            <a:r>
              <a:rPr kumimoji="1" lang="en-US" altLang="ja-JP" sz="1800" dirty="0"/>
              <a:t>②</a:t>
            </a:r>
            <a:r>
              <a:rPr kumimoji="1" lang="ja-JP" altLang="en-US" sz="1800"/>
              <a:t>家事育児を分担して行うことで、自分なりに余裕を持って穏やかに子どもと接することができた。</a:t>
            </a:r>
          </a:p>
          <a:p>
            <a:pPr marL="0" indent="0">
              <a:lnSpc>
                <a:spcPct val="120000"/>
              </a:lnSpc>
              <a:buNone/>
            </a:pPr>
            <a:r>
              <a:rPr kumimoji="1" lang="en-US" altLang="ja-JP" sz="1800" dirty="0"/>
              <a:t>③ </a:t>
            </a:r>
            <a:r>
              <a:rPr kumimoji="1" lang="ja-JP" altLang="en-US" sz="1800"/>
              <a:t>主体的な育児の大変さを実感するとともに、感謝の気持ちと互いにありがとうと伝え合う機会が増えた。</a:t>
            </a:r>
          </a:p>
          <a:p>
            <a:pPr marL="0" indent="0">
              <a:lnSpc>
                <a:spcPct val="120000"/>
              </a:lnSpc>
              <a:buNone/>
            </a:pPr>
            <a:r>
              <a:rPr kumimoji="1" lang="en-US" altLang="ja-JP" sz="1800" dirty="0"/>
              <a:t>④ </a:t>
            </a:r>
            <a:r>
              <a:rPr kumimoji="1" lang="ja-JP" altLang="en-US" sz="1800"/>
              <a:t>大変な時期を一緒に過ごし、困難をひとつずつ乗り越えたことで、パートナーとの信頼関係が強くなった。赤ちゃんだけでなく、上の子どもとも多くの時間を共有し、家族それぞれポジティブな時間を過ごせた。</a:t>
            </a:r>
          </a:p>
          <a:p>
            <a:pPr marL="0" indent="0">
              <a:lnSpc>
                <a:spcPct val="120000"/>
              </a:lnSpc>
              <a:buNone/>
            </a:pPr>
            <a:r>
              <a:rPr kumimoji="1" lang="en-US" altLang="ja-JP" sz="1800" dirty="0"/>
              <a:t>⑤ </a:t>
            </a:r>
            <a:r>
              <a:rPr kumimoji="1" lang="ja-JP" altLang="en-US" sz="1800"/>
              <a:t>家事育児を主体的に行うことで、出産後の母体回復に繋がった。育児休業中に生活リズムができたため、復職後の妻の負担を少しでも軽くできたと思う。</a:t>
            </a:r>
          </a:p>
        </p:txBody>
      </p:sp>
    </p:spTree>
    <p:extLst>
      <p:ext uri="{BB962C8B-B14F-4D97-AF65-F5344CB8AC3E}">
        <p14:creationId xmlns:p14="http://schemas.microsoft.com/office/powerpoint/2010/main" val="4210588673"/>
      </p:ext>
    </p:extLst>
  </p:cSld>
  <p:clrMapOvr>
    <a:masterClrMapping/>
  </p:clrMapOvr>
  <p:transition spd="slow"/>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E3734-6901-318F-9278-CA0D3831C98C}"/>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A8C75FE-C4D8-6A17-70F5-9454F6C9FE6F}"/>
              </a:ext>
            </a:extLst>
          </p:cNvPr>
          <p:cNvSpPr>
            <a:spLocks noGrp="1"/>
          </p:cNvSpPr>
          <p:nvPr>
            <p:ph type="title" idx="4294967295"/>
          </p:nvPr>
        </p:nvSpPr>
        <p:spPr>
          <a:xfrm>
            <a:off x="474562" y="0"/>
            <a:ext cx="10944225" cy="1325563"/>
          </a:xfrm>
        </p:spPr>
        <p:txBody>
          <a:bodyPr>
            <a:noAutofit/>
          </a:bodyPr>
          <a:lstStyle/>
          <a:p>
            <a:r>
              <a:rPr lang="ja-JP" altLang="en-US" sz="2800" b="0" i="0">
                <a:solidFill>
                  <a:srgbClr val="222222"/>
                </a:solidFill>
                <a:effectLst/>
                <a:latin typeface="Tahoma" panose="020B0604030504040204" pitchFamily="34" charset="0"/>
              </a:rPr>
              <a:t>後輩やこれから子育てに関わる</a:t>
            </a:r>
            <a:r>
              <a:rPr lang="ja-JP" altLang="en-US" sz="2800" b="0" i="0">
                <a:solidFill>
                  <a:srgbClr val="222222"/>
                </a:solidFill>
                <a:effectLst/>
                <a:highlight>
                  <a:srgbClr val="00FFFF"/>
                </a:highlight>
                <a:latin typeface="Tahoma" panose="020B0604030504040204" pitchFamily="34" charset="0"/>
              </a:rPr>
              <a:t>全国の他施設の先生に伝えたいこと</a:t>
            </a:r>
            <a:endParaRPr kumimoji="1" lang="ja-JP" altLang="en-US" sz="2800">
              <a:highlight>
                <a:srgbClr val="00FFFF"/>
              </a:highlight>
            </a:endParaRPr>
          </a:p>
        </p:txBody>
      </p:sp>
      <p:sp>
        <p:nvSpPr>
          <p:cNvPr id="3" name="コンテンツ プレースホルダー 2">
            <a:extLst>
              <a:ext uri="{FF2B5EF4-FFF2-40B4-BE49-F238E27FC236}">
                <a16:creationId xmlns:a16="http://schemas.microsoft.com/office/drawing/2014/main" id="{AFC53FAC-63F1-4E35-B57F-821F5DC13EF4}"/>
              </a:ext>
            </a:extLst>
          </p:cNvPr>
          <p:cNvSpPr>
            <a:spLocks noGrp="1"/>
          </p:cNvSpPr>
          <p:nvPr>
            <p:ph idx="4294967295"/>
          </p:nvPr>
        </p:nvSpPr>
        <p:spPr>
          <a:xfrm>
            <a:off x="590309" y="890889"/>
            <a:ext cx="10515600" cy="4351338"/>
          </a:xfrm>
        </p:spPr>
        <p:txBody>
          <a:bodyPr>
            <a:noAutofit/>
          </a:bodyPr>
          <a:lstStyle/>
          <a:p>
            <a:pPr marL="0" indent="0" algn="l">
              <a:buNone/>
            </a:pPr>
            <a:r>
              <a:rPr lang="en-US" altLang="ja-JP" sz="1600" b="0" i="0" dirty="0">
                <a:solidFill>
                  <a:srgbClr val="222222"/>
                </a:solidFill>
                <a:effectLst/>
                <a:latin typeface="Tahoma" panose="020B0604030504040204" pitchFamily="34" charset="0"/>
              </a:rPr>
              <a:t>①</a:t>
            </a:r>
            <a:r>
              <a:rPr lang="ja-JP" altLang="en-US" sz="1600" b="0" i="0">
                <a:solidFill>
                  <a:srgbClr val="222222"/>
                </a:solidFill>
                <a:effectLst/>
                <a:latin typeface="Tahoma" panose="020B0604030504040204" pitchFamily="34" charset="0"/>
              </a:rPr>
              <a:t>病院の制度として育休取得を受け止めてもらえたことが大きかった。</a:t>
            </a:r>
            <a:endParaRPr lang="en-US" altLang="ja-JP" sz="1600" b="0" i="0" dirty="0">
              <a:solidFill>
                <a:srgbClr val="222222"/>
              </a:solidFill>
              <a:effectLst/>
              <a:latin typeface="Tahoma" panose="020B0604030504040204" pitchFamily="34" charset="0"/>
            </a:endParaRPr>
          </a:p>
          <a:p>
            <a:r>
              <a:rPr lang="ja-JP" altLang="en-US" sz="1600" b="0" i="0">
                <a:solidFill>
                  <a:srgbClr val="222222"/>
                </a:solidFill>
                <a:effectLst/>
                <a:latin typeface="Tahoma" panose="020B0604030504040204" pitchFamily="34" charset="0"/>
              </a:rPr>
              <a:t>初めて取得する際や職場環境によっては、長期の育休取得に抵抗がある方も多くいると思う。</a:t>
            </a:r>
          </a:p>
          <a:p>
            <a:pPr algn="l"/>
            <a:r>
              <a:rPr lang="ja-JP" altLang="en-US" sz="1600" b="0" i="0">
                <a:solidFill>
                  <a:srgbClr val="222222"/>
                </a:solidFill>
                <a:effectLst/>
                <a:latin typeface="Tahoma" panose="020B0604030504040204" pitchFamily="34" charset="0"/>
              </a:rPr>
              <a:t>家族にフォーカスできる貴重な時間のため、迷うときはまず職場に相談してみるのが一番だと思う。</a:t>
            </a:r>
            <a:endParaRPr lang="en-US" altLang="ja-JP" sz="1600" b="0" i="0" dirty="0">
              <a:solidFill>
                <a:srgbClr val="222222"/>
              </a:solidFill>
              <a:effectLst/>
              <a:latin typeface="Tahoma" panose="020B0604030504040204" pitchFamily="34" charset="0"/>
            </a:endParaRPr>
          </a:p>
          <a:p>
            <a:pPr algn="l"/>
            <a:r>
              <a:rPr lang="ja-JP" altLang="en-US" sz="1600" b="0" i="0">
                <a:solidFill>
                  <a:srgbClr val="222222"/>
                </a:solidFill>
                <a:effectLst/>
                <a:latin typeface="Tahoma" panose="020B0604030504040204" pitchFamily="34" charset="0"/>
              </a:rPr>
              <a:t>そしてただの休みではなく家事・育児に専念する時間として、ぜひ精一杯頑張っていただきたい。</a:t>
            </a:r>
          </a:p>
          <a:p>
            <a:pPr marL="0" indent="0" algn="l">
              <a:buNone/>
            </a:pPr>
            <a:r>
              <a:rPr lang="en-US" altLang="ja-JP" sz="1600" b="0" i="0" dirty="0">
                <a:solidFill>
                  <a:srgbClr val="222222"/>
                </a:solidFill>
                <a:effectLst/>
                <a:latin typeface="Tahoma" panose="020B0604030504040204" pitchFamily="34" charset="0"/>
              </a:rPr>
              <a:t>②</a:t>
            </a:r>
            <a:r>
              <a:rPr lang="ja-JP" altLang="en-US" sz="1600" b="0" i="0">
                <a:solidFill>
                  <a:srgbClr val="222222"/>
                </a:solidFill>
                <a:effectLst/>
                <a:latin typeface="Tahoma" panose="020B0604030504040204" pitchFamily="34" charset="0"/>
              </a:rPr>
              <a:t>早めの相談と計画的な引き継ぎを。</a:t>
            </a:r>
          </a:p>
          <a:p>
            <a:pPr algn="l"/>
            <a:r>
              <a:rPr lang="ja-JP" altLang="en-US" sz="1600" b="0" i="0">
                <a:solidFill>
                  <a:srgbClr val="222222"/>
                </a:solidFill>
                <a:effectLst/>
                <a:latin typeface="Tahoma" panose="020B0604030504040204" pitchFamily="34" charset="0"/>
              </a:rPr>
              <a:t>出産の約</a:t>
            </a:r>
            <a:r>
              <a:rPr lang="en-US" altLang="ja-JP" sz="1600" b="0" i="0" dirty="0">
                <a:solidFill>
                  <a:srgbClr val="222222"/>
                </a:solidFill>
                <a:effectLst/>
                <a:latin typeface="Tahoma" panose="020B0604030504040204" pitchFamily="34" charset="0"/>
              </a:rPr>
              <a:t>1</a:t>
            </a:r>
            <a:r>
              <a:rPr lang="ja-JP" altLang="en-US" sz="1600" b="0" i="0">
                <a:solidFill>
                  <a:srgbClr val="222222"/>
                </a:solidFill>
                <a:effectLst/>
                <a:latin typeface="Tahoma" panose="020B0604030504040204" pitchFamily="34" charset="0"/>
              </a:rPr>
              <a:t>ヶ月後から育休を取得したため、仕事の引継ぎ等他の同僚に負担をかけてしまった。</a:t>
            </a:r>
            <a:endParaRPr lang="en-US" altLang="ja-JP" sz="1600" b="0" i="0" dirty="0">
              <a:solidFill>
                <a:srgbClr val="222222"/>
              </a:solidFill>
              <a:effectLst/>
              <a:latin typeface="Tahoma" panose="020B0604030504040204" pitchFamily="34" charset="0"/>
            </a:endParaRPr>
          </a:p>
          <a:p>
            <a:pPr algn="l"/>
            <a:r>
              <a:rPr lang="ja-JP" altLang="en-US" sz="1600" b="0" i="0">
                <a:solidFill>
                  <a:srgbClr val="222222"/>
                </a:solidFill>
                <a:effectLst/>
                <a:latin typeface="Tahoma" panose="020B0604030504040204" pitchFamily="34" charset="0"/>
              </a:rPr>
              <a:t>育児休業を取得を考えている場合、その旨を早めに上司に相談し、スムーズに仕事の引き継ぎをしておくとより安心して育児に取り組むことができると感じた。</a:t>
            </a:r>
          </a:p>
          <a:p>
            <a:pPr marL="0" indent="0" algn="l">
              <a:buNone/>
            </a:pPr>
            <a:r>
              <a:rPr lang="en-US" altLang="ja-JP" sz="1600" b="0" i="0" dirty="0">
                <a:solidFill>
                  <a:srgbClr val="222222"/>
                </a:solidFill>
                <a:effectLst/>
                <a:latin typeface="Tahoma" panose="020B0604030504040204" pitchFamily="34" charset="0"/>
              </a:rPr>
              <a:t>③</a:t>
            </a:r>
            <a:r>
              <a:rPr lang="ja-JP" altLang="en-US" sz="1600" b="0" i="0">
                <a:solidFill>
                  <a:srgbClr val="222222"/>
                </a:solidFill>
                <a:effectLst/>
                <a:latin typeface="Tahoma" panose="020B0604030504040204" pitchFamily="34" charset="0"/>
              </a:rPr>
              <a:t>家事育児の実情を把握できる</a:t>
            </a:r>
          </a:p>
          <a:p>
            <a:pPr algn="l"/>
            <a:r>
              <a:rPr lang="ja-JP" altLang="en-US" sz="1600" b="0" i="0">
                <a:solidFill>
                  <a:srgbClr val="222222"/>
                </a:solidFill>
                <a:effectLst/>
                <a:latin typeface="Tahoma" panose="020B0604030504040204" pitchFamily="34" charset="0"/>
              </a:rPr>
              <a:t>毎日、子供と長時間顔を合わせて育児をしているからこその大変さがあった。</a:t>
            </a:r>
          </a:p>
          <a:p>
            <a:pPr algn="l"/>
            <a:r>
              <a:rPr lang="ja-JP" altLang="en-US" sz="1600" b="0" i="0">
                <a:solidFill>
                  <a:srgbClr val="222222"/>
                </a:solidFill>
                <a:effectLst/>
                <a:latin typeface="Tahoma" panose="020B0604030504040204" pitchFamily="34" charset="0"/>
              </a:rPr>
              <a:t>育児の悩みを妻とともに共有し問題解決の方法を話し合い、試行錯誤しながら日々を過ごした。育児休業を取らなければ、これほど悩みを共有できなかったと思う。</a:t>
            </a:r>
          </a:p>
          <a:p>
            <a:pPr algn="l"/>
            <a:r>
              <a:rPr lang="ja-JP" altLang="en-US" sz="1600" b="0" i="0">
                <a:solidFill>
                  <a:srgbClr val="222222"/>
                </a:solidFill>
                <a:effectLst/>
                <a:latin typeface="Tahoma" panose="020B0604030504040204" pitchFamily="34" charset="0"/>
              </a:rPr>
              <a:t>復帰後の仕事と家庭の調和を取るためにも、育休中に家庭のことを把握できてよかった。</a:t>
            </a:r>
            <a:endParaRPr lang="en-US" altLang="ja-JP" sz="1600" b="0" i="0" dirty="0">
              <a:solidFill>
                <a:srgbClr val="222222"/>
              </a:solidFill>
              <a:effectLst/>
              <a:latin typeface="Tahoma" panose="020B0604030504040204" pitchFamily="34" charset="0"/>
            </a:endParaRPr>
          </a:p>
          <a:p>
            <a:pPr marL="0" indent="0" algn="l">
              <a:buNone/>
            </a:pPr>
            <a:r>
              <a:rPr lang="en-US" altLang="ja-JP" sz="1600" b="0" i="0" dirty="0">
                <a:solidFill>
                  <a:srgbClr val="222222"/>
                </a:solidFill>
                <a:effectLst/>
                <a:latin typeface="Tahoma" panose="020B0604030504040204" pitchFamily="34" charset="0"/>
              </a:rPr>
              <a:t>④</a:t>
            </a:r>
            <a:r>
              <a:rPr lang="ja-JP" altLang="en-US" sz="1600" b="0" i="0">
                <a:solidFill>
                  <a:srgbClr val="222222"/>
                </a:solidFill>
                <a:effectLst/>
                <a:latin typeface="Tahoma" panose="020B0604030504040204" pitchFamily="34" charset="0"/>
              </a:rPr>
              <a:t>次世代の育休取得のベース作り</a:t>
            </a:r>
          </a:p>
          <a:p>
            <a:pPr algn="l"/>
            <a:r>
              <a:rPr lang="ja-JP" altLang="en-US" sz="1600" b="0" i="0">
                <a:solidFill>
                  <a:srgbClr val="222222"/>
                </a:solidFill>
                <a:effectLst/>
                <a:latin typeface="Tahoma" panose="020B0604030504040204" pitchFamily="34" charset="0"/>
              </a:rPr>
              <a:t>育児休業を取得する側の責任として、仕事のマネジメントはする必要がある。そうした配慮で、チーム全体の育児休業への印象がポジティブになり、取得しやすい環境にもつながると思う。</a:t>
            </a:r>
            <a:endParaRPr lang="en-US" altLang="ja-JP" sz="1600" b="0" i="0" dirty="0">
              <a:solidFill>
                <a:srgbClr val="222222"/>
              </a:solidFill>
              <a:effectLst/>
              <a:latin typeface="Tahoma" panose="020B0604030504040204" pitchFamily="34" charset="0"/>
            </a:endParaRPr>
          </a:p>
          <a:p>
            <a:pPr marL="0" indent="0" algn="l">
              <a:buNone/>
            </a:pPr>
            <a:r>
              <a:rPr lang="ja-JP" altLang="en-US" sz="1600">
                <a:solidFill>
                  <a:srgbClr val="222222"/>
                </a:solidFill>
                <a:latin typeface="Tahoma" panose="020B0604030504040204" pitchFamily="34" charset="0"/>
              </a:rPr>
              <a:t>　</a:t>
            </a:r>
            <a:r>
              <a:rPr lang="ja-JP" altLang="en-US" sz="1600" b="0" i="0">
                <a:solidFill>
                  <a:srgbClr val="222222"/>
                </a:solidFill>
                <a:effectLst/>
                <a:latin typeface="Tahoma" panose="020B0604030504040204" pitchFamily="34" charset="0"/>
              </a:rPr>
              <a:t>私の場合は復職後もあたたかく迎え入れてくれた。そんな職場が増えていくことを望んでいる。</a:t>
            </a:r>
          </a:p>
        </p:txBody>
      </p:sp>
    </p:spTree>
    <p:extLst>
      <p:ext uri="{BB962C8B-B14F-4D97-AF65-F5344CB8AC3E}">
        <p14:creationId xmlns:p14="http://schemas.microsoft.com/office/powerpoint/2010/main" val="232287567"/>
      </p:ext>
    </p:extLst>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a:extLst>
              <a:ext uri="{FF2B5EF4-FFF2-40B4-BE49-F238E27FC236}">
                <a16:creationId xmlns:a16="http://schemas.microsoft.com/office/drawing/2014/main" id="{8C8DEE80-D711-8C96-5A77-10B10BAF97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30352" y="1263650"/>
            <a:ext cx="6830670" cy="5123004"/>
          </a:xfrm>
          <a:prstGeom prst="rect">
            <a:avLst/>
          </a:prstGeom>
        </p:spPr>
      </p:pic>
      <p:sp>
        <p:nvSpPr>
          <p:cNvPr id="3" name="タイトル 1">
            <a:extLst>
              <a:ext uri="{FF2B5EF4-FFF2-40B4-BE49-F238E27FC236}">
                <a16:creationId xmlns:a16="http://schemas.microsoft.com/office/drawing/2014/main" id="{78004412-ECE5-5897-6308-0A244C334690}"/>
              </a:ext>
            </a:extLst>
          </p:cNvPr>
          <p:cNvSpPr txBox="1">
            <a:spLocks/>
          </p:cNvSpPr>
          <p:nvPr/>
        </p:nvSpPr>
        <p:spPr>
          <a:xfrm>
            <a:off x="0" y="120650"/>
            <a:ext cx="10972800" cy="1143000"/>
          </a:xfrm>
          <a:prstGeom prst="rect">
            <a:avLst/>
          </a:prstGeom>
        </p:spPr>
        <p:txBody>
          <a:bodyPr vert="horz" lIns="91440" tIns="45720" rIns="91440" bIns="45720" rtlCol="0" anchor="ctr">
            <a:normAutofit/>
          </a:bodyPr>
          <a:lstStyle>
            <a:lvl1pPr algn="l" defTabSz="914309" rtl="0" eaLnBrk="1" latinLnBrk="0" hangingPunct="1">
              <a:lnSpc>
                <a:spcPct val="90000"/>
              </a:lnSpc>
              <a:spcBef>
                <a:spcPct val="0"/>
              </a:spcBef>
              <a:buNone/>
              <a:defRPr kumimoji="1" sz="4400" kern="1200">
                <a:solidFill>
                  <a:schemeClr val="tx1"/>
                </a:solidFill>
                <a:latin typeface="+mj-lt"/>
                <a:ea typeface="+mj-ea"/>
                <a:cs typeface="+mj-cs"/>
              </a:defRPr>
            </a:lvl1pPr>
          </a:lstStyle>
          <a:p>
            <a:pPr algn="ctr"/>
            <a:r>
              <a:rPr lang="ja-JP" altLang="en-US" sz="3600" b="1">
                <a:solidFill>
                  <a:schemeClr val="tx1">
                    <a:lumMod val="85000"/>
                    <a:lumOff val="15000"/>
                  </a:schemeClr>
                </a:solidFill>
                <a:latin typeface="BIZ UDPゴシック" panose="020B0400000000000000" pitchFamily="50" charset="-128"/>
                <a:ea typeface="BIZ UDPゴシック" panose="020B0400000000000000" pitchFamily="50" charset="-128"/>
              </a:rPr>
              <a:t>育児もキャリアも諦めない</a:t>
            </a:r>
            <a:r>
              <a:rPr lang="en-US" altLang="ja-JP" sz="3600" b="1"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lang="ja-JP" altLang="en-US" sz="3600" b="1">
                <a:solidFill>
                  <a:schemeClr val="tx1">
                    <a:lumMod val="85000"/>
                    <a:lumOff val="15000"/>
                  </a:schemeClr>
                </a:solidFill>
                <a:latin typeface="BIZ UDPゴシック" panose="020B0400000000000000" pitchFamily="50" charset="-128"/>
                <a:ea typeface="BIZ UDPゴシック" panose="020B0400000000000000" pitchFamily="50" charset="-128"/>
              </a:rPr>
              <a:t>支え合う医局　</a:t>
            </a:r>
            <a:endParaRPr lang="en-US" altLang="ja-JP" sz="3600" b="1" dirty="0">
              <a:solidFill>
                <a:schemeClr val="tx1">
                  <a:lumMod val="85000"/>
                  <a:lumOff val="15000"/>
                </a:schemeClr>
              </a:solidFill>
              <a:latin typeface="BIZ UDPゴシック" panose="020B0400000000000000" pitchFamily="50" charset="-128"/>
              <a:ea typeface="BIZ UDPゴシック" panose="020B0400000000000000" pitchFamily="50" charset="-128"/>
            </a:endParaRPr>
          </a:p>
          <a:p>
            <a:pPr algn="ctr"/>
            <a:r>
              <a:rPr lang="ja-JP" altLang="en-US" sz="3600" b="1">
                <a:solidFill>
                  <a:schemeClr val="tx1">
                    <a:lumMod val="85000"/>
                    <a:lumOff val="15000"/>
                  </a:schemeClr>
                </a:solidFill>
                <a:latin typeface="BIZ UDPゴシック" panose="020B0400000000000000" pitchFamily="50" charset="-128"/>
                <a:ea typeface="BIZ UDPゴシック" panose="020B0400000000000000" pitchFamily="50" charset="-128"/>
              </a:rPr>
              <a:t>全国に広がりますように！</a:t>
            </a:r>
            <a:endParaRPr lang="ja-JP" altLang="en-US" sz="3600" b="1" dirty="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spTree>
    <p:extLst>
      <p:ext uri="{BB962C8B-B14F-4D97-AF65-F5344CB8AC3E}">
        <p14:creationId xmlns:p14="http://schemas.microsoft.com/office/powerpoint/2010/main" val="1229854150"/>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31C0A3-ACFD-AC94-BB4D-4EE00C1D1D40}"/>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B98450E6-B7AD-4278-9D3A-ABE3DF6A4448}"/>
              </a:ext>
            </a:extLst>
          </p:cNvPr>
          <p:cNvSpPr>
            <a:spLocks noGrp="1"/>
          </p:cNvSpPr>
          <p:nvPr>
            <p:ph type="title" idx="4294967295"/>
          </p:nvPr>
        </p:nvSpPr>
        <p:spPr>
          <a:xfrm>
            <a:off x="-1" y="1"/>
            <a:ext cx="12192001" cy="914400"/>
          </a:xfrm>
        </p:spPr>
        <p:txBody>
          <a:bodyPr>
            <a:normAutofit/>
          </a:bodyPr>
          <a:lstStyle/>
          <a:p>
            <a:r>
              <a:rPr kumimoji="1" lang="ja-JP" altLang="en-US" sz="3200"/>
              <a:t>　川崎学園</a:t>
            </a:r>
            <a:r>
              <a:rPr lang="ja-JP" altLang="en-US" sz="3200" i="0">
                <a:solidFill>
                  <a:srgbClr val="333333"/>
                </a:solidFill>
                <a:effectLst/>
                <a:latin typeface="Meiryo" panose="020B0604030504040204" pitchFamily="34" charset="-128"/>
                <a:ea typeface="Meiryo" panose="020B0604030504040204" pitchFamily="34" charset="-128"/>
              </a:rPr>
              <a:t>子育て支援センター</a:t>
            </a:r>
            <a:r>
              <a:rPr lang="en-US" altLang="ja-JP" sz="3200" i="0" dirty="0">
                <a:solidFill>
                  <a:srgbClr val="333333"/>
                </a:solidFill>
                <a:effectLst/>
                <a:latin typeface="Meiryo" panose="020B0604030504040204" pitchFamily="34" charset="-128"/>
                <a:ea typeface="Meiryo" panose="020B0604030504040204" pitchFamily="34" charset="-128"/>
              </a:rPr>
              <a:t>HP</a:t>
            </a:r>
            <a:r>
              <a:rPr lang="ja-JP" altLang="en-US" sz="3200" i="0">
                <a:solidFill>
                  <a:srgbClr val="333333"/>
                </a:solidFill>
                <a:effectLst/>
                <a:latin typeface="Meiryo" panose="020B0604030504040204" pitchFamily="34" charset="-128"/>
                <a:ea typeface="Meiryo" panose="020B0604030504040204" pitchFamily="34" charset="-128"/>
              </a:rPr>
              <a:t>で必要な情報を確認できる</a:t>
            </a:r>
            <a:endParaRPr kumimoji="1" lang="ja-JP" altLang="en-US" sz="2000"/>
          </a:p>
        </p:txBody>
      </p:sp>
      <p:pic>
        <p:nvPicPr>
          <p:cNvPr id="7" name="図 6">
            <a:extLst>
              <a:ext uri="{FF2B5EF4-FFF2-40B4-BE49-F238E27FC236}">
                <a16:creationId xmlns:a16="http://schemas.microsoft.com/office/drawing/2014/main" id="{A109D0CB-4166-E2AA-454D-AEC2AA8E630C}"/>
              </a:ext>
            </a:extLst>
          </p:cNvPr>
          <p:cNvPicPr>
            <a:picLocks noChangeAspect="1"/>
          </p:cNvPicPr>
          <p:nvPr/>
        </p:nvPicPr>
        <p:blipFill>
          <a:blip r:embed="rId2">
            <a:extLst>
              <a:ext uri="{28A0092B-C50C-407E-A947-70E740481C1C}">
                <a14:useLocalDpi xmlns:a14="http://schemas.microsoft.com/office/drawing/2010/main" val="0"/>
              </a:ext>
            </a:extLst>
          </a:blip>
          <a:srcRect t="38170"/>
          <a:stretch/>
        </p:blipFill>
        <p:spPr>
          <a:xfrm>
            <a:off x="5882543" y="597880"/>
            <a:ext cx="5464188" cy="3243557"/>
          </a:xfrm>
          <a:prstGeom prst="rect">
            <a:avLst/>
          </a:prstGeom>
        </p:spPr>
      </p:pic>
      <p:pic>
        <p:nvPicPr>
          <p:cNvPr id="9" name="図 8">
            <a:extLst>
              <a:ext uri="{FF2B5EF4-FFF2-40B4-BE49-F238E27FC236}">
                <a16:creationId xmlns:a16="http://schemas.microsoft.com/office/drawing/2014/main" id="{D3D00A3E-C3E3-F236-8CF9-21C12A2F23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82543" y="3640133"/>
            <a:ext cx="5464188" cy="2803438"/>
          </a:xfrm>
          <a:prstGeom prst="rect">
            <a:avLst/>
          </a:prstGeom>
        </p:spPr>
      </p:pic>
      <p:pic>
        <p:nvPicPr>
          <p:cNvPr id="11" name="図 10">
            <a:extLst>
              <a:ext uri="{FF2B5EF4-FFF2-40B4-BE49-F238E27FC236}">
                <a16:creationId xmlns:a16="http://schemas.microsoft.com/office/drawing/2014/main" id="{BE35337F-AAA6-052D-E51F-886BE0824222}"/>
              </a:ext>
            </a:extLst>
          </p:cNvPr>
          <p:cNvPicPr>
            <a:picLocks noChangeAspect="1"/>
          </p:cNvPicPr>
          <p:nvPr/>
        </p:nvPicPr>
        <p:blipFill>
          <a:blip r:embed="rId4">
            <a:extLst>
              <a:ext uri="{28A0092B-C50C-407E-A947-70E740481C1C}">
                <a14:useLocalDpi xmlns:a14="http://schemas.microsoft.com/office/drawing/2010/main" val="0"/>
              </a:ext>
            </a:extLst>
          </a:blip>
          <a:srcRect t="35909"/>
          <a:stretch/>
        </p:blipFill>
        <p:spPr>
          <a:xfrm>
            <a:off x="76330" y="1181900"/>
            <a:ext cx="5464188" cy="2919045"/>
          </a:xfrm>
          <a:prstGeom prst="rect">
            <a:avLst/>
          </a:prstGeom>
        </p:spPr>
      </p:pic>
      <p:pic>
        <p:nvPicPr>
          <p:cNvPr id="12" name="図 11">
            <a:extLst>
              <a:ext uri="{FF2B5EF4-FFF2-40B4-BE49-F238E27FC236}">
                <a16:creationId xmlns:a16="http://schemas.microsoft.com/office/drawing/2014/main" id="{3906F183-AE48-3612-D02E-4FE14BADC96C}"/>
              </a:ext>
            </a:extLst>
          </p:cNvPr>
          <p:cNvPicPr>
            <a:picLocks noChangeAspect="1"/>
          </p:cNvPicPr>
          <p:nvPr/>
        </p:nvPicPr>
        <p:blipFill>
          <a:blip r:embed="rId2">
            <a:extLst>
              <a:ext uri="{28A0092B-C50C-407E-A947-70E740481C1C}">
                <a14:useLocalDpi xmlns:a14="http://schemas.microsoft.com/office/drawing/2010/main" val="0"/>
              </a:ext>
            </a:extLst>
          </a:blip>
          <a:srcRect r="5891" b="61409"/>
          <a:stretch/>
        </p:blipFill>
        <p:spPr>
          <a:xfrm>
            <a:off x="76330" y="4108936"/>
            <a:ext cx="5464189" cy="2151184"/>
          </a:xfrm>
          <a:prstGeom prst="rect">
            <a:avLst/>
          </a:prstGeom>
        </p:spPr>
      </p:pic>
    </p:spTree>
    <p:extLst>
      <p:ext uri="{BB962C8B-B14F-4D97-AF65-F5344CB8AC3E}">
        <p14:creationId xmlns:p14="http://schemas.microsoft.com/office/powerpoint/2010/main" val="474368196"/>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9EAB24-10E4-A28F-6016-234E86A518D6}"/>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429837D9-D769-152F-0670-1ED67C0D3E5A}"/>
              </a:ext>
            </a:extLst>
          </p:cNvPr>
          <p:cNvSpPr>
            <a:spLocks noGrp="1"/>
          </p:cNvSpPr>
          <p:nvPr>
            <p:ph type="title" idx="4294967295"/>
          </p:nvPr>
        </p:nvSpPr>
        <p:spPr>
          <a:xfrm>
            <a:off x="-1" y="1"/>
            <a:ext cx="12192001" cy="914400"/>
          </a:xfrm>
        </p:spPr>
        <p:txBody>
          <a:bodyPr>
            <a:normAutofit/>
          </a:bodyPr>
          <a:lstStyle/>
          <a:p>
            <a:r>
              <a:rPr kumimoji="1" lang="ja-JP" altLang="en-US" sz="3200"/>
              <a:t>　育児のための勤務・休暇制度</a:t>
            </a:r>
            <a:endParaRPr kumimoji="1" lang="ja-JP" altLang="en-US" sz="2000"/>
          </a:p>
        </p:txBody>
      </p:sp>
      <p:pic>
        <p:nvPicPr>
          <p:cNvPr id="6" name="図 5">
            <a:extLst>
              <a:ext uri="{FF2B5EF4-FFF2-40B4-BE49-F238E27FC236}">
                <a16:creationId xmlns:a16="http://schemas.microsoft.com/office/drawing/2014/main" id="{7E8A3500-86A9-6342-A150-FA7E19E1DBF6}"/>
              </a:ext>
            </a:extLst>
          </p:cNvPr>
          <p:cNvPicPr>
            <a:picLocks noChangeAspect="1"/>
          </p:cNvPicPr>
          <p:nvPr/>
        </p:nvPicPr>
        <p:blipFill>
          <a:blip r:embed="rId2">
            <a:extLst>
              <a:ext uri="{28A0092B-C50C-407E-A947-70E740481C1C}">
                <a14:useLocalDpi xmlns:a14="http://schemas.microsoft.com/office/drawing/2010/main" val="0"/>
              </a:ext>
            </a:extLst>
          </a:blip>
          <a:srcRect b="38000"/>
          <a:stretch/>
        </p:blipFill>
        <p:spPr>
          <a:xfrm>
            <a:off x="6095999" y="1740048"/>
            <a:ext cx="5303520" cy="3399321"/>
          </a:xfrm>
          <a:prstGeom prst="rect">
            <a:avLst/>
          </a:prstGeom>
        </p:spPr>
      </p:pic>
      <p:pic>
        <p:nvPicPr>
          <p:cNvPr id="8" name="図 7">
            <a:extLst>
              <a:ext uri="{FF2B5EF4-FFF2-40B4-BE49-F238E27FC236}">
                <a16:creationId xmlns:a16="http://schemas.microsoft.com/office/drawing/2014/main" id="{426E541B-316F-2FDA-6839-6C83374EF0F7}"/>
              </a:ext>
            </a:extLst>
          </p:cNvPr>
          <p:cNvPicPr>
            <a:picLocks noChangeAspect="1"/>
          </p:cNvPicPr>
          <p:nvPr/>
        </p:nvPicPr>
        <p:blipFill>
          <a:blip r:embed="rId2">
            <a:extLst>
              <a:ext uri="{28A0092B-C50C-407E-A947-70E740481C1C}">
                <a14:useLocalDpi xmlns:a14="http://schemas.microsoft.com/office/drawing/2010/main" val="0"/>
              </a:ext>
            </a:extLst>
          </a:blip>
          <a:srcRect t="86667"/>
          <a:stretch/>
        </p:blipFill>
        <p:spPr>
          <a:xfrm>
            <a:off x="6095999" y="5416850"/>
            <a:ext cx="5303520" cy="731034"/>
          </a:xfrm>
          <a:prstGeom prst="rect">
            <a:avLst/>
          </a:prstGeom>
        </p:spPr>
      </p:pic>
      <p:grpSp>
        <p:nvGrpSpPr>
          <p:cNvPr id="12" name="グループ化 11">
            <a:extLst>
              <a:ext uri="{FF2B5EF4-FFF2-40B4-BE49-F238E27FC236}">
                <a16:creationId xmlns:a16="http://schemas.microsoft.com/office/drawing/2014/main" id="{78346D76-880F-642D-D7F0-F945B15F70B5}"/>
              </a:ext>
            </a:extLst>
          </p:cNvPr>
          <p:cNvGrpSpPr/>
          <p:nvPr/>
        </p:nvGrpSpPr>
        <p:grpSpPr>
          <a:xfrm>
            <a:off x="395038" y="1126432"/>
            <a:ext cx="5060635" cy="5240214"/>
            <a:chOff x="395038" y="1126432"/>
            <a:chExt cx="5060635" cy="5240214"/>
          </a:xfrm>
        </p:grpSpPr>
        <p:pic>
          <p:nvPicPr>
            <p:cNvPr id="3" name="図 2">
              <a:extLst>
                <a:ext uri="{FF2B5EF4-FFF2-40B4-BE49-F238E27FC236}">
                  <a16:creationId xmlns:a16="http://schemas.microsoft.com/office/drawing/2014/main" id="{6722DF7B-A689-0B71-97C8-EB152D863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46" y="1126432"/>
              <a:ext cx="5005927" cy="5240214"/>
            </a:xfrm>
            <a:prstGeom prst="rect">
              <a:avLst/>
            </a:prstGeom>
          </p:spPr>
        </p:pic>
        <p:sp>
          <p:nvSpPr>
            <p:cNvPr id="9" name="円/楕円 8">
              <a:extLst>
                <a:ext uri="{FF2B5EF4-FFF2-40B4-BE49-F238E27FC236}">
                  <a16:creationId xmlns:a16="http://schemas.microsoft.com/office/drawing/2014/main" id="{BAB434F5-3282-8BD0-EB56-EB499BB5072A}"/>
                </a:ext>
              </a:extLst>
            </p:cNvPr>
            <p:cNvSpPr/>
            <p:nvPr/>
          </p:nvSpPr>
          <p:spPr>
            <a:xfrm>
              <a:off x="395038" y="2117969"/>
              <a:ext cx="1582254" cy="375139"/>
            </a:xfrm>
            <a:prstGeom prst="ellipse">
              <a:avLst/>
            </a:prstGeom>
            <a:noFill/>
            <a:ln>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8CC80208-5C95-F2C4-D6BD-68F7414B6FF1}"/>
                </a:ext>
              </a:extLst>
            </p:cNvPr>
            <p:cNvSpPr/>
            <p:nvPr/>
          </p:nvSpPr>
          <p:spPr>
            <a:xfrm>
              <a:off x="395038" y="4603261"/>
              <a:ext cx="2824900" cy="375139"/>
            </a:xfrm>
            <a:prstGeom prst="ellipse">
              <a:avLst/>
            </a:prstGeom>
            <a:noFill/>
            <a:ln>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40805FDB-831A-77F2-B81E-BFF74B679E75}"/>
                </a:ext>
              </a:extLst>
            </p:cNvPr>
            <p:cNvSpPr/>
            <p:nvPr/>
          </p:nvSpPr>
          <p:spPr>
            <a:xfrm>
              <a:off x="1711930" y="5594798"/>
              <a:ext cx="1582254" cy="375139"/>
            </a:xfrm>
            <a:prstGeom prst="ellipse">
              <a:avLst/>
            </a:prstGeom>
            <a:noFill/>
            <a:ln>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sp>
        <p:nvSpPr>
          <p:cNvPr id="13" name="円/楕円 12">
            <a:extLst>
              <a:ext uri="{FF2B5EF4-FFF2-40B4-BE49-F238E27FC236}">
                <a16:creationId xmlns:a16="http://schemas.microsoft.com/office/drawing/2014/main" id="{C894EC2A-5909-D3C2-1B7D-6D107216693A}"/>
              </a:ext>
            </a:extLst>
          </p:cNvPr>
          <p:cNvSpPr/>
          <p:nvPr/>
        </p:nvSpPr>
        <p:spPr>
          <a:xfrm>
            <a:off x="5945202" y="2133069"/>
            <a:ext cx="1582254" cy="375139"/>
          </a:xfrm>
          <a:prstGeom prst="ellipse">
            <a:avLst/>
          </a:prstGeom>
          <a:noFill/>
          <a:ln>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4" name="円/楕円 13">
            <a:extLst>
              <a:ext uri="{FF2B5EF4-FFF2-40B4-BE49-F238E27FC236}">
                <a16:creationId xmlns:a16="http://schemas.microsoft.com/office/drawing/2014/main" id="{F5271884-8C0A-A089-6DCC-E0211B8557B1}"/>
              </a:ext>
            </a:extLst>
          </p:cNvPr>
          <p:cNvSpPr/>
          <p:nvPr/>
        </p:nvSpPr>
        <p:spPr>
          <a:xfrm>
            <a:off x="5932504" y="3790059"/>
            <a:ext cx="1582254" cy="375139"/>
          </a:xfrm>
          <a:prstGeom prst="ellipse">
            <a:avLst/>
          </a:prstGeom>
          <a:noFill/>
          <a:ln>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5" name="円/楕円 14">
            <a:extLst>
              <a:ext uri="{FF2B5EF4-FFF2-40B4-BE49-F238E27FC236}">
                <a16:creationId xmlns:a16="http://schemas.microsoft.com/office/drawing/2014/main" id="{9C1E4A86-248B-ABA6-85EC-56ED63968BC5}"/>
              </a:ext>
            </a:extLst>
          </p:cNvPr>
          <p:cNvSpPr/>
          <p:nvPr/>
        </p:nvSpPr>
        <p:spPr>
          <a:xfrm>
            <a:off x="6071726" y="5407228"/>
            <a:ext cx="1582254" cy="375139"/>
          </a:xfrm>
          <a:prstGeom prst="ellipse">
            <a:avLst/>
          </a:prstGeom>
          <a:noFill/>
          <a:ln>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テキスト ボックス 15">
            <a:extLst>
              <a:ext uri="{FF2B5EF4-FFF2-40B4-BE49-F238E27FC236}">
                <a16:creationId xmlns:a16="http://schemas.microsoft.com/office/drawing/2014/main" id="{5E00278C-1927-E689-8ABE-500E08716074}"/>
              </a:ext>
            </a:extLst>
          </p:cNvPr>
          <p:cNvSpPr txBox="1"/>
          <p:nvPr/>
        </p:nvSpPr>
        <p:spPr>
          <a:xfrm>
            <a:off x="6071725" y="1116287"/>
            <a:ext cx="5526107" cy="369332"/>
          </a:xfrm>
          <a:prstGeom prst="rect">
            <a:avLst/>
          </a:prstGeom>
          <a:noFill/>
        </p:spPr>
        <p:txBody>
          <a:bodyPr wrap="square" rtlCol="0">
            <a:spAutoFit/>
          </a:bodyPr>
          <a:lstStyle/>
          <a:p>
            <a:r>
              <a:rPr kumimoji="1" lang="ja-JP" altLang="en-US"/>
              <a:t>働き方改革以前から男性医師が利用しやすい休暇</a:t>
            </a:r>
          </a:p>
        </p:txBody>
      </p:sp>
      <p:sp>
        <p:nvSpPr>
          <p:cNvPr id="17" name="正方形/長方形 16">
            <a:extLst>
              <a:ext uri="{FF2B5EF4-FFF2-40B4-BE49-F238E27FC236}">
                <a16:creationId xmlns:a16="http://schemas.microsoft.com/office/drawing/2014/main" id="{5D0A5C69-77AC-17CB-907E-1BF3B7870C87}"/>
              </a:ext>
            </a:extLst>
          </p:cNvPr>
          <p:cNvSpPr/>
          <p:nvPr/>
        </p:nvSpPr>
        <p:spPr>
          <a:xfrm>
            <a:off x="5775767" y="914401"/>
            <a:ext cx="5822065" cy="5335928"/>
          </a:xfrm>
          <a:prstGeom prst="rect">
            <a:avLst/>
          </a:prstGeom>
          <a:noFill/>
          <a:ln>
            <a:solidFill>
              <a:srgbClr val="0070C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3830767970"/>
      </p:ext>
    </p:extLst>
  </p:cSld>
  <p:clrMapOvr>
    <a:masterClrMapping/>
  </p:clrMapOvr>
  <p:transition spd="slow"/>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BCE057-4EC2-CE9C-12C7-B8605ADB3E4A}"/>
            </a:ext>
          </a:extLst>
        </p:cNvPr>
        <p:cNvGrpSpPr/>
        <p:nvPr/>
      </p:nvGrpSpPr>
      <p:grpSpPr>
        <a:xfrm>
          <a:off x="0" y="0"/>
          <a:ext cx="0" cy="0"/>
          <a:chOff x="0" y="0"/>
          <a:chExt cx="0" cy="0"/>
        </a:xfrm>
      </p:grpSpPr>
      <p:sp>
        <p:nvSpPr>
          <p:cNvPr id="2" name="タイトル 1">
            <a:extLst>
              <a:ext uri="{FF2B5EF4-FFF2-40B4-BE49-F238E27FC236}">
                <a16:creationId xmlns:a16="http://schemas.microsoft.com/office/drawing/2014/main" id="{9D12A89F-BCB6-D6E5-AAE6-6332328F96DF}"/>
              </a:ext>
            </a:extLst>
          </p:cNvPr>
          <p:cNvSpPr>
            <a:spLocks noGrp="1"/>
          </p:cNvSpPr>
          <p:nvPr>
            <p:ph type="title" idx="4294967295"/>
          </p:nvPr>
        </p:nvSpPr>
        <p:spPr>
          <a:xfrm>
            <a:off x="-1" y="1"/>
            <a:ext cx="12192001" cy="914400"/>
          </a:xfrm>
        </p:spPr>
        <p:txBody>
          <a:bodyPr>
            <a:normAutofit/>
          </a:bodyPr>
          <a:lstStyle/>
          <a:p>
            <a:r>
              <a:rPr kumimoji="1" lang="ja-JP" altLang="en-US" sz="3200"/>
              <a:t>　育児のための勤務・休暇制度</a:t>
            </a:r>
            <a:endParaRPr kumimoji="1" lang="ja-JP" altLang="en-US" sz="2000"/>
          </a:p>
        </p:txBody>
      </p:sp>
      <p:grpSp>
        <p:nvGrpSpPr>
          <p:cNvPr id="12" name="グループ化 11">
            <a:extLst>
              <a:ext uri="{FF2B5EF4-FFF2-40B4-BE49-F238E27FC236}">
                <a16:creationId xmlns:a16="http://schemas.microsoft.com/office/drawing/2014/main" id="{ABB0D982-585A-9F2E-7555-B08A5657C497}"/>
              </a:ext>
            </a:extLst>
          </p:cNvPr>
          <p:cNvGrpSpPr/>
          <p:nvPr/>
        </p:nvGrpSpPr>
        <p:grpSpPr>
          <a:xfrm>
            <a:off x="421932" y="1091648"/>
            <a:ext cx="5060635" cy="5240214"/>
            <a:chOff x="395038" y="1126432"/>
            <a:chExt cx="5060635" cy="5240214"/>
          </a:xfrm>
        </p:grpSpPr>
        <p:pic>
          <p:nvPicPr>
            <p:cNvPr id="3" name="図 2">
              <a:extLst>
                <a:ext uri="{FF2B5EF4-FFF2-40B4-BE49-F238E27FC236}">
                  <a16:creationId xmlns:a16="http://schemas.microsoft.com/office/drawing/2014/main" id="{1BBC4BA8-DE9C-C78C-078B-1CA23A7DF74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9746" y="1126432"/>
              <a:ext cx="5005927" cy="5240214"/>
            </a:xfrm>
            <a:prstGeom prst="rect">
              <a:avLst/>
            </a:prstGeom>
          </p:spPr>
        </p:pic>
        <p:sp>
          <p:nvSpPr>
            <p:cNvPr id="9" name="円/楕円 8">
              <a:extLst>
                <a:ext uri="{FF2B5EF4-FFF2-40B4-BE49-F238E27FC236}">
                  <a16:creationId xmlns:a16="http://schemas.microsoft.com/office/drawing/2014/main" id="{D0753E07-9968-F688-4FB4-6C928AC07C4B}"/>
                </a:ext>
              </a:extLst>
            </p:cNvPr>
            <p:cNvSpPr/>
            <p:nvPr/>
          </p:nvSpPr>
          <p:spPr>
            <a:xfrm>
              <a:off x="395038" y="2117969"/>
              <a:ext cx="1582254" cy="375139"/>
            </a:xfrm>
            <a:prstGeom prst="ellipse">
              <a:avLst/>
            </a:prstGeom>
            <a:noFill/>
            <a:ln w="25400">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円/楕円 9">
              <a:extLst>
                <a:ext uri="{FF2B5EF4-FFF2-40B4-BE49-F238E27FC236}">
                  <a16:creationId xmlns:a16="http://schemas.microsoft.com/office/drawing/2014/main" id="{CC7757EB-E255-371F-FBDD-690DB89499C4}"/>
                </a:ext>
              </a:extLst>
            </p:cNvPr>
            <p:cNvSpPr/>
            <p:nvPr/>
          </p:nvSpPr>
          <p:spPr>
            <a:xfrm>
              <a:off x="395038" y="4603261"/>
              <a:ext cx="2824900" cy="375139"/>
            </a:xfrm>
            <a:prstGeom prst="ellipse">
              <a:avLst/>
            </a:prstGeom>
            <a:noFill/>
            <a:ln w="25400">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1" name="円/楕円 10">
              <a:extLst>
                <a:ext uri="{FF2B5EF4-FFF2-40B4-BE49-F238E27FC236}">
                  <a16:creationId xmlns:a16="http://schemas.microsoft.com/office/drawing/2014/main" id="{1E13F3E3-9D29-7C84-A155-3C940B7FF25E}"/>
                </a:ext>
              </a:extLst>
            </p:cNvPr>
            <p:cNvSpPr/>
            <p:nvPr/>
          </p:nvSpPr>
          <p:spPr>
            <a:xfrm>
              <a:off x="1640211" y="5594798"/>
              <a:ext cx="1582254" cy="375139"/>
            </a:xfrm>
            <a:prstGeom prst="ellipse">
              <a:avLst/>
            </a:prstGeom>
            <a:noFill/>
            <a:ln w="25400">
              <a:solidFill>
                <a:srgbClr val="76ABD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grpSp>
      <p:cxnSp>
        <p:nvCxnSpPr>
          <p:cNvPr id="5" name="直線矢印コネクタ 4">
            <a:extLst>
              <a:ext uri="{FF2B5EF4-FFF2-40B4-BE49-F238E27FC236}">
                <a16:creationId xmlns:a16="http://schemas.microsoft.com/office/drawing/2014/main" id="{3B22B335-3606-5FD6-9A7B-03EB5F44BBCA}"/>
              </a:ext>
            </a:extLst>
          </p:cNvPr>
          <p:cNvCxnSpPr>
            <a:cxnSpLocks/>
          </p:cNvCxnSpPr>
          <p:nvPr/>
        </p:nvCxnSpPr>
        <p:spPr>
          <a:xfrm flipV="1">
            <a:off x="3274646" y="1978652"/>
            <a:ext cx="3206836" cy="2736783"/>
          </a:xfrm>
          <a:prstGeom prst="straightConnector1">
            <a:avLst/>
          </a:prstGeom>
          <a:ln w="28575">
            <a:tailEnd type="triangle" w="lg" len="lg"/>
          </a:ln>
        </p:spPr>
        <p:style>
          <a:lnRef idx="2">
            <a:schemeClr val="accent1"/>
          </a:lnRef>
          <a:fillRef idx="0">
            <a:schemeClr val="accent1"/>
          </a:fillRef>
          <a:effectRef idx="1">
            <a:schemeClr val="accent1"/>
          </a:effectRef>
          <a:fontRef idx="minor">
            <a:schemeClr val="tx1"/>
          </a:fontRef>
        </p:style>
      </p:cxnSp>
      <p:sp>
        <p:nvSpPr>
          <p:cNvPr id="18" name="テキスト ボックス 17">
            <a:extLst>
              <a:ext uri="{FF2B5EF4-FFF2-40B4-BE49-F238E27FC236}">
                <a16:creationId xmlns:a16="http://schemas.microsoft.com/office/drawing/2014/main" id="{606180F3-E8BD-84EC-7356-B812593B1D6E}"/>
              </a:ext>
            </a:extLst>
          </p:cNvPr>
          <p:cNvSpPr txBox="1"/>
          <p:nvPr/>
        </p:nvSpPr>
        <p:spPr>
          <a:xfrm>
            <a:off x="6626087" y="1146853"/>
            <a:ext cx="5393635" cy="1477328"/>
          </a:xfrm>
          <a:prstGeom prst="rect">
            <a:avLst/>
          </a:prstGeom>
        </p:spPr>
        <p:style>
          <a:lnRef idx="2">
            <a:schemeClr val="accent5"/>
          </a:lnRef>
          <a:fillRef idx="1">
            <a:schemeClr val="lt1"/>
          </a:fillRef>
          <a:effectRef idx="0">
            <a:schemeClr val="accent5"/>
          </a:effectRef>
          <a:fontRef idx="minor">
            <a:schemeClr val="dk1"/>
          </a:fontRef>
        </p:style>
        <p:txBody>
          <a:bodyPr wrap="square">
            <a:spAutoFit/>
          </a:bodyPr>
          <a:lstStyle/>
          <a:p>
            <a:r>
              <a:rPr kumimoji="1" lang="ja-JP" altLang="en-US" sz="1800" dirty="0"/>
              <a:t>働き方改革推進のため、</a:t>
            </a:r>
            <a:r>
              <a:rPr kumimoji="1" lang="en-US" altLang="ja-JP" sz="1800" dirty="0"/>
              <a:t>2024</a:t>
            </a:r>
            <a:r>
              <a:rPr kumimoji="1" lang="ja-JP" altLang="en-US" sz="1800" dirty="0"/>
              <a:t>年から新制度として</a:t>
            </a:r>
            <a:endParaRPr kumimoji="1" lang="en-US" altLang="ja-JP" sz="1800" dirty="0"/>
          </a:p>
          <a:p>
            <a:r>
              <a:rPr lang="ja-JP" altLang="en-US" dirty="0">
                <a:solidFill>
                  <a:srgbClr val="000000"/>
                </a:solidFill>
                <a:effectLst/>
                <a:latin typeface="+mn-ea"/>
              </a:rPr>
              <a:t>短時間で勤務可能な</a:t>
            </a:r>
            <a:r>
              <a:rPr lang="ja-JP" altLang="en-US" dirty="0"/>
              <a:t>キャリア支援レジデント制度を設立</a:t>
            </a:r>
            <a:endParaRPr lang="en-US" altLang="ja-JP" dirty="0"/>
          </a:p>
          <a:p>
            <a:endParaRPr lang="en-US" altLang="ja-JP" dirty="0"/>
          </a:p>
          <a:p>
            <a:pPr marL="285750" indent="-285750">
              <a:buFont typeface="Wingdings" pitchFamily="2" charset="2"/>
              <a:buChar char="Ø"/>
            </a:pPr>
            <a:r>
              <a:rPr lang="ja-JP" altLang="en-US" dirty="0"/>
              <a:t>子供が</a:t>
            </a:r>
            <a:r>
              <a:rPr lang="en-US" altLang="ja-JP" dirty="0"/>
              <a:t>3</a:t>
            </a:r>
            <a:r>
              <a:rPr lang="ja-JP" altLang="en-US" dirty="0"/>
              <a:t>歳をこえても時短勤務が継続できる。</a:t>
            </a:r>
          </a:p>
        </p:txBody>
      </p:sp>
      <p:sp>
        <p:nvSpPr>
          <p:cNvPr id="19" name="テキスト ボックス 18">
            <a:extLst>
              <a:ext uri="{FF2B5EF4-FFF2-40B4-BE49-F238E27FC236}">
                <a16:creationId xmlns:a16="http://schemas.microsoft.com/office/drawing/2014/main" id="{94EEADA1-90F4-D27E-28B2-F37D0ADFDE8F}"/>
              </a:ext>
            </a:extLst>
          </p:cNvPr>
          <p:cNvSpPr txBox="1"/>
          <p:nvPr/>
        </p:nvSpPr>
        <p:spPr>
          <a:xfrm>
            <a:off x="6626087" y="2990802"/>
            <a:ext cx="5393635" cy="2585323"/>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ja-JP" altLang="en-US" dirty="0">
                <a:solidFill>
                  <a:srgbClr val="000000"/>
                </a:solidFill>
                <a:effectLst/>
                <a:latin typeface="+mn-ea"/>
              </a:rPr>
              <a:t>キャリア支援レジデント</a:t>
            </a:r>
            <a:endParaRPr lang="en-US" altLang="ja-JP" dirty="0">
              <a:solidFill>
                <a:srgbClr val="000000"/>
              </a:solidFill>
              <a:effectLst/>
              <a:latin typeface="+mn-ea"/>
            </a:endParaRPr>
          </a:p>
          <a:p>
            <a:endParaRPr lang="en-US" altLang="ja-JP" dirty="0">
              <a:solidFill>
                <a:srgbClr val="000000"/>
              </a:solidFill>
              <a:latin typeface="+mn-ea"/>
            </a:endParaRPr>
          </a:p>
          <a:p>
            <a:r>
              <a:rPr lang="ja-JP" altLang="en-US" dirty="0">
                <a:solidFill>
                  <a:srgbClr val="000000"/>
                </a:solidFill>
                <a:effectLst/>
                <a:latin typeface="+mn-ea"/>
              </a:rPr>
              <a:t>大学の身分は臨床助教</a:t>
            </a:r>
          </a:p>
          <a:p>
            <a:r>
              <a:rPr lang="ja-JP" altLang="en-US" dirty="0">
                <a:solidFill>
                  <a:srgbClr val="000000"/>
                </a:solidFill>
                <a:effectLst/>
                <a:latin typeface="+mn-ea"/>
              </a:rPr>
              <a:t>病院はキャリア支援レジデント</a:t>
            </a:r>
          </a:p>
          <a:p>
            <a:endParaRPr lang="ja-JP" altLang="en-US" dirty="0">
              <a:solidFill>
                <a:srgbClr val="000000"/>
              </a:solidFill>
              <a:effectLst/>
              <a:latin typeface="+mn-ea"/>
            </a:endParaRPr>
          </a:p>
          <a:p>
            <a:r>
              <a:rPr lang="ja-JP" altLang="en-US" dirty="0">
                <a:solidFill>
                  <a:srgbClr val="000000"/>
                </a:solidFill>
                <a:effectLst/>
                <a:latin typeface="+mn-ea"/>
              </a:rPr>
              <a:t>勤務時間は週２０</a:t>
            </a:r>
            <a:r>
              <a:rPr lang="ja-JP" altLang="en" dirty="0">
                <a:solidFill>
                  <a:srgbClr val="000000"/>
                </a:solidFill>
                <a:effectLst/>
                <a:latin typeface="+mn-ea"/>
              </a:rPr>
              <a:t>ｈ</a:t>
            </a:r>
            <a:r>
              <a:rPr lang="ja-JP" altLang="en-US" dirty="0">
                <a:solidFill>
                  <a:srgbClr val="000000"/>
                </a:solidFill>
                <a:effectLst/>
                <a:latin typeface="+mn-ea"/>
              </a:rPr>
              <a:t>以上を満たすもの</a:t>
            </a:r>
          </a:p>
          <a:p>
            <a:r>
              <a:rPr lang="ja-JP" altLang="en-US" dirty="0">
                <a:solidFill>
                  <a:srgbClr val="000000"/>
                </a:solidFill>
                <a:effectLst/>
                <a:latin typeface="+mn-ea"/>
              </a:rPr>
              <a:t>原則として夜勤、当直は申し出により免除</a:t>
            </a:r>
          </a:p>
          <a:p>
            <a:r>
              <a:rPr lang="en-US" altLang="ja-JP" dirty="0">
                <a:solidFill>
                  <a:srgbClr val="000000"/>
                </a:solidFill>
                <a:effectLst/>
                <a:latin typeface="+mn-ea"/>
              </a:rPr>
              <a:t>※</a:t>
            </a:r>
            <a:r>
              <a:rPr lang="ja-JP" altLang="en-US" dirty="0">
                <a:solidFill>
                  <a:srgbClr val="000000"/>
                </a:solidFill>
                <a:effectLst/>
                <a:latin typeface="+mn-ea"/>
              </a:rPr>
              <a:t>健康保険加入も可</a:t>
            </a:r>
          </a:p>
          <a:p>
            <a:endParaRPr kumimoji="1" lang="ja-JP" altLang="en-US" dirty="0"/>
          </a:p>
        </p:txBody>
      </p:sp>
    </p:spTree>
    <p:extLst>
      <p:ext uri="{BB962C8B-B14F-4D97-AF65-F5344CB8AC3E}">
        <p14:creationId xmlns:p14="http://schemas.microsoft.com/office/powerpoint/2010/main" val="3357147363"/>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FDC2EAA-7F3A-C93A-B45A-4CEAB48805A5}"/>
              </a:ext>
            </a:extLst>
          </p:cNvPr>
          <p:cNvSpPr>
            <a:spLocks noGrp="1"/>
          </p:cNvSpPr>
          <p:nvPr>
            <p:ph type="title" idx="4294967295"/>
          </p:nvPr>
        </p:nvSpPr>
        <p:spPr>
          <a:xfrm>
            <a:off x="405036" y="184909"/>
            <a:ext cx="10515600" cy="825500"/>
          </a:xfrm>
        </p:spPr>
        <p:txBody>
          <a:bodyPr>
            <a:normAutofit/>
          </a:bodyPr>
          <a:lstStyle/>
          <a:p>
            <a:r>
              <a:rPr kumimoji="1" lang="ja-JP" altLang="en-US" sz="3600"/>
              <a:t>川崎医科大学附属病院の働き方改革推進</a:t>
            </a:r>
          </a:p>
        </p:txBody>
      </p:sp>
      <p:sp>
        <p:nvSpPr>
          <p:cNvPr id="3" name="コンテンツ プレースホルダー 2">
            <a:extLst>
              <a:ext uri="{FF2B5EF4-FFF2-40B4-BE49-F238E27FC236}">
                <a16:creationId xmlns:a16="http://schemas.microsoft.com/office/drawing/2014/main" id="{27FB29EA-5191-2FBE-8579-C125ABD01BEB}"/>
              </a:ext>
            </a:extLst>
          </p:cNvPr>
          <p:cNvSpPr>
            <a:spLocks noGrp="1"/>
          </p:cNvSpPr>
          <p:nvPr>
            <p:ph idx="4294967295"/>
          </p:nvPr>
        </p:nvSpPr>
        <p:spPr>
          <a:xfrm>
            <a:off x="405036" y="1286151"/>
            <a:ext cx="11694199" cy="4756840"/>
          </a:xfrm>
        </p:spPr>
        <p:txBody>
          <a:bodyPr>
            <a:noAutofit/>
          </a:bodyPr>
          <a:lstStyle/>
          <a:p>
            <a:r>
              <a:rPr lang="ja-JP" altLang="en-US"/>
              <a:t>出産・子育て・介護など、仕事と家庭の両立支援</a:t>
            </a:r>
            <a:endParaRPr lang="en-US" altLang="ja-JP" dirty="0"/>
          </a:p>
          <a:p>
            <a:pPr lvl="1"/>
            <a:r>
              <a:rPr lang="ja-JP" altLang="en-US" sz="2800"/>
              <a:t>女性医師復職支援小委員会を設立</a:t>
            </a:r>
            <a:endParaRPr lang="en-US" altLang="ja-JP" sz="2800" dirty="0"/>
          </a:p>
          <a:p>
            <a:pPr lvl="1"/>
            <a:r>
              <a:rPr lang="ja-JP" altLang="en-US" sz="2800"/>
              <a:t>家事・育児・介護等で常勤が困難な医師に対して柔軟な勤務形態が選択できるよう 「キャリア支援レジデント制度」を設立</a:t>
            </a:r>
            <a:endParaRPr lang="en-US" altLang="ja-JP" dirty="0">
              <a:highlight>
                <a:srgbClr val="00FFFF"/>
              </a:highlight>
            </a:endParaRPr>
          </a:p>
          <a:p>
            <a:r>
              <a:rPr lang="ja-JP" altLang="en-US"/>
              <a:t>外来運用の見直し</a:t>
            </a:r>
            <a:endParaRPr lang="en-US" altLang="ja-JP" dirty="0"/>
          </a:p>
          <a:p>
            <a:pPr lvl="1"/>
            <a:r>
              <a:rPr lang="ja-JP" altLang="en-US"/>
              <a:t>診療時間の変更、患者予約枠の見直し、かかりつけ医調査に伴う紹介・逆紹介の促進、外来診療の効率化　など</a:t>
            </a:r>
            <a:endParaRPr lang="en-US" altLang="ja-JP" dirty="0"/>
          </a:p>
          <a:p>
            <a:r>
              <a:rPr lang="ja-JP" altLang="en-US"/>
              <a:t>宿日直の体制や分担及び業務の見直し</a:t>
            </a:r>
            <a:endParaRPr lang="en-US" altLang="ja-JP" dirty="0"/>
          </a:p>
          <a:p>
            <a:r>
              <a:rPr lang="ja-JP" altLang="en-US"/>
              <a:t>オンコール体制の見直し</a:t>
            </a:r>
            <a:endParaRPr lang="en-US" altLang="ja-JP" dirty="0"/>
          </a:p>
          <a:p>
            <a:r>
              <a:rPr lang="ja-JP" altLang="en-US"/>
              <a:t>タスク・シフト／シェア　　　　</a:t>
            </a:r>
            <a:r>
              <a:rPr lang="ja-JP" altLang="en-US" dirty="0"/>
              <a:t>　</a:t>
            </a:r>
            <a:r>
              <a:rPr lang="ja-JP" altLang="en-US"/>
              <a:t>など、多数の改革を推進中。</a:t>
            </a:r>
            <a:endParaRPr lang="en-US" altLang="ja-JP" dirty="0"/>
          </a:p>
          <a:p>
            <a:pPr lvl="1"/>
            <a:endParaRPr kumimoji="1" lang="ja-JP" altLang="en-US"/>
          </a:p>
        </p:txBody>
      </p:sp>
    </p:spTree>
    <p:extLst>
      <p:ext uri="{BB962C8B-B14F-4D97-AF65-F5344CB8AC3E}">
        <p14:creationId xmlns:p14="http://schemas.microsoft.com/office/powerpoint/2010/main" val="1485459415"/>
      </p:ext>
    </p:extLst>
  </p:cSld>
  <p:clrMapOvr>
    <a:masterClrMapping/>
  </p:clrMapOvr>
  <p:transition spd="slow"/>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0E0C52-F33A-B95B-6D5D-B97241773565}"/>
            </a:ext>
          </a:extLst>
        </p:cNvPr>
        <p:cNvGrpSpPr/>
        <p:nvPr/>
      </p:nvGrpSpPr>
      <p:grpSpPr>
        <a:xfrm>
          <a:off x="0" y="0"/>
          <a:ext cx="0" cy="0"/>
          <a:chOff x="0" y="0"/>
          <a:chExt cx="0" cy="0"/>
        </a:xfrm>
      </p:grpSpPr>
      <p:sp>
        <p:nvSpPr>
          <p:cNvPr id="8" name="テキスト ボックス 7">
            <a:extLst>
              <a:ext uri="{FF2B5EF4-FFF2-40B4-BE49-F238E27FC236}">
                <a16:creationId xmlns:a16="http://schemas.microsoft.com/office/drawing/2014/main" id="{CFC22573-1367-E12F-2F67-D295EB0E6C53}"/>
              </a:ext>
            </a:extLst>
          </p:cNvPr>
          <p:cNvSpPr txBox="1"/>
          <p:nvPr/>
        </p:nvSpPr>
        <p:spPr>
          <a:xfrm>
            <a:off x="910118" y="2427785"/>
            <a:ext cx="2232212" cy="523220"/>
          </a:xfrm>
          <a:prstGeom prst="rect">
            <a:avLst/>
          </a:prstGeom>
          <a:solidFill>
            <a:srgbClr val="90D6EC"/>
          </a:solidFill>
          <a:ln>
            <a:solidFill>
              <a:schemeClr val="tx1"/>
            </a:solidFill>
          </a:ln>
        </p:spPr>
        <p:txBody>
          <a:bodyPr wrap="square" rtlCol="0" anchor="b">
            <a:spAutoFit/>
          </a:bodyPr>
          <a:lstStyle/>
          <a:p>
            <a:r>
              <a:rPr kumimoji="1" lang="ja-JP" altLang="en-US" sz="2800">
                <a:latin typeface="+mn-ea"/>
              </a:rPr>
              <a:t>在籍者</a:t>
            </a:r>
            <a:r>
              <a:rPr kumimoji="1" lang="en-US" altLang="ja-JP" sz="2800" dirty="0">
                <a:latin typeface="+mn-ea"/>
              </a:rPr>
              <a:t>14</a:t>
            </a:r>
            <a:r>
              <a:rPr kumimoji="1" lang="ja-JP" altLang="en-US" sz="2800">
                <a:latin typeface="+mn-ea"/>
              </a:rPr>
              <a:t>名</a:t>
            </a:r>
            <a:endParaRPr kumimoji="1" lang="ja-JP" altLang="en-US" sz="2800" dirty="0">
              <a:latin typeface="+mn-ea"/>
            </a:endParaRPr>
          </a:p>
        </p:txBody>
      </p:sp>
      <p:sp>
        <p:nvSpPr>
          <p:cNvPr id="9" name="テキスト ボックス 8">
            <a:extLst>
              <a:ext uri="{FF2B5EF4-FFF2-40B4-BE49-F238E27FC236}">
                <a16:creationId xmlns:a16="http://schemas.microsoft.com/office/drawing/2014/main" id="{D8D992EC-F137-6245-B8F7-6C799F33B191}"/>
              </a:ext>
            </a:extLst>
          </p:cNvPr>
          <p:cNvSpPr txBox="1"/>
          <p:nvPr/>
        </p:nvSpPr>
        <p:spPr>
          <a:xfrm>
            <a:off x="4679575" y="1820524"/>
            <a:ext cx="5763121" cy="954107"/>
          </a:xfrm>
          <a:prstGeom prst="rect">
            <a:avLst/>
          </a:prstGeom>
          <a:solidFill>
            <a:srgbClr val="90D6EC"/>
          </a:solidFill>
          <a:ln>
            <a:solidFill>
              <a:schemeClr val="tx1"/>
            </a:solidFill>
          </a:ln>
        </p:spPr>
        <p:txBody>
          <a:bodyPr wrap="square" rtlCol="0">
            <a:spAutoFit/>
          </a:bodyPr>
          <a:lstStyle/>
          <a:p>
            <a:pPr algn="ctr"/>
            <a:r>
              <a:rPr kumimoji="1" lang="ja-JP" altLang="en-US" sz="2800" dirty="0">
                <a:latin typeface="+mn-ea"/>
              </a:rPr>
              <a:t>男性医師　</a:t>
            </a:r>
            <a:endParaRPr kumimoji="1" lang="en-US" altLang="ja-JP" sz="2800" dirty="0">
              <a:latin typeface="+mn-ea"/>
            </a:endParaRPr>
          </a:p>
          <a:p>
            <a:r>
              <a:rPr lang="en-US" altLang="ja-JP" sz="2800" dirty="0">
                <a:latin typeface="+mn-ea"/>
              </a:rPr>
              <a:t>10</a:t>
            </a:r>
            <a:r>
              <a:rPr lang="ja-JP" altLang="en-US" sz="2800">
                <a:latin typeface="+mn-ea"/>
              </a:rPr>
              <a:t>名　</a:t>
            </a:r>
            <a:r>
              <a:rPr lang="en-US" altLang="ja-JP" sz="2400" dirty="0">
                <a:latin typeface="+mn-ea"/>
              </a:rPr>
              <a:t>(</a:t>
            </a:r>
            <a:r>
              <a:rPr lang="ja-JP" altLang="en-US" sz="2400">
                <a:latin typeface="+mn-ea"/>
              </a:rPr>
              <a:t>育休取得 </a:t>
            </a:r>
            <a:r>
              <a:rPr lang="en-US" altLang="ja-JP" sz="2400" dirty="0">
                <a:latin typeface="+mn-ea"/>
              </a:rPr>
              <a:t>3</a:t>
            </a:r>
            <a:r>
              <a:rPr lang="ja-JP" altLang="en-US" sz="2400">
                <a:latin typeface="+mn-ea"/>
              </a:rPr>
              <a:t>名：</a:t>
            </a:r>
            <a:r>
              <a:rPr lang="en-US" altLang="ja-JP" sz="2400" dirty="0">
                <a:latin typeface="+mn-ea"/>
              </a:rPr>
              <a:t>1</a:t>
            </a:r>
            <a:r>
              <a:rPr lang="ja-JP" altLang="en-US" sz="2400">
                <a:latin typeface="+mn-ea"/>
              </a:rPr>
              <a:t>名は復帰</a:t>
            </a:r>
            <a:r>
              <a:rPr lang="en-US" altLang="ja-JP" sz="2400" dirty="0">
                <a:latin typeface="+mn-ea"/>
              </a:rPr>
              <a:t> )</a:t>
            </a:r>
            <a:endParaRPr kumimoji="1" lang="ja-JP" altLang="en-US" dirty="0">
              <a:latin typeface="+mn-ea"/>
            </a:endParaRPr>
          </a:p>
        </p:txBody>
      </p:sp>
      <p:sp>
        <p:nvSpPr>
          <p:cNvPr id="10" name="テキスト ボックス 9">
            <a:extLst>
              <a:ext uri="{FF2B5EF4-FFF2-40B4-BE49-F238E27FC236}">
                <a16:creationId xmlns:a16="http://schemas.microsoft.com/office/drawing/2014/main" id="{9F068ABF-EA50-7695-5FDD-C7E99AD43CED}"/>
              </a:ext>
            </a:extLst>
          </p:cNvPr>
          <p:cNvSpPr txBox="1"/>
          <p:nvPr/>
        </p:nvSpPr>
        <p:spPr>
          <a:xfrm>
            <a:off x="4688539" y="2945956"/>
            <a:ext cx="5754165" cy="1323439"/>
          </a:xfrm>
          <a:prstGeom prst="rect">
            <a:avLst/>
          </a:prstGeom>
          <a:solidFill>
            <a:srgbClr val="90D6EC"/>
          </a:solidFill>
          <a:ln>
            <a:solidFill>
              <a:schemeClr val="tx1"/>
            </a:solidFill>
          </a:ln>
        </p:spPr>
        <p:txBody>
          <a:bodyPr wrap="square" rtlCol="0">
            <a:spAutoFit/>
          </a:bodyPr>
          <a:lstStyle/>
          <a:p>
            <a:pPr algn="ctr"/>
            <a:r>
              <a:rPr kumimoji="1" lang="ja-JP" altLang="en-US" sz="2800" dirty="0">
                <a:latin typeface="+mn-ea"/>
              </a:rPr>
              <a:t>女性医師　</a:t>
            </a:r>
            <a:endParaRPr kumimoji="1" lang="en-US" altLang="ja-JP" sz="2800" dirty="0">
              <a:latin typeface="+mn-ea"/>
            </a:endParaRPr>
          </a:p>
          <a:p>
            <a:r>
              <a:rPr kumimoji="1" lang="en-US" altLang="ja-JP" sz="2800" dirty="0">
                <a:latin typeface="+mn-ea"/>
              </a:rPr>
              <a:t>4</a:t>
            </a:r>
            <a:r>
              <a:rPr lang="ja-JP" altLang="en-US" sz="2800">
                <a:latin typeface="+mn-ea"/>
              </a:rPr>
              <a:t>名　</a:t>
            </a:r>
            <a:r>
              <a:rPr lang="en-US" altLang="ja-JP" sz="2400" dirty="0">
                <a:latin typeface="+mn-ea"/>
              </a:rPr>
              <a:t>(</a:t>
            </a:r>
            <a:r>
              <a:rPr lang="ja-JP" altLang="en-US" sz="2400">
                <a:latin typeface="+mn-ea"/>
              </a:rPr>
              <a:t>時短勤務中　</a:t>
            </a:r>
            <a:r>
              <a:rPr lang="en-US" altLang="ja-JP" sz="2400" dirty="0">
                <a:latin typeface="+mn-ea"/>
              </a:rPr>
              <a:t>1</a:t>
            </a:r>
            <a:r>
              <a:rPr lang="ja-JP" altLang="en-US" sz="2400">
                <a:latin typeface="+mn-ea"/>
              </a:rPr>
              <a:t>名</a:t>
            </a:r>
            <a:endParaRPr lang="en-US" altLang="ja-JP" sz="2400" dirty="0">
              <a:latin typeface="+mn-ea"/>
            </a:endParaRPr>
          </a:p>
          <a:p>
            <a:r>
              <a:rPr lang="ja-JP" altLang="en-US" sz="2400">
                <a:latin typeface="+mn-ea"/>
              </a:rPr>
              <a:t>　　　　キャリア支援レジデント１名</a:t>
            </a:r>
            <a:r>
              <a:rPr lang="ja-JP" altLang="en-US" sz="2400" dirty="0">
                <a:latin typeface="+mn-ea"/>
              </a:rPr>
              <a:t>）　</a:t>
            </a:r>
            <a:endParaRPr lang="en-US" altLang="ja-JP" dirty="0">
              <a:latin typeface="+mn-ea"/>
            </a:endParaRPr>
          </a:p>
        </p:txBody>
      </p:sp>
      <p:cxnSp>
        <p:nvCxnSpPr>
          <p:cNvPr id="11" name="直線コネクタ 10">
            <a:extLst>
              <a:ext uri="{FF2B5EF4-FFF2-40B4-BE49-F238E27FC236}">
                <a16:creationId xmlns:a16="http://schemas.microsoft.com/office/drawing/2014/main" id="{D2A5AE77-343C-22C9-346F-AFA6B6F393D0}"/>
              </a:ext>
            </a:extLst>
          </p:cNvPr>
          <p:cNvCxnSpPr>
            <a:cxnSpLocks/>
            <a:stCxn id="8" idx="3"/>
          </p:cNvCxnSpPr>
          <p:nvPr/>
        </p:nvCxnSpPr>
        <p:spPr>
          <a:xfrm flipV="1">
            <a:off x="3142330" y="2648615"/>
            <a:ext cx="452518" cy="40780"/>
          </a:xfrm>
          <a:prstGeom prst="line">
            <a:avLst/>
          </a:prstGeom>
        </p:spPr>
        <p:style>
          <a:lnRef idx="1">
            <a:schemeClr val="dk1"/>
          </a:lnRef>
          <a:fillRef idx="0">
            <a:schemeClr val="dk1"/>
          </a:fillRef>
          <a:effectRef idx="0">
            <a:schemeClr val="dk1"/>
          </a:effectRef>
          <a:fontRef idx="minor">
            <a:schemeClr val="tx1"/>
          </a:fontRef>
        </p:style>
      </p:cxnSp>
      <p:cxnSp>
        <p:nvCxnSpPr>
          <p:cNvPr id="12" name="直線コネクタ 11">
            <a:extLst>
              <a:ext uri="{FF2B5EF4-FFF2-40B4-BE49-F238E27FC236}">
                <a16:creationId xmlns:a16="http://schemas.microsoft.com/office/drawing/2014/main" id="{CBB48793-5DDB-289A-4CCC-709B344E89EC}"/>
              </a:ext>
            </a:extLst>
          </p:cNvPr>
          <p:cNvCxnSpPr>
            <a:cxnSpLocks/>
          </p:cNvCxnSpPr>
          <p:nvPr/>
        </p:nvCxnSpPr>
        <p:spPr>
          <a:xfrm>
            <a:off x="3603809" y="2149811"/>
            <a:ext cx="1084730" cy="0"/>
          </a:xfrm>
          <a:prstGeom prst="line">
            <a:avLst/>
          </a:prstGeom>
        </p:spPr>
        <p:style>
          <a:lnRef idx="1">
            <a:schemeClr val="dk1"/>
          </a:lnRef>
          <a:fillRef idx="0">
            <a:schemeClr val="dk1"/>
          </a:fillRef>
          <a:effectRef idx="0">
            <a:schemeClr val="dk1"/>
          </a:effectRef>
          <a:fontRef idx="minor">
            <a:schemeClr val="tx1"/>
          </a:fontRef>
        </p:style>
      </p:cxnSp>
      <p:cxnSp>
        <p:nvCxnSpPr>
          <p:cNvPr id="13" name="直線コネクタ 12">
            <a:extLst>
              <a:ext uri="{FF2B5EF4-FFF2-40B4-BE49-F238E27FC236}">
                <a16:creationId xmlns:a16="http://schemas.microsoft.com/office/drawing/2014/main" id="{902EEAD0-41CC-7007-E022-B5D9EF076758}"/>
              </a:ext>
            </a:extLst>
          </p:cNvPr>
          <p:cNvCxnSpPr>
            <a:cxnSpLocks/>
          </p:cNvCxnSpPr>
          <p:nvPr/>
        </p:nvCxnSpPr>
        <p:spPr>
          <a:xfrm>
            <a:off x="3603809" y="2149811"/>
            <a:ext cx="0" cy="1388281"/>
          </a:xfrm>
          <a:prstGeom prst="line">
            <a:avLst/>
          </a:prstGeom>
        </p:spPr>
        <p:style>
          <a:lnRef idx="1">
            <a:schemeClr val="dk1"/>
          </a:lnRef>
          <a:fillRef idx="0">
            <a:schemeClr val="dk1"/>
          </a:fillRef>
          <a:effectRef idx="0">
            <a:schemeClr val="dk1"/>
          </a:effectRef>
          <a:fontRef idx="minor">
            <a:schemeClr val="tx1"/>
          </a:fontRef>
        </p:style>
      </p:cxnSp>
      <p:cxnSp>
        <p:nvCxnSpPr>
          <p:cNvPr id="14" name="直線コネクタ 13">
            <a:extLst>
              <a:ext uri="{FF2B5EF4-FFF2-40B4-BE49-F238E27FC236}">
                <a16:creationId xmlns:a16="http://schemas.microsoft.com/office/drawing/2014/main" id="{CBE0E3EC-08C7-A342-EDA8-F75AAF77F276}"/>
              </a:ext>
            </a:extLst>
          </p:cNvPr>
          <p:cNvCxnSpPr>
            <a:cxnSpLocks/>
          </p:cNvCxnSpPr>
          <p:nvPr/>
        </p:nvCxnSpPr>
        <p:spPr>
          <a:xfrm>
            <a:off x="3603809" y="3513837"/>
            <a:ext cx="1075766" cy="0"/>
          </a:xfrm>
          <a:prstGeom prst="line">
            <a:avLst/>
          </a:prstGeom>
        </p:spPr>
        <p:style>
          <a:lnRef idx="1">
            <a:schemeClr val="dk1"/>
          </a:lnRef>
          <a:fillRef idx="0">
            <a:schemeClr val="dk1"/>
          </a:fillRef>
          <a:effectRef idx="0">
            <a:schemeClr val="dk1"/>
          </a:effectRef>
          <a:fontRef idx="minor">
            <a:schemeClr val="tx1"/>
          </a:fontRef>
        </p:style>
      </p:cxnSp>
      <p:sp>
        <p:nvSpPr>
          <p:cNvPr id="15" name="タイトル 14">
            <a:extLst>
              <a:ext uri="{FF2B5EF4-FFF2-40B4-BE49-F238E27FC236}">
                <a16:creationId xmlns:a16="http://schemas.microsoft.com/office/drawing/2014/main" id="{5A8D8439-0FD0-B853-CA71-79C57B031366}"/>
              </a:ext>
            </a:extLst>
          </p:cNvPr>
          <p:cNvSpPr txBox="1">
            <a:spLocks noGrp="1"/>
          </p:cNvSpPr>
          <p:nvPr>
            <p:ph type="title"/>
          </p:nvPr>
        </p:nvSpPr>
        <p:spPr>
          <a:xfrm>
            <a:off x="647326" y="601069"/>
            <a:ext cx="10515600" cy="604781"/>
          </a:xfrm>
          <a:prstGeom prst="rect">
            <a:avLst/>
          </a:prstGeom>
          <a:noFill/>
        </p:spPr>
        <p:txBody>
          <a:bodyPr wrap="square" rtlCol="0">
            <a:spAutoFit/>
          </a:bodyPr>
          <a:lstStyle/>
          <a:p>
            <a:r>
              <a:rPr kumimoji="1" lang="ja-JP" altLang="en-US" sz="3600" dirty="0">
                <a:latin typeface="+mn-ea"/>
                <a:ea typeface="+mn-ea"/>
              </a:rPr>
              <a:t>現在</a:t>
            </a:r>
            <a:r>
              <a:rPr kumimoji="1" lang="ja-JP" altLang="en-US" sz="3600">
                <a:latin typeface="+mn-ea"/>
                <a:ea typeface="+mn-ea"/>
              </a:rPr>
              <a:t>の当教室の人員構成と子育て支援の現状</a:t>
            </a:r>
            <a:endParaRPr kumimoji="1" lang="ja-JP" altLang="en-US" sz="3600" dirty="0">
              <a:latin typeface="+mn-ea"/>
              <a:ea typeface="+mn-ea"/>
            </a:endParaRPr>
          </a:p>
        </p:txBody>
      </p:sp>
      <p:pic>
        <p:nvPicPr>
          <p:cNvPr id="2" name="図 1">
            <a:extLst>
              <a:ext uri="{FF2B5EF4-FFF2-40B4-BE49-F238E27FC236}">
                <a16:creationId xmlns:a16="http://schemas.microsoft.com/office/drawing/2014/main" id="{2CBD9817-0E78-03A4-0D5E-F264BBB7F45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7326" y="3607675"/>
            <a:ext cx="3790122" cy="2842592"/>
          </a:xfrm>
          <a:prstGeom prst="rect">
            <a:avLst/>
          </a:prstGeom>
        </p:spPr>
      </p:pic>
    </p:spTree>
    <p:extLst>
      <p:ext uri="{BB962C8B-B14F-4D97-AF65-F5344CB8AC3E}">
        <p14:creationId xmlns:p14="http://schemas.microsoft.com/office/powerpoint/2010/main" val="4238112718"/>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ACA628-A08B-BC7E-28D0-C855E0B456ED}"/>
            </a:ext>
          </a:extLst>
        </p:cNvPr>
        <p:cNvGrpSpPr/>
        <p:nvPr/>
      </p:nvGrpSpPr>
      <p:grpSpPr>
        <a:xfrm>
          <a:off x="0" y="0"/>
          <a:ext cx="0" cy="0"/>
          <a:chOff x="0" y="0"/>
          <a:chExt cx="0" cy="0"/>
        </a:xfrm>
      </p:grpSpPr>
      <p:sp>
        <p:nvSpPr>
          <p:cNvPr id="15" name="タイトル 14">
            <a:extLst>
              <a:ext uri="{FF2B5EF4-FFF2-40B4-BE49-F238E27FC236}">
                <a16:creationId xmlns:a16="http://schemas.microsoft.com/office/drawing/2014/main" id="{43C5C764-154D-AA3C-9524-D44024A8A444}"/>
              </a:ext>
            </a:extLst>
          </p:cNvPr>
          <p:cNvSpPr txBox="1">
            <a:spLocks noGrp="1"/>
          </p:cNvSpPr>
          <p:nvPr>
            <p:ph type="title"/>
          </p:nvPr>
        </p:nvSpPr>
        <p:spPr>
          <a:xfrm>
            <a:off x="647326" y="601069"/>
            <a:ext cx="10515600" cy="604781"/>
          </a:xfrm>
          <a:prstGeom prst="rect">
            <a:avLst/>
          </a:prstGeom>
          <a:noFill/>
        </p:spPr>
        <p:txBody>
          <a:bodyPr wrap="square" rtlCol="0">
            <a:spAutoFit/>
          </a:bodyPr>
          <a:lstStyle/>
          <a:p>
            <a:r>
              <a:rPr kumimoji="1" lang="ja-JP" altLang="en-US" sz="3600" dirty="0"/>
              <a:t>当教室医師の産育休取得状況</a:t>
            </a:r>
          </a:p>
        </p:txBody>
      </p:sp>
      <p:sp>
        <p:nvSpPr>
          <p:cNvPr id="2" name="テキスト ボックス 1">
            <a:extLst>
              <a:ext uri="{FF2B5EF4-FFF2-40B4-BE49-F238E27FC236}">
                <a16:creationId xmlns:a16="http://schemas.microsoft.com/office/drawing/2014/main" id="{AF2A2E94-3A25-29B8-A223-76C2B56C8EA3}"/>
              </a:ext>
            </a:extLst>
          </p:cNvPr>
          <p:cNvSpPr txBox="1"/>
          <p:nvPr/>
        </p:nvSpPr>
        <p:spPr>
          <a:xfrm>
            <a:off x="1208443" y="1485575"/>
            <a:ext cx="10096231" cy="369332"/>
          </a:xfrm>
          <a:prstGeom prst="rect">
            <a:avLst/>
          </a:prstGeom>
          <a:noFill/>
        </p:spPr>
        <p:txBody>
          <a:bodyPr wrap="square" rtlCol="0">
            <a:spAutoFit/>
          </a:bodyPr>
          <a:lstStyle/>
          <a:p>
            <a:r>
              <a:rPr kumimoji="1" lang="ja-JP" altLang="en-US" dirty="0"/>
              <a:t>　　　　</a:t>
            </a:r>
            <a:r>
              <a:rPr kumimoji="1" lang="en-US" altLang="ja-JP" b="1" dirty="0"/>
              <a:t>2021</a:t>
            </a:r>
            <a:r>
              <a:rPr kumimoji="1" lang="ja-JP" altLang="en-US" b="1" dirty="0"/>
              <a:t>　　　　　</a:t>
            </a:r>
            <a:r>
              <a:rPr kumimoji="1" lang="en-US" altLang="ja-JP" b="1" dirty="0"/>
              <a:t>2022</a:t>
            </a:r>
            <a:r>
              <a:rPr kumimoji="1" lang="ja-JP" altLang="en-US" b="1" dirty="0"/>
              <a:t>　　　　　</a:t>
            </a:r>
            <a:r>
              <a:rPr kumimoji="1" lang="en-US" altLang="ja-JP" b="1" dirty="0"/>
              <a:t>2023</a:t>
            </a:r>
            <a:r>
              <a:rPr kumimoji="1" lang="ja-JP" altLang="en-US" b="1" dirty="0"/>
              <a:t>　　　　　</a:t>
            </a:r>
            <a:r>
              <a:rPr kumimoji="1" lang="en-US" altLang="ja-JP" b="1" dirty="0"/>
              <a:t>2024</a:t>
            </a:r>
            <a:r>
              <a:rPr kumimoji="1" lang="ja-JP" altLang="en-US" b="1" dirty="0"/>
              <a:t>　　　　　</a:t>
            </a:r>
            <a:r>
              <a:rPr kumimoji="1" lang="en-US" altLang="ja-JP" b="1" dirty="0"/>
              <a:t>2025</a:t>
            </a:r>
            <a:endParaRPr kumimoji="1" lang="ja-JP" altLang="en-US" b="1" dirty="0"/>
          </a:p>
        </p:txBody>
      </p:sp>
      <p:sp>
        <p:nvSpPr>
          <p:cNvPr id="3" name="テキスト ボックス 2">
            <a:extLst>
              <a:ext uri="{FF2B5EF4-FFF2-40B4-BE49-F238E27FC236}">
                <a16:creationId xmlns:a16="http://schemas.microsoft.com/office/drawing/2014/main" id="{F28E4338-FE01-43E7-A35B-A42333065F13}"/>
              </a:ext>
            </a:extLst>
          </p:cNvPr>
          <p:cNvSpPr txBox="1"/>
          <p:nvPr/>
        </p:nvSpPr>
        <p:spPr>
          <a:xfrm>
            <a:off x="826007" y="1986534"/>
            <a:ext cx="1901952" cy="4401205"/>
          </a:xfrm>
          <a:prstGeom prst="rect">
            <a:avLst/>
          </a:prstGeom>
          <a:noFill/>
        </p:spPr>
        <p:txBody>
          <a:bodyPr wrap="square" rtlCol="0">
            <a:spAutoFit/>
          </a:bodyPr>
          <a:lstStyle/>
          <a:p>
            <a:r>
              <a:rPr kumimoji="1" lang="en-US" altLang="ja-JP" sz="2000" b="1" dirty="0">
                <a:solidFill>
                  <a:srgbClr val="FF0000"/>
                </a:solidFill>
              </a:rPr>
              <a:t>A</a:t>
            </a:r>
            <a:r>
              <a:rPr kumimoji="1" lang="ja-JP" altLang="en-US" sz="2000" b="1" dirty="0">
                <a:solidFill>
                  <a:srgbClr val="FF0000"/>
                </a:solidFill>
              </a:rPr>
              <a:t>医師</a:t>
            </a:r>
            <a:endParaRPr kumimoji="1" lang="en-US" altLang="ja-JP" sz="2000" b="1" dirty="0">
              <a:solidFill>
                <a:srgbClr val="FF0000"/>
              </a:solidFill>
            </a:endParaRPr>
          </a:p>
          <a:p>
            <a:r>
              <a:rPr lang="en-US" altLang="ja-JP" sz="2000" dirty="0"/>
              <a:t>(</a:t>
            </a:r>
            <a:r>
              <a:rPr lang="ja-JP" altLang="en-US" sz="2000" dirty="0"/>
              <a:t>女性</a:t>
            </a:r>
            <a:r>
              <a:rPr lang="en-US" altLang="ja-JP" sz="2000" dirty="0"/>
              <a:t>)</a:t>
            </a:r>
          </a:p>
          <a:p>
            <a:endParaRPr lang="en-US" altLang="ja-JP" sz="2000" dirty="0"/>
          </a:p>
          <a:p>
            <a:r>
              <a:rPr kumimoji="1" lang="en-US" altLang="ja-JP" sz="2000" b="1" dirty="0">
                <a:solidFill>
                  <a:srgbClr val="FF99FF"/>
                </a:solidFill>
              </a:rPr>
              <a:t>B</a:t>
            </a:r>
            <a:r>
              <a:rPr kumimoji="1" lang="ja-JP" altLang="en-US" sz="2000" b="1" dirty="0">
                <a:solidFill>
                  <a:srgbClr val="FF99FF"/>
                </a:solidFill>
              </a:rPr>
              <a:t>医師</a:t>
            </a:r>
            <a:endParaRPr kumimoji="1" lang="en-US" altLang="ja-JP" sz="2000" b="1" dirty="0">
              <a:solidFill>
                <a:srgbClr val="FF99FF"/>
              </a:solidFill>
            </a:endParaRPr>
          </a:p>
          <a:p>
            <a:r>
              <a:rPr lang="en-US" altLang="ja-JP" sz="2000" dirty="0"/>
              <a:t>(</a:t>
            </a:r>
            <a:r>
              <a:rPr lang="ja-JP" altLang="en-US" sz="2000" dirty="0"/>
              <a:t>女性</a:t>
            </a:r>
            <a:r>
              <a:rPr lang="en-US" altLang="ja-JP" sz="2000" dirty="0"/>
              <a:t>)</a:t>
            </a:r>
          </a:p>
          <a:p>
            <a:endParaRPr lang="en-US" altLang="ja-JP" sz="2000" dirty="0"/>
          </a:p>
          <a:p>
            <a:r>
              <a:rPr kumimoji="1" lang="en-US" altLang="ja-JP" sz="2000" dirty="0">
                <a:solidFill>
                  <a:srgbClr val="00B0F0"/>
                </a:solidFill>
              </a:rPr>
              <a:t>C</a:t>
            </a:r>
            <a:r>
              <a:rPr kumimoji="1" lang="ja-JP" altLang="en-US" sz="2000" dirty="0">
                <a:solidFill>
                  <a:srgbClr val="00B0F0"/>
                </a:solidFill>
              </a:rPr>
              <a:t>医師</a:t>
            </a:r>
            <a:endParaRPr kumimoji="1" lang="en-US" altLang="ja-JP" sz="2000" dirty="0">
              <a:solidFill>
                <a:srgbClr val="00B0F0"/>
              </a:solidFill>
            </a:endParaRPr>
          </a:p>
          <a:p>
            <a:r>
              <a:rPr lang="en-US" altLang="ja-JP" sz="2000" dirty="0"/>
              <a:t>(</a:t>
            </a:r>
            <a:r>
              <a:rPr lang="ja-JP" altLang="en-US" sz="2000" dirty="0"/>
              <a:t>男性</a:t>
            </a:r>
            <a:r>
              <a:rPr lang="en-US" altLang="ja-JP" sz="2000" dirty="0"/>
              <a:t>)</a:t>
            </a:r>
          </a:p>
          <a:p>
            <a:endParaRPr lang="en-US" altLang="ja-JP" sz="2000" dirty="0"/>
          </a:p>
          <a:p>
            <a:r>
              <a:rPr kumimoji="1" lang="en-US" altLang="ja-JP" sz="2000" dirty="0">
                <a:solidFill>
                  <a:srgbClr val="00B050"/>
                </a:solidFill>
              </a:rPr>
              <a:t>D</a:t>
            </a:r>
            <a:r>
              <a:rPr kumimoji="1" lang="ja-JP" altLang="en-US" sz="2000" dirty="0">
                <a:solidFill>
                  <a:srgbClr val="00B050"/>
                </a:solidFill>
              </a:rPr>
              <a:t>医師</a:t>
            </a:r>
            <a:r>
              <a:rPr lang="en-US" altLang="ja-JP" sz="2000" dirty="0">
                <a:solidFill>
                  <a:srgbClr val="00B050"/>
                </a:solidFill>
              </a:rPr>
              <a:t>(</a:t>
            </a:r>
            <a:r>
              <a:rPr kumimoji="1" lang="ja-JP" altLang="en-US" sz="2000" dirty="0">
                <a:solidFill>
                  <a:srgbClr val="00B050"/>
                </a:solidFill>
              </a:rPr>
              <a:t>講師</a:t>
            </a:r>
            <a:r>
              <a:rPr lang="en-US" altLang="ja-JP" sz="2000" dirty="0">
                <a:solidFill>
                  <a:srgbClr val="00B050"/>
                </a:solidFill>
              </a:rPr>
              <a:t>)</a:t>
            </a:r>
            <a:endParaRPr kumimoji="1" lang="en-US" altLang="ja-JP" sz="2000" dirty="0">
              <a:solidFill>
                <a:srgbClr val="00B050"/>
              </a:solidFill>
            </a:endParaRPr>
          </a:p>
          <a:p>
            <a:r>
              <a:rPr lang="en-US" altLang="ja-JP" sz="2000" dirty="0"/>
              <a:t>(</a:t>
            </a:r>
            <a:r>
              <a:rPr lang="ja-JP" altLang="en-US" sz="2000" dirty="0"/>
              <a:t>男性</a:t>
            </a:r>
            <a:r>
              <a:rPr lang="en-US" altLang="ja-JP" sz="2000" dirty="0"/>
              <a:t>)</a:t>
            </a:r>
          </a:p>
          <a:p>
            <a:endParaRPr lang="en-US" altLang="ja-JP" sz="2000" dirty="0"/>
          </a:p>
          <a:p>
            <a:r>
              <a:rPr kumimoji="1" lang="en-US" altLang="ja-JP" sz="2000" dirty="0">
                <a:solidFill>
                  <a:srgbClr val="7030A0"/>
                </a:solidFill>
              </a:rPr>
              <a:t>E</a:t>
            </a:r>
            <a:r>
              <a:rPr kumimoji="1" lang="ja-JP" altLang="en-US" sz="2000" dirty="0">
                <a:solidFill>
                  <a:srgbClr val="7030A0"/>
                </a:solidFill>
              </a:rPr>
              <a:t>医師</a:t>
            </a:r>
            <a:r>
              <a:rPr kumimoji="1" lang="en-US" altLang="ja-JP" sz="2000" dirty="0">
                <a:solidFill>
                  <a:srgbClr val="7030A0"/>
                </a:solidFill>
              </a:rPr>
              <a:t>(</a:t>
            </a:r>
            <a:r>
              <a:rPr kumimoji="1" lang="ja-JP" altLang="en-US" sz="2000" dirty="0">
                <a:solidFill>
                  <a:srgbClr val="7030A0"/>
                </a:solidFill>
              </a:rPr>
              <a:t>講師</a:t>
            </a:r>
            <a:r>
              <a:rPr kumimoji="1" lang="en-US" altLang="ja-JP" sz="2000" dirty="0">
                <a:solidFill>
                  <a:srgbClr val="7030A0"/>
                </a:solidFill>
              </a:rPr>
              <a:t>)</a:t>
            </a:r>
          </a:p>
          <a:p>
            <a:r>
              <a:rPr lang="en-US" altLang="ja-JP" sz="2000" dirty="0"/>
              <a:t>(</a:t>
            </a:r>
            <a:r>
              <a:rPr lang="ja-JP" altLang="en-US" sz="2000" dirty="0"/>
              <a:t>男性</a:t>
            </a:r>
            <a:r>
              <a:rPr lang="en-US" altLang="ja-JP" sz="2000" dirty="0"/>
              <a:t>)</a:t>
            </a:r>
            <a:endParaRPr kumimoji="1" lang="ja-JP" altLang="en-US" dirty="0"/>
          </a:p>
        </p:txBody>
      </p:sp>
      <p:sp>
        <p:nvSpPr>
          <p:cNvPr id="4" name="矢印: 左右 3">
            <a:extLst>
              <a:ext uri="{FF2B5EF4-FFF2-40B4-BE49-F238E27FC236}">
                <a16:creationId xmlns:a16="http://schemas.microsoft.com/office/drawing/2014/main" id="{3BAED2F0-79AE-42D6-A9AF-2F3AA2D18D0C}"/>
              </a:ext>
            </a:extLst>
          </p:cNvPr>
          <p:cNvSpPr/>
          <p:nvPr/>
        </p:nvSpPr>
        <p:spPr>
          <a:xfrm>
            <a:off x="3483222" y="1986534"/>
            <a:ext cx="1901952" cy="369332"/>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矢印: 左右 4">
            <a:extLst>
              <a:ext uri="{FF2B5EF4-FFF2-40B4-BE49-F238E27FC236}">
                <a16:creationId xmlns:a16="http://schemas.microsoft.com/office/drawing/2014/main" id="{88EF2083-7DBF-F740-A7D5-5D096646DD65}"/>
              </a:ext>
            </a:extLst>
          </p:cNvPr>
          <p:cNvSpPr/>
          <p:nvPr/>
        </p:nvSpPr>
        <p:spPr>
          <a:xfrm>
            <a:off x="6840968" y="2777916"/>
            <a:ext cx="1901952" cy="369332"/>
          </a:xfrm>
          <a:prstGeom prst="leftRightArrow">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6" name="矢印: 左右 5">
            <a:extLst>
              <a:ext uri="{FF2B5EF4-FFF2-40B4-BE49-F238E27FC236}">
                <a16:creationId xmlns:a16="http://schemas.microsoft.com/office/drawing/2014/main" id="{D9969D72-8C05-251F-9C8D-C7578C3B24D7}"/>
              </a:ext>
            </a:extLst>
          </p:cNvPr>
          <p:cNvSpPr/>
          <p:nvPr/>
        </p:nvSpPr>
        <p:spPr>
          <a:xfrm>
            <a:off x="8214724" y="3818085"/>
            <a:ext cx="1901952" cy="369332"/>
          </a:xfrm>
          <a:prstGeom prst="leftRightArrow">
            <a:avLst/>
          </a:prstGeom>
          <a:solidFill>
            <a:srgbClr val="00B0F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7" name="矢印: 左右 6">
            <a:extLst>
              <a:ext uri="{FF2B5EF4-FFF2-40B4-BE49-F238E27FC236}">
                <a16:creationId xmlns:a16="http://schemas.microsoft.com/office/drawing/2014/main" id="{3F832471-2271-C46F-0903-968E9E5AA508}"/>
              </a:ext>
            </a:extLst>
          </p:cNvPr>
          <p:cNvSpPr/>
          <p:nvPr/>
        </p:nvSpPr>
        <p:spPr>
          <a:xfrm>
            <a:off x="8706882" y="4871739"/>
            <a:ext cx="868142" cy="369332"/>
          </a:xfrm>
          <a:prstGeom prst="leftRightArrow">
            <a:avLst/>
          </a:prstGeom>
          <a:solidFill>
            <a:srgbClr val="00B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6" name="矢印: 左右 15">
            <a:extLst>
              <a:ext uri="{FF2B5EF4-FFF2-40B4-BE49-F238E27FC236}">
                <a16:creationId xmlns:a16="http://schemas.microsoft.com/office/drawing/2014/main" id="{927A77F6-2D04-1EDD-14C2-61484258D888}"/>
              </a:ext>
            </a:extLst>
          </p:cNvPr>
          <p:cNvSpPr/>
          <p:nvPr/>
        </p:nvSpPr>
        <p:spPr>
          <a:xfrm>
            <a:off x="9471934" y="5740727"/>
            <a:ext cx="644742" cy="369332"/>
          </a:xfrm>
          <a:prstGeom prst="leftRightArrow">
            <a:avLst/>
          </a:prstGeom>
          <a:solidFill>
            <a:srgbClr val="7030A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8" name="角丸四角形 7">
            <a:extLst>
              <a:ext uri="{FF2B5EF4-FFF2-40B4-BE49-F238E27FC236}">
                <a16:creationId xmlns:a16="http://schemas.microsoft.com/office/drawing/2014/main" id="{EADAC5F6-6571-0D06-2B54-31A05A633F2E}"/>
              </a:ext>
            </a:extLst>
          </p:cNvPr>
          <p:cNvSpPr/>
          <p:nvPr/>
        </p:nvSpPr>
        <p:spPr>
          <a:xfrm>
            <a:off x="7659757" y="2107096"/>
            <a:ext cx="2729947" cy="4280643"/>
          </a:xfrm>
          <a:prstGeom prst="roundRect">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9" name="テキスト ボックス 8">
            <a:extLst>
              <a:ext uri="{FF2B5EF4-FFF2-40B4-BE49-F238E27FC236}">
                <a16:creationId xmlns:a16="http://schemas.microsoft.com/office/drawing/2014/main" id="{F6CE401F-A301-BC50-3DC3-9BBD086F0D30}"/>
              </a:ext>
            </a:extLst>
          </p:cNvPr>
          <p:cNvSpPr txBox="1"/>
          <p:nvPr/>
        </p:nvSpPr>
        <p:spPr>
          <a:xfrm>
            <a:off x="7470651" y="211943"/>
            <a:ext cx="4002565" cy="954107"/>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r>
              <a:rPr kumimoji="1" lang="ja-JP" altLang="en-US" sz="2800"/>
              <a:t>働き方改革元年と</a:t>
            </a:r>
            <a:endParaRPr kumimoji="1" lang="en-US" altLang="ja-JP" sz="2800" dirty="0"/>
          </a:p>
          <a:p>
            <a:r>
              <a:rPr kumimoji="1" lang="ja-JP" altLang="en-US" sz="2800"/>
              <a:t>育休時期が重なった！</a:t>
            </a:r>
          </a:p>
        </p:txBody>
      </p:sp>
      <p:sp>
        <p:nvSpPr>
          <p:cNvPr id="10" name="テキスト ボックス 9">
            <a:extLst>
              <a:ext uri="{FF2B5EF4-FFF2-40B4-BE49-F238E27FC236}">
                <a16:creationId xmlns:a16="http://schemas.microsoft.com/office/drawing/2014/main" id="{DBF818B5-496D-7EEA-5E26-C43172999614}"/>
              </a:ext>
            </a:extLst>
          </p:cNvPr>
          <p:cNvSpPr txBox="1"/>
          <p:nvPr/>
        </p:nvSpPr>
        <p:spPr>
          <a:xfrm>
            <a:off x="10358826" y="3818085"/>
            <a:ext cx="1338828" cy="369332"/>
          </a:xfrm>
          <a:prstGeom prst="rect">
            <a:avLst/>
          </a:prstGeom>
          <a:noFill/>
        </p:spPr>
        <p:txBody>
          <a:bodyPr wrap="none" rtlCol="0">
            <a:spAutoFit/>
          </a:bodyPr>
          <a:lstStyle/>
          <a:p>
            <a:r>
              <a:rPr kumimoji="1" lang="ja-JP" altLang="en-US"/>
              <a:t>育休継続中</a:t>
            </a:r>
          </a:p>
        </p:txBody>
      </p:sp>
      <p:sp>
        <p:nvSpPr>
          <p:cNvPr id="11" name="テキスト ボックス 10">
            <a:extLst>
              <a:ext uri="{FF2B5EF4-FFF2-40B4-BE49-F238E27FC236}">
                <a16:creationId xmlns:a16="http://schemas.microsoft.com/office/drawing/2014/main" id="{92492D6B-D90D-820E-ECB1-6073C6698C53}"/>
              </a:ext>
            </a:extLst>
          </p:cNvPr>
          <p:cNvSpPr txBox="1"/>
          <p:nvPr/>
        </p:nvSpPr>
        <p:spPr>
          <a:xfrm>
            <a:off x="10389704" y="5781263"/>
            <a:ext cx="1800493" cy="646331"/>
          </a:xfrm>
          <a:prstGeom prst="rect">
            <a:avLst/>
          </a:prstGeom>
          <a:noFill/>
        </p:spPr>
        <p:txBody>
          <a:bodyPr wrap="none" rtlCol="0">
            <a:spAutoFit/>
          </a:bodyPr>
          <a:lstStyle/>
          <a:p>
            <a:r>
              <a:rPr kumimoji="1" lang="ja-JP" altLang="en-US"/>
              <a:t>育休継続中</a:t>
            </a:r>
            <a:endParaRPr kumimoji="1" lang="en-US" altLang="ja-JP" dirty="0"/>
          </a:p>
          <a:p>
            <a:r>
              <a:rPr lang="ja-JP" altLang="en-US"/>
              <a:t>（７ヶ月予定）</a:t>
            </a:r>
            <a:endParaRPr kumimoji="1" lang="ja-JP" altLang="en-US"/>
          </a:p>
        </p:txBody>
      </p:sp>
      <p:sp>
        <p:nvSpPr>
          <p:cNvPr id="12" name="テキスト ボックス 11">
            <a:extLst>
              <a:ext uri="{FF2B5EF4-FFF2-40B4-BE49-F238E27FC236}">
                <a16:creationId xmlns:a16="http://schemas.microsoft.com/office/drawing/2014/main" id="{91871E42-E19E-24A4-5F5A-AA69960A0792}"/>
              </a:ext>
            </a:extLst>
          </p:cNvPr>
          <p:cNvSpPr txBox="1"/>
          <p:nvPr/>
        </p:nvSpPr>
        <p:spPr>
          <a:xfrm>
            <a:off x="10374265" y="4871739"/>
            <a:ext cx="1338828" cy="369332"/>
          </a:xfrm>
          <a:prstGeom prst="rect">
            <a:avLst/>
          </a:prstGeom>
          <a:noFill/>
        </p:spPr>
        <p:txBody>
          <a:bodyPr wrap="none" rtlCol="0">
            <a:spAutoFit/>
          </a:bodyPr>
          <a:lstStyle/>
          <a:p>
            <a:r>
              <a:rPr kumimoji="1" lang="ja-JP" altLang="en-US"/>
              <a:t>育休６ヶ月</a:t>
            </a:r>
          </a:p>
        </p:txBody>
      </p:sp>
      <p:sp>
        <p:nvSpPr>
          <p:cNvPr id="13" name="矢印: 左右 3">
            <a:extLst>
              <a:ext uri="{FF2B5EF4-FFF2-40B4-BE49-F238E27FC236}">
                <a16:creationId xmlns:a16="http://schemas.microsoft.com/office/drawing/2014/main" id="{E4BFD23D-A7AD-5BD9-B6AE-9EE432B908F4}"/>
              </a:ext>
            </a:extLst>
          </p:cNvPr>
          <p:cNvSpPr/>
          <p:nvPr/>
        </p:nvSpPr>
        <p:spPr>
          <a:xfrm>
            <a:off x="5400831" y="1986534"/>
            <a:ext cx="3522452" cy="369332"/>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BBD8209F-C2B9-55A4-22C7-B7005CE81FAD}"/>
              </a:ext>
            </a:extLst>
          </p:cNvPr>
          <p:cNvSpPr txBox="1"/>
          <p:nvPr/>
        </p:nvSpPr>
        <p:spPr>
          <a:xfrm>
            <a:off x="6278733" y="2272097"/>
            <a:ext cx="1107996" cy="369332"/>
          </a:xfrm>
          <a:prstGeom prst="rect">
            <a:avLst/>
          </a:prstGeom>
          <a:noFill/>
        </p:spPr>
        <p:txBody>
          <a:bodyPr wrap="none" rtlCol="0">
            <a:spAutoFit/>
          </a:bodyPr>
          <a:lstStyle/>
          <a:p>
            <a:r>
              <a:rPr kumimoji="1" lang="ja-JP" altLang="en-US"/>
              <a:t>時短勤務</a:t>
            </a:r>
          </a:p>
        </p:txBody>
      </p:sp>
      <p:sp>
        <p:nvSpPr>
          <p:cNvPr id="18" name="矢印: 左右 4">
            <a:extLst>
              <a:ext uri="{FF2B5EF4-FFF2-40B4-BE49-F238E27FC236}">
                <a16:creationId xmlns:a16="http://schemas.microsoft.com/office/drawing/2014/main" id="{A622BE19-2157-B6D1-01EA-17B4C5F6C715}"/>
              </a:ext>
            </a:extLst>
          </p:cNvPr>
          <p:cNvSpPr/>
          <p:nvPr/>
        </p:nvSpPr>
        <p:spPr>
          <a:xfrm>
            <a:off x="8742920" y="2797844"/>
            <a:ext cx="1373756" cy="369332"/>
          </a:xfrm>
          <a:prstGeom prst="leftRightArrow">
            <a:avLst/>
          </a:prstGeom>
          <a:solidFill>
            <a:srgbClr val="FF99F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9" name="テキスト ボックス 18">
            <a:extLst>
              <a:ext uri="{FF2B5EF4-FFF2-40B4-BE49-F238E27FC236}">
                <a16:creationId xmlns:a16="http://schemas.microsoft.com/office/drawing/2014/main" id="{28887A2C-613F-4239-2811-6F606D3320F1}"/>
              </a:ext>
            </a:extLst>
          </p:cNvPr>
          <p:cNvSpPr txBox="1"/>
          <p:nvPr/>
        </p:nvSpPr>
        <p:spPr>
          <a:xfrm>
            <a:off x="8883388" y="3098456"/>
            <a:ext cx="1107996" cy="369332"/>
          </a:xfrm>
          <a:prstGeom prst="rect">
            <a:avLst/>
          </a:prstGeom>
          <a:noFill/>
        </p:spPr>
        <p:txBody>
          <a:bodyPr wrap="none" rtlCol="0">
            <a:spAutoFit/>
          </a:bodyPr>
          <a:lstStyle/>
          <a:p>
            <a:r>
              <a:rPr kumimoji="1" lang="ja-JP" altLang="en-US"/>
              <a:t>時短勤務</a:t>
            </a:r>
          </a:p>
        </p:txBody>
      </p:sp>
      <p:sp>
        <p:nvSpPr>
          <p:cNvPr id="20" name="矢印: 左右 3">
            <a:extLst>
              <a:ext uri="{FF2B5EF4-FFF2-40B4-BE49-F238E27FC236}">
                <a16:creationId xmlns:a16="http://schemas.microsoft.com/office/drawing/2014/main" id="{B39A19F5-0E5B-2D31-6EF8-C40DBA5AD2C4}"/>
              </a:ext>
            </a:extLst>
          </p:cNvPr>
          <p:cNvSpPr/>
          <p:nvPr/>
        </p:nvSpPr>
        <p:spPr>
          <a:xfrm>
            <a:off x="8923283" y="1973750"/>
            <a:ext cx="1193393" cy="369332"/>
          </a:xfrm>
          <a:prstGeom prst="leftRightArrow">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22" name="テキスト ボックス 21">
            <a:extLst>
              <a:ext uri="{FF2B5EF4-FFF2-40B4-BE49-F238E27FC236}">
                <a16:creationId xmlns:a16="http://schemas.microsoft.com/office/drawing/2014/main" id="{C53B8C0D-ACF8-4A7A-2307-420EF3963B15}"/>
              </a:ext>
            </a:extLst>
          </p:cNvPr>
          <p:cNvSpPr txBox="1"/>
          <p:nvPr/>
        </p:nvSpPr>
        <p:spPr>
          <a:xfrm>
            <a:off x="8843589" y="2294902"/>
            <a:ext cx="1473384" cy="584775"/>
          </a:xfrm>
          <a:prstGeom prst="rect">
            <a:avLst/>
          </a:prstGeom>
          <a:noFill/>
        </p:spPr>
        <p:txBody>
          <a:bodyPr wrap="square">
            <a:spAutoFit/>
          </a:bodyPr>
          <a:lstStyle/>
          <a:p>
            <a:r>
              <a:rPr lang="ja-JP" altLang="en-US" sz="1600">
                <a:solidFill>
                  <a:srgbClr val="000000"/>
                </a:solidFill>
                <a:effectLst/>
                <a:latin typeface="+mn-ea"/>
              </a:rPr>
              <a:t>キャリア支援レジデント</a:t>
            </a:r>
            <a:endParaRPr lang="en-US" altLang="ja-JP" sz="1600" dirty="0">
              <a:solidFill>
                <a:srgbClr val="000000"/>
              </a:solidFill>
              <a:effectLst/>
              <a:latin typeface="+mn-ea"/>
            </a:endParaRPr>
          </a:p>
        </p:txBody>
      </p:sp>
    </p:spTree>
    <p:extLst>
      <p:ext uri="{BB962C8B-B14F-4D97-AF65-F5344CB8AC3E}">
        <p14:creationId xmlns:p14="http://schemas.microsoft.com/office/powerpoint/2010/main" val="1873354451"/>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正方形/長方形 10"/>
          <p:cNvSpPr/>
          <p:nvPr/>
        </p:nvSpPr>
        <p:spPr bwMode="auto">
          <a:xfrm>
            <a:off x="1133026" y="1023226"/>
            <a:ext cx="9982402" cy="5276785"/>
          </a:xfrm>
          <a:prstGeom prst="rect">
            <a:avLst/>
          </a:prstGeom>
          <a:solidFill>
            <a:srgbClr val="90D6EC">
              <a:alpha val="48000"/>
            </a:srgbClr>
          </a:solidFill>
          <a:ln>
            <a:no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0000" tIns="46800" rIns="90000" bIns="46800" numCol="1" rtlCol="0" anchor="b" anchorCtr="0" compatLnSpc="1">
            <a:prstTxWarp prst="textNoShape">
              <a:avLst/>
            </a:prstTxWarp>
          </a:bodyPr>
          <a:lstStyle/>
          <a:p>
            <a:pPr eaLnBrk="0" fontAlgn="base" hangingPunct="0">
              <a:spcBef>
                <a:spcPct val="0"/>
              </a:spcBef>
              <a:spcAft>
                <a:spcPct val="0"/>
              </a:spcAft>
            </a:pPr>
            <a:endParaRPr kumimoji="0" lang="ja-JP" altLang="en-US">
              <a:solidFill>
                <a:schemeClr val="tx1"/>
              </a:solidFill>
              <a:latin typeface="Arial" pitchFamily="34" charset="0"/>
              <a:ea typeface="ＭＳ Ｐゴシック" pitchFamily="50" charset="-128"/>
            </a:endParaRPr>
          </a:p>
        </p:txBody>
      </p:sp>
      <p:sp>
        <p:nvSpPr>
          <p:cNvPr id="5" name="正方形/長方形 3"/>
          <p:cNvSpPr>
            <a:spLocks noChangeArrowheads="1"/>
          </p:cNvSpPr>
          <p:nvPr/>
        </p:nvSpPr>
        <p:spPr bwMode="auto">
          <a:xfrm>
            <a:off x="1926028" y="2450905"/>
            <a:ext cx="2952328" cy="2146228"/>
          </a:xfrm>
          <a:prstGeom prst="rect">
            <a:avLst/>
          </a:prstGeom>
          <a:noFill/>
          <a:ln w="9525">
            <a:noFill/>
            <a:miter lim="800000"/>
            <a:headEnd/>
            <a:tailEnd/>
          </a:ln>
        </p:spPr>
        <p:txBody>
          <a:bodyPr wrap="square">
            <a:spAutoFit/>
          </a:bodyPr>
          <a:lstStyle/>
          <a:p>
            <a:pPr marL="457200" indent="-457200" defTabSz="762000">
              <a:lnSpc>
                <a:spcPct val="120000"/>
              </a:lnSpc>
              <a:buFont typeface="Wingdings" pitchFamily="2" charset="2"/>
              <a:buChar char="Ø"/>
              <a:defRPr/>
            </a:pPr>
            <a:r>
              <a:rPr lang="ja-JP" altLang="en-US" sz="2800" kern="0">
                <a:latin typeface="メイリオ"/>
                <a:ea typeface="メイリオ"/>
                <a:cs typeface="メイリオ"/>
              </a:rPr>
              <a:t>誠実</a:t>
            </a:r>
            <a:r>
              <a:rPr lang="ja-JP" altLang="en-US" sz="2800" kern="0" dirty="0">
                <a:latin typeface="メイリオ"/>
                <a:ea typeface="メイリオ"/>
                <a:cs typeface="メイリオ"/>
              </a:rPr>
              <a:t>さ</a:t>
            </a:r>
            <a:endParaRPr lang="en-US" altLang="ja-JP" sz="2800" kern="0" dirty="0">
              <a:latin typeface="メイリオ"/>
              <a:ea typeface="メイリオ"/>
              <a:cs typeface="メイリオ"/>
            </a:endParaRPr>
          </a:p>
          <a:p>
            <a:pPr marL="457200" indent="-457200" defTabSz="762000">
              <a:lnSpc>
                <a:spcPct val="120000"/>
              </a:lnSpc>
              <a:buFont typeface="Wingdings" pitchFamily="2" charset="2"/>
              <a:buChar char="Ø"/>
              <a:defRPr/>
            </a:pPr>
            <a:r>
              <a:rPr lang="ja-JP" altLang="en-US" sz="2800" kern="0" dirty="0">
                <a:latin typeface="メイリオ"/>
                <a:ea typeface="メイリオ"/>
                <a:cs typeface="メイリオ"/>
              </a:rPr>
              <a:t>協調性</a:t>
            </a:r>
            <a:endParaRPr lang="en-US" altLang="ja-JP" sz="2800" kern="0" dirty="0">
              <a:latin typeface="メイリオ"/>
              <a:ea typeface="メイリオ"/>
              <a:cs typeface="メイリオ"/>
            </a:endParaRPr>
          </a:p>
          <a:p>
            <a:pPr marL="457200" indent="-457200" defTabSz="762000">
              <a:lnSpc>
                <a:spcPct val="120000"/>
              </a:lnSpc>
              <a:buFont typeface="Wingdings" pitchFamily="2" charset="2"/>
              <a:buChar char="Ø"/>
              <a:defRPr/>
            </a:pPr>
            <a:r>
              <a:rPr lang="ja-JP" altLang="en-US" sz="2800" kern="0" dirty="0">
                <a:latin typeface="メイリオ"/>
                <a:ea typeface="メイリオ"/>
                <a:cs typeface="メイリオ"/>
              </a:rPr>
              <a:t>継続性</a:t>
            </a:r>
            <a:endParaRPr lang="en-US" altLang="ja-JP" sz="2800" kern="0" dirty="0">
              <a:latin typeface="メイリオ"/>
              <a:ea typeface="メイリオ"/>
              <a:cs typeface="メイリオ"/>
            </a:endParaRPr>
          </a:p>
          <a:p>
            <a:pPr marL="457200" indent="-457200" defTabSz="762000">
              <a:lnSpc>
                <a:spcPct val="120000"/>
              </a:lnSpc>
              <a:buFont typeface="Wingdings" pitchFamily="2" charset="2"/>
              <a:buChar char="Ø"/>
              <a:defRPr/>
            </a:pPr>
            <a:r>
              <a:rPr lang="ja-JP" altLang="en-US" sz="2800" kern="0" dirty="0">
                <a:latin typeface="メイリオ"/>
                <a:ea typeface="メイリオ"/>
                <a:cs typeface="メイリオ"/>
              </a:rPr>
              <a:t>創造性</a:t>
            </a:r>
            <a:endParaRPr lang="en-US" altLang="ja-JP" sz="2800" kern="0" dirty="0">
              <a:latin typeface="メイリオ"/>
              <a:ea typeface="メイリオ"/>
              <a:cs typeface="メイリオ"/>
            </a:endParaRPr>
          </a:p>
        </p:txBody>
      </p:sp>
      <p:sp>
        <p:nvSpPr>
          <p:cNvPr id="373764" name="Rectangle 60"/>
          <p:cNvSpPr>
            <a:spLocks noChangeArrowheads="1"/>
          </p:cNvSpPr>
          <p:nvPr/>
        </p:nvSpPr>
        <p:spPr bwMode="auto">
          <a:xfrm>
            <a:off x="1096415" y="342036"/>
            <a:ext cx="10575234" cy="646331"/>
          </a:xfrm>
          <a:prstGeom prst="rect">
            <a:avLst/>
          </a:prstGeom>
          <a:noFill/>
          <a:ln w="12700">
            <a:noFill/>
            <a:miter lim="800000"/>
            <a:headEnd/>
            <a:tailEnd/>
          </a:ln>
        </p:spPr>
        <p:txBody>
          <a:bodyPr wrap="square">
            <a:spAutoFit/>
          </a:bodyPr>
          <a:lstStyle/>
          <a:p>
            <a:r>
              <a:rPr lang="en-US" altLang="ja-JP" sz="3600" dirty="0">
                <a:latin typeface="メイリオ"/>
                <a:ea typeface="メイリオ"/>
                <a:cs typeface="メイリオ"/>
              </a:rPr>
              <a:t> </a:t>
            </a:r>
            <a:r>
              <a:rPr lang="ja-JP" altLang="en-US" sz="3600">
                <a:latin typeface="メイリオ"/>
                <a:ea typeface="メイリオ"/>
                <a:cs typeface="メイリオ"/>
              </a:rPr>
              <a:t>耳鼻咽喉・頭頸部外科学教室の</a:t>
            </a:r>
            <a:r>
              <a:rPr lang="ja-JP" altLang="en-US" sz="3600" i="1">
                <a:latin typeface="メイリオ"/>
                <a:ea typeface="メイリオ"/>
                <a:cs typeface="メイリオ"/>
              </a:rPr>
              <a:t>方針</a:t>
            </a:r>
            <a:endParaRPr lang="ja-JP" altLang="en-US" sz="3600" i="1" dirty="0">
              <a:latin typeface="メイリオ"/>
              <a:ea typeface="メイリオ"/>
              <a:cs typeface="メイリオ"/>
            </a:endParaRPr>
          </a:p>
        </p:txBody>
      </p:sp>
      <p:sp>
        <p:nvSpPr>
          <p:cNvPr id="8" name="正方形/長方形 3"/>
          <p:cNvSpPr>
            <a:spLocks noChangeArrowheads="1"/>
          </p:cNvSpPr>
          <p:nvPr/>
        </p:nvSpPr>
        <p:spPr bwMode="auto">
          <a:xfrm>
            <a:off x="4878356" y="2450905"/>
            <a:ext cx="4248472" cy="2146228"/>
          </a:xfrm>
          <a:prstGeom prst="rect">
            <a:avLst/>
          </a:prstGeom>
          <a:noFill/>
          <a:ln w="9525">
            <a:noFill/>
            <a:miter lim="800000"/>
            <a:headEnd/>
            <a:tailEnd/>
          </a:ln>
        </p:spPr>
        <p:txBody>
          <a:bodyPr wrap="square">
            <a:spAutoFit/>
          </a:bodyPr>
          <a:lstStyle/>
          <a:p>
            <a:pPr defTabSz="762000">
              <a:lnSpc>
                <a:spcPct val="120000"/>
              </a:lnSpc>
              <a:defRPr/>
            </a:pPr>
            <a:r>
              <a:rPr lang="en-US" altLang="ja-JP" sz="2800" i="1" kern="0" dirty="0">
                <a:latin typeface="Times New Roman"/>
                <a:ea typeface="HG丸ｺﾞｼｯｸM-PRO"/>
                <a:cs typeface="Times New Roman"/>
              </a:rPr>
              <a:t>Sincerity</a:t>
            </a:r>
          </a:p>
          <a:p>
            <a:pPr defTabSz="762000">
              <a:lnSpc>
                <a:spcPct val="120000"/>
              </a:lnSpc>
              <a:defRPr/>
            </a:pPr>
            <a:r>
              <a:rPr lang="en-US" altLang="ja-JP" sz="2800" i="1" kern="0" dirty="0">
                <a:latin typeface="Times New Roman"/>
                <a:ea typeface="HG丸ｺﾞｼｯｸM-PRO"/>
                <a:cs typeface="Times New Roman"/>
              </a:rPr>
              <a:t>Cooperativeness</a:t>
            </a:r>
          </a:p>
          <a:p>
            <a:pPr defTabSz="762000">
              <a:lnSpc>
                <a:spcPct val="120000"/>
              </a:lnSpc>
              <a:defRPr/>
            </a:pPr>
            <a:r>
              <a:rPr lang="en-US" altLang="ja-JP" sz="2800" i="1" kern="0" dirty="0">
                <a:latin typeface="Times New Roman"/>
                <a:ea typeface="HG丸ｺﾞｼｯｸM-PRO"/>
                <a:cs typeface="Times New Roman"/>
              </a:rPr>
              <a:t>Continuity</a:t>
            </a:r>
          </a:p>
          <a:p>
            <a:pPr defTabSz="762000">
              <a:lnSpc>
                <a:spcPct val="120000"/>
              </a:lnSpc>
              <a:defRPr/>
            </a:pPr>
            <a:r>
              <a:rPr lang="en-US" altLang="ja-JP" sz="2800" i="1" kern="0" dirty="0">
                <a:latin typeface="Times New Roman"/>
                <a:ea typeface="HG丸ｺﾞｼｯｸM-PRO"/>
                <a:cs typeface="Times New Roman"/>
              </a:rPr>
              <a:t>Productivity</a:t>
            </a:r>
          </a:p>
        </p:txBody>
      </p:sp>
      <p:sp>
        <p:nvSpPr>
          <p:cNvPr id="2" name="正方形/長方形 1"/>
          <p:cNvSpPr/>
          <p:nvPr/>
        </p:nvSpPr>
        <p:spPr>
          <a:xfrm>
            <a:off x="2152295" y="5103442"/>
            <a:ext cx="8250661" cy="490904"/>
          </a:xfrm>
          <a:prstGeom prst="rect">
            <a:avLst/>
          </a:prstGeom>
        </p:spPr>
        <p:txBody>
          <a:bodyPr wrap="square">
            <a:spAutoFit/>
          </a:bodyPr>
          <a:lstStyle/>
          <a:p>
            <a:pPr marL="0" lvl="1" eaLnBrk="0" hangingPunct="0">
              <a:lnSpc>
                <a:spcPct val="90000"/>
              </a:lnSpc>
            </a:pPr>
            <a:r>
              <a:rPr lang="ja-JP" altLang="en-US" sz="2800" spc="-100">
                <a:solidFill>
                  <a:srgbClr val="000000"/>
                </a:solidFill>
                <a:latin typeface="メイリオ"/>
                <a:ea typeface="メイリオ"/>
                <a:cs typeface="メイリオ"/>
              </a:rPr>
              <a:t>　教室員全員のキャリアの継続を互いに支援する</a:t>
            </a:r>
            <a:endParaRPr lang="en-US" altLang="ja-JP" sz="2800" spc="-100" dirty="0">
              <a:solidFill>
                <a:srgbClr val="000000"/>
              </a:solidFill>
              <a:latin typeface="メイリオ"/>
              <a:ea typeface="メイリオ"/>
              <a:cs typeface="メイリオ"/>
            </a:endParaRPr>
          </a:p>
        </p:txBody>
      </p:sp>
      <p:sp>
        <p:nvSpPr>
          <p:cNvPr id="3" name="正方形/長方形 2">
            <a:extLst>
              <a:ext uri="{FF2B5EF4-FFF2-40B4-BE49-F238E27FC236}">
                <a16:creationId xmlns:a16="http://schemas.microsoft.com/office/drawing/2014/main" id="{E8BA0CEF-8D5D-370C-E251-A26BDA918704}"/>
              </a:ext>
            </a:extLst>
          </p:cNvPr>
          <p:cNvSpPr/>
          <p:nvPr/>
        </p:nvSpPr>
        <p:spPr>
          <a:xfrm>
            <a:off x="1727245" y="1112219"/>
            <a:ext cx="7496267" cy="1180323"/>
          </a:xfrm>
          <a:prstGeom prst="rect">
            <a:avLst/>
          </a:prstGeom>
        </p:spPr>
        <p:txBody>
          <a:bodyPr wrap="square">
            <a:spAutoFit/>
          </a:bodyPr>
          <a:lstStyle/>
          <a:p>
            <a:pPr defTabSz="762000">
              <a:lnSpc>
                <a:spcPct val="130000"/>
              </a:lnSpc>
              <a:defRPr/>
            </a:pPr>
            <a:r>
              <a:rPr lang="ja-JP" altLang="en-US" sz="2800" kern="0">
                <a:latin typeface="メイリオ"/>
                <a:ea typeface="メイリオ"/>
                <a:cs typeface="メイリオ"/>
              </a:rPr>
              <a:t>　教育</a:t>
            </a:r>
            <a:r>
              <a:rPr lang="ja-JP" altLang="en-US" sz="2800" kern="0" dirty="0">
                <a:latin typeface="メイリオ"/>
                <a:ea typeface="メイリオ"/>
                <a:cs typeface="メイリオ"/>
              </a:rPr>
              <a:t>・診療・研究の三</a:t>
            </a:r>
            <a:r>
              <a:rPr lang="ja-JP" altLang="en-US" sz="2800" kern="0">
                <a:latin typeface="メイリオ"/>
                <a:ea typeface="メイリオ"/>
                <a:cs typeface="メイリオ"/>
              </a:rPr>
              <a:t>位一体化</a:t>
            </a:r>
            <a:endParaRPr lang="en-US" altLang="ja-JP" sz="2800" kern="0" dirty="0">
              <a:latin typeface="メイリオ"/>
              <a:ea typeface="メイリオ"/>
              <a:cs typeface="メイリオ"/>
            </a:endParaRPr>
          </a:p>
          <a:p>
            <a:pPr defTabSz="762000">
              <a:lnSpc>
                <a:spcPct val="130000"/>
              </a:lnSpc>
              <a:defRPr/>
            </a:pPr>
            <a:r>
              <a:rPr lang="ja-JP" altLang="en-US" sz="2800" kern="0">
                <a:latin typeface="メイリオ"/>
                <a:ea typeface="メイリオ"/>
                <a:cs typeface="メイリオ"/>
              </a:rPr>
              <a:t>　日々の活動において４つを重視</a:t>
            </a:r>
            <a:endParaRPr lang="en-US" altLang="ja-JP" sz="2800" kern="0" dirty="0">
              <a:latin typeface="メイリオ"/>
              <a:ea typeface="メイリオ"/>
              <a:cs typeface="メイリオ"/>
            </a:endParaRPr>
          </a:p>
        </p:txBody>
      </p:sp>
      <p:sp>
        <p:nvSpPr>
          <p:cNvPr id="7" name="角丸四角形 6">
            <a:extLst>
              <a:ext uri="{FF2B5EF4-FFF2-40B4-BE49-F238E27FC236}">
                <a16:creationId xmlns:a16="http://schemas.microsoft.com/office/drawing/2014/main" id="{40DD23E9-3213-1FBE-32AA-453BE3A66FED}"/>
              </a:ext>
            </a:extLst>
          </p:cNvPr>
          <p:cNvSpPr/>
          <p:nvPr/>
        </p:nvSpPr>
        <p:spPr>
          <a:xfrm>
            <a:off x="1727245" y="3524019"/>
            <a:ext cx="5468685" cy="517894"/>
          </a:xfrm>
          <a:prstGeom prst="roundRect">
            <a:avLst/>
          </a:prstGeom>
          <a:noFill/>
          <a:ln w="571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10" name="角丸四角形 9">
            <a:extLst>
              <a:ext uri="{FF2B5EF4-FFF2-40B4-BE49-F238E27FC236}">
                <a16:creationId xmlns:a16="http://schemas.microsoft.com/office/drawing/2014/main" id="{E26F5C0E-8E87-DC8A-7EDC-B193BBE326A4}"/>
              </a:ext>
            </a:extLst>
          </p:cNvPr>
          <p:cNvSpPr/>
          <p:nvPr/>
        </p:nvSpPr>
        <p:spPr>
          <a:xfrm>
            <a:off x="2409731" y="5076452"/>
            <a:ext cx="7496267" cy="517894"/>
          </a:xfrm>
          <a:prstGeom prst="roundRect">
            <a:avLst/>
          </a:prstGeom>
          <a:noFill/>
          <a:ln w="57150">
            <a:solidFill>
              <a:srgbClr val="FF99F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4229842900"/>
      </p:ext>
    </p:extLst>
  </p:cSld>
  <p:clrMapOvr>
    <a:masterClrMapping/>
  </p:clrMapOvr>
  <p:transition spd="slow"/>
</p:sld>
</file>

<file path=ppt/theme/theme1.xml><?xml version="1.0" encoding="utf-8"?>
<a:theme xmlns:a="http://schemas.openxmlformats.org/drawingml/2006/main" name="3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2">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2.xml><?xml version="1.0" encoding="utf-8"?>
<a:theme xmlns:a="http://schemas.openxmlformats.org/drawingml/2006/main" name="1_HDOfficeLightV0">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ユーザー定義 2">
      <a:majorFont>
        <a:latin typeface="メイリオ"/>
        <a:ea typeface="メイリオ"/>
        <a:cs typeface=""/>
      </a:majorFont>
      <a:minorFont>
        <a:latin typeface="メイリオ"/>
        <a:ea typeface="メイリオ"/>
        <a:cs typeface=""/>
      </a:minorFont>
    </a:fontScheme>
    <a:fmtScheme name="Offic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游ゴシック Light"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527</TotalTime>
  <Words>2125</Words>
  <Application>Microsoft Office PowerPoint</Application>
  <PresentationFormat>ワイド画面</PresentationFormat>
  <Paragraphs>209</Paragraphs>
  <Slides>23</Slides>
  <Notes>3</Notes>
  <HiddenSlides>0</HiddenSlides>
  <MMClips>0</MMClips>
  <ScaleCrop>false</ScaleCrop>
  <HeadingPairs>
    <vt:vector size="6" baseType="variant">
      <vt:variant>
        <vt:lpstr>使用されているフォント</vt:lpstr>
      </vt:variant>
      <vt:variant>
        <vt:i4>11</vt:i4>
      </vt:variant>
      <vt:variant>
        <vt:lpstr>テーマ</vt:lpstr>
      </vt:variant>
      <vt:variant>
        <vt:i4>2</vt:i4>
      </vt:variant>
      <vt:variant>
        <vt:lpstr>スライド タイトル</vt:lpstr>
      </vt:variant>
      <vt:variant>
        <vt:i4>23</vt:i4>
      </vt:variant>
    </vt:vector>
  </HeadingPairs>
  <TitlesOfParts>
    <vt:vector size="36" baseType="lpstr">
      <vt:lpstr>BIZ UDPゴシック</vt:lpstr>
      <vt:lpstr>HG丸ｺﾞｼｯｸM-PRO</vt:lpstr>
      <vt:lpstr>ＭＳ Ｐゴシック</vt:lpstr>
      <vt:lpstr>Meiryo</vt:lpstr>
      <vt:lpstr>Meiryo</vt:lpstr>
      <vt:lpstr>游ゴシック</vt:lpstr>
      <vt:lpstr>Arial</vt:lpstr>
      <vt:lpstr>Tahoma</vt:lpstr>
      <vt:lpstr>Times New Roman</vt:lpstr>
      <vt:lpstr>Wingdings</vt:lpstr>
      <vt:lpstr>Wingdings 2</vt:lpstr>
      <vt:lpstr>3_HDOfficeLightV0</vt:lpstr>
      <vt:lpstr>1_HDOfficeLightV0</vt:lpstr>
      <vt:lpstr>川崎医科大学での子育て支援の取り組み  ～共に築く子供の未来～</vt:lpstr>
      <vt:lpstr>　川崎学園は「おかやま子育て応援宣言企業」（平成24年度県知事賞受賞）   平成28年1月から　子育て支援センターが設置されている</vt:lpstr>
      <vt:lpstr>　川崎学園子育て支援センターHPで必要な情報を確認できる</vt:lpstr>
      <vt:lpstr>　育児のための勤務・休暇制度</vt:lpstr>
      <vt:lpstr>　育児のための勤務・休暇制度</vt:lpstr>
      <vt:lpstr>川崎医科大学附属病院の働き方改革推進</vt:lpstr>
      <vt:lpstr>現在の当教室の人員構成と子育て支援の現状</vt:lpstr>
      <vt:lpstr>当教室医師の産育休取得状況</vt:lpstr>
      <vt:lpstr>PowerPoint プレゼンテーション</vt:lpstr>
      <vt:lpstr>PowerPoint プレゼンテーション</vt:lpstr>
      <vt:lpstr>子供と過ごせる時間は有限</vt:lpstr>
      <vt:lpstr>育児もキャリアも諦めない—支え合う医局</vt:lpstr>
      <vt:lpstr>各医師からのコメント 　</vt:lpstr>
      <vt:lpstr>PowerPoint プレゼンテーション</vt:lpstr>
      <vt:lpstr>PowerPoint プレゼンテーション</vt:lpstr>
      <vt:lpstr>PowerPoint プレゼンテーション</vt:lpstr>
      <vt:lpstr>子育てにかかわってよかったこと</vt:lpstr>
      <vt:lpstr>これから子育てに関わる男性医師へ</vt:lpstr>
      <vt:lpstr>奥様からのコメント</vt:lpstr>
      <vt:lpstr>PowerPoint プレゼンテーション</vt:lpstr>
      <vt:lpstr>育児休暇を終えて　</vt:lpstr>
      <vt:lpstr>後輩やこれから子育てに関わる全国の他施設の先生に伝えたいこと</vt:lpstr>
      <vt:lpstr>PowerPoint プレゼンテーション</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宏徳 三宅</dc:creator>
  <cp:lastModifiedBy>専門研修</cp:lastModifiedBy>
  <cp:revision>30</cp:revision>
  <dcterms:created xsi:type="dcterms:W3CDTF">2025-02-02T09:05:20Z</dcterms:created>
  <dcterms:modified xsi:type="dcterms:W3CDTF">2025-02-04T04:19:58Z</dcterms:modified>
</cp:coreProperties>
</file>