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D9F2D0"/>
    <a:srgbClr val="FBE3D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62D63F-774B-4D2D-1CFD-548D84C7C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1482F50-28F0-430E-D78C-ACBD89AE8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3E1F9B-EA70-F058-E1E1-A54111C9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D274-BEC9-4F93-8669-08178FCC9C62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48B5FC-0A03-E73D-6C66-FBBB73135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A0DB6C-CFCB-A1EE-1822-6FC3F63B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D466-0848-43C6-A320-95DB93D5E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0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A6B1C1-85BD-CDAB-E1FB-7ABF1AF0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9F4AFB7-57B1-52C0-6238-9B2823DA9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4D9977-7736-408B-9F1B-0B061B49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D274-BEC9-4F93-8669-08178FCC9C62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11589A-7CD3-1348-B69F-6BDAC778F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989275-513B-0769-D184-B691BD395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D466-0848-43C6-A320-95DB93D5E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9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720E231-DE91-CC1F-97CB-2A1B1719F3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671ABE6-AD68-E25A-E37F-D4395FCAF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D8D70A-E5CE-8BD3-66BA-9ABD4FD58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D274-BEC9-4F93-8669-08178FCC9C62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84BAE7-C7C2-68A9-6E03-7F361188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D40B25-426C-A8EE-FB8B-7297750F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D466-0848-43C6-A320-95DB93D5E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601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267BD4-C8CA-4BFD-AF04-2567F3476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3CA0AD-2689-3553-E354-15FCE046A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FC2D3F-4C47-1559-508C-A3464420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D274-BEC9-4F93-8669-08178FCC9C62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2DD09A-59A5-1BE8-88B0-298FA392D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257BF4-1500-7B65-0D14-D5E63B65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D466-0848-43C6-A320-95DB93D5E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16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016B9E-3916-612F-D547-BCC35EAF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06F624A-E408-230E-DE56-6B4D72888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3FD739-3520-6106-96D0-80D19C668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D274-BEC9-4F93-8669-08178FCC9C62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4ADB41-64C1-ADBF-41F9-2022B77F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36FB8D-FF58-79B7-5E2B-58D781FE1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D466-0848-43C6-A320-95DB93D5E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26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FF245D-76CF-B090-4C11-B95C89A1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2EA73B-6C6C-080B-8AC9-488BEBB9E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C8194D3-EDF0-78DE-F938-BB0925F3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F2403C1-2DAD-1063-792C-ABB7E92D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D274-BEC9-4F93-8669-08178FCC9C62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6C2E6F-A3C5-DE71-E311-FB530DDB3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14A00CE-ACDF-1A78-F1C9-A60ED327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D466-0848-43C6-A320-95DB93D5E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53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C0051B-DFE9-414F-A89C-004FB6216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13046F6-CC59-E01F-91DD-AD70E961B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CB8D2C-CC96-C111-CD62-975ED8442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95187C2-8115-2C7F-2034-F2E96A2A5F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C4BE359-CB4B-EA89-4EDE-9EF16A931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5D00CED-E60D-69F5-E371-4D3129DCD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D274-BEC9-4F93-8669-08178FCC9C62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B0FE75D-AFD2-2D22-0C05-6CF266E6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064CD1E-8E9A-612A-D739-E86E33C2B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D466-0848-43C6-A320-95DB93D5E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27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D4D16F-85FD-053B-9E67-C4884692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6653F7-9317-86F3-F2F6-60E3929E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D274-BEC9-4F93-8669-08178FCC9C62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08F47EA-731C-0540-8106-5F63C02E7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80736C2-8601-7971-EC6F-DDB24E8A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D466-0848-43C6-A320-95DB93D5E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7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8E77286-C01E-764B-36B0-5354DAE53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D274-BEC9-4F93-8669-08178FCC9C62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89DB060-CA12-0707-4C6C-1FD3DF82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C69BF7-F6AE-4940-AC6E-C1853A09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D466-0848-43C6-A320-95DB93D5E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97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E9E60D-E9F1-23E8-A58B-F158EC6D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18FF70-2F7E-F7DD-4053-0250B5BDD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1B58040-6EF3-48CC-2CF4-3BBB50166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5BFCD0-2F9E-33EB-2658-E85FA51C3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D274-BEC9-4F93-8669-08178FCC9C62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C55AFC2-AB80-8E95-0FAB-1ACDABEC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7F6056-55BB-7884-8C6D-CCF202F13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D466-0848-43C6-A320-95DB93D5E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658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E1B57A-E290-0961-F7AA-90DEC6A9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A53F007-9B16-3FEF-C9AC-652E475CAF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854B5D3-8DAF-9695-45C2-1955AF813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36C1604-66B7-B160-865B-011579E7B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D274-BEC9-4F93-8669-08178FCC9C62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63950AC-2CD3-F856-863A-50625F1B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219178-06A2-C15E-D957-8EEF9E3B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D466-0848-43C6-A320-95DB93D5E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527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EE13F0A-7D22-8619-27AB-262673190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FF62D9-E0D9-E534-71AA-3A0893D89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5F45C0-4915-DFB3-8F38-53A00598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0DD274-BEC9-4F93-8669-08178FCC9C62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E72C0A-E9B2-7264-7F9F-3A9FA0A64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BF2290-9B69-09FC-0F97-EA6F57585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0CD466-0848-43C6-A320-95DB93D5E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23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5447E1-8AFA-6DBB-CC87-F5790D96D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093" y="-1238318"/>
            <a:ext cx="9144000" cy="2387600"/>
          </a:xfrm>
        </p:spPr>
        <p:txBody>
          <a:bodyPr/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ワークライフブレンド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A5371B9-0104-66CE-2139-14B02F5C7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40192"/>
            <a:ext cx="9144000" cy="1655762"/>
          </a:xfrm>
        </p:spPr>
        <p:txBody>
          <a:bodyPr/>
          <a:lstStyle/>
          <a:p>
            <a:r>
              <a:rPr kumimoji="1" lang="ja-JP" altLang="en-US" dirty="0"/>
              <a:t>北海道大学耳鼻咽喉科頭頸部外科</a:t>
            </a:r>
            <a:endParaRPr kumimoji="1" lang="en-US" altLang="ja-JP" dirty="0"/>
          </a:p>
          <a:p>
            <a:r>
              <a:rPr lang="ja-JP" altLang="en-US" dirty="0"/>
              <a:t>鈴木 正宣　本間 明宏</a:t>
            </a:r>
            <a:endParaRPr kumimoji="1" lang="ja-JP" altLang="en-US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49161EF-2F93-33E1-AFA0-5666B1F5731F}"/>
              </a:ext>
            </a:extLst>
          </p:cNvPr>
          <p:cNvSpPr/>
          <p:nvPr/>
        </p:nvSpPr>
        <p:spPr>
          <a:xfrm>
            <a:off x="3285765" y="1516838"/>
            <a:ext cx="3857891" cy="3952625"/>
          </a:xfrm>
          <a:prstGeom prst="ellipse">
            <a:avLst/>
          </a:prstGeom>
          <a:solidFill>
            <a:srgbClr val="FBE3D6">
              <a:alpha val="78824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90E94EE8-65B9-BC59-6F0E-AF95A176EB07}"/>
              </a:ext>
            </a:extLst>
          </p:cNvPr>
          <p:cNvSpPr/>
          <p:nvPr/>
        </p:nvSpPr>
        <p:spPr>
          <a:xfrm>
            <a:off x="4529777" y="1535132"/>
            <a:ext cx="3857891" cy="3952625"/>
          </a:xfrm>
          <a:prstGeom prst="ellipse">
            <a:avLst/>
          </a:prstGeom>
          <a:solidFill>
            <a:srgbClr val="D9F2D0">
              <a:alpha val="78824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8371C7-CA00-9DBB-FD97-FE867E073205}"/>
              </a:ext>
            </a:extLst>
          </p:cNvPr>
          <p:cNvSpPr txBox="1"/>
          <p:nvPr/>
        </p:nvSpPr>
        <p:spPr>
          <a:xfrm>
            <a:off x="3514510" y="3169326"/>
            <a:ext cx="21067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4800" b="1" dirty="0"/>
              <a:t>WORK</a:t>
            </a:r>
            <a:endParaRPr kumimoji="1" lang="ja-JP" altLang="en-US" sz="4800" b="1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8CD15FE-9F33-ED5F-9514-7778F1FD1352}"/>
              </a:ext>
            </a:extLst>
          </p:cNvPr>
          <p:cNvSpPr txBox="1"/>
          <p:nvPr/>
        </p:nvSpPr>
        <p:spPr>
          <a:xfrm>
            <a:off x="6048506" y="3136612"/>
            <a:ext cx="16746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4800" b="1" dirty="0"/>
              <a:t>LIFE</a:t>
            </a:r>
            <a:endParaRPr kumimoji="1" lang="ja-JP" altLang="en-US" sz="4800" b="1" dirty="0">
              <a:solidFill>
                <a:schemeClr val="tx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8E86F8C-3FE1-9C02-DA62-8A30756319CA}"/>
              </a:ext>
            </a:extLst>
          </p:cNvPr>
          <p:cNvSpPr txBox="1"/>
          <p:nvPr/>
        </p:nvSpPr>
        <p:spPr>
          <a:xfrm>
            <a:off x="5497011" y="3367896"/>
            <a:ext cx="8280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/>
              <a:t>and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8829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F2630F2-7F05-D57F-E193-78E2D152C59E}"/>
              </a:ext>
            </a:extLst>
          </p:cNvPr>
          <p:cNvSpPr/>
          <p:nvPr/>
        </p:nvSpPr>
        <p:spPr>
          <a:xfrm>
            <a:off x="4115176" y="1909941"/>
            <a:ext cx="3877557" cy="3657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68C42E9-2F88-682F-CEAF-0AB8BC7562AA}"/>
              </a:ext>
            </a:extLst>
          </p:cNvPr>
          <p:cNvSpPr/>
          <p:nvPr/>
        </p:nvSpPr>
        <p:spPr>
          <a:xfrm>
            <a:off x="8200431" y="1909941"/>
            <a:ext cx="3866042" cy="3657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A5796F3-02B3-52D4-7DC6-A84C23633163}"/>
              </a:ext>
            </a:extLst>
          </p:cNvPr>
          <p:cNvSpPr/>
          <p:nvPr/>
        </p:nvSpPr>
        <p:spPr>
          <a:xfrm>
            <a:off x="245327" y="1909941"/>
            <a:ext cx="3716722" cy="3657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44FB19-2EBE-81E6-26C0-34BE6FBD2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27" y="2357419"/>
            <a:ext cx="3706418" cy="549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継続的キャリア支援</a:t>
            </a:r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C8C876A-7FFA-8968-1CC6-5CCA9BB4E901}"/>
              </a:ext>
            </a:extLst>
          </p:cNvPr>
          <p:cNvSpPr txBox="1">
            <a:spLocks/>
          </p:cNvSpPr>
          <p:nvPr/>
        </p:nvSpPr>
        <p:spPr>
          <a:xfrm>
            <a:off x="4307365" y="2357419"/>
            <a:ext cx="3640485" cy="639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抜本的意識改革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634FDB58-2575-1D78-8904-F4C284395DBB}"/>
              </a:ext>
            </a:extLst>
          </p:cNvPr>
          <p:cNvSpPr txBox="1">
            <a:spLocks/>
          </p:cNvSpPr>
          <p:nvPr/>
        </p:nvSpPr>
        <p:spPr>
          <a:xfrm>
            <a:off x="8318429" y="2357419"/>
            <a:ext cx="4093360" cy="58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ワークライフブレンド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97812C8-8099-67B3-76CF-6328ADB62694}"/>
              </a:ext>
            </a:extLst>
          </p:cNvPr>
          <p:cNvSpPr txBox="1">
            <a:spLocks/>
          </p:cNvSpPr>
          <p:nvPr/>
        </p:nvSpPr>
        <p:spPr>
          <a:xfrm>
            <a:off x="500799" y="1192202"/>
            <a:ext cx="11445949" cy="985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時短勤務、柔軟な勤務体制、職場の理解、保育所の整備</a:t>
            </a:r>
            <a:endParaRPr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3D1288-FE37-D585-F090-9B062A23B102}"/>
              </a:ext>
            </a:extLst>
          </p:cNvPr>
          <p:cNvSpPr txBox="1"/>
          <p:nvPr/>
        </p:nvSpPr>
        <p:spPr>
          <a:xfrm>
            <a:off x="306464" y="2035931"/>
            <a:ext cx="21047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IT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を活用した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F22AC31-F822-FB2D-1B2D-1087914C293A}"/>
              </a:ext>
            </a:extLst>
          </p:cNvPr>
          <p:cNvSpPr txBox="1"/>
          <p:nvPr/>
        </p:nvSpPr>
        <p:spPr>
          <a:xfrm>
            <a:off x="4118936" y="2035931"/>
            <a:ext cx="2907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関連病院を巻き込んだ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06D4C6E-77FB-7937-56B6-13A94655C5F8}"/>
              </a:ext>
            </a:extLst>
          </p:cNvPr>
          <p:cNvSpPr txBox="1"/>
          <p:nvPr/>
        </p:nvSpPr>
        <p:spPr>
          <a:xfrm>
            <a:off x="8200431" y="2035931"/>
            <a:ext cx="3462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ワークライフバランスの先の、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480ACC4C-B4BB-356D-3688-A717B9C1173C}"/>
              </a:ext>
            </a:extLst>
          </p:cNvPr>
          <p:cNvSpPr txBox="1">
            <a:spLocks/>
          </p:cNvSpPr>
          <p:nvPr/>
        </p:nvSpPr>
        <p:spPr>
          <a:xfrm>
            <a:off x="359626" y="5988168"/>
            <a:ext cx="5638577" cy="757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/>
              <a:t>平成</a:t>
            </a:r>
            <a:r>
              <a:rPr lang="en-US" altLang="ja-JP" b="1" dirty="0"/>
              <a:t>:</a:t>
            </a:r>
            <a:r>
              <a:rPr lang="ja-JP" altLang="en-US" b="1" dirty="0"/>
              <a:t> ワークとライフのバランス 　　</a:t>
            </a:r>
            <a:endParaRPr lang="en-US" altLang="ja-JP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B63E970-946B-38DD-1420-EC8DC170F782}"/>
              </a:ext>
            </a:extLst>
          </p:cNvPr>
          <p:cNvSpPr txBox="1"/>
          <p:nvPr/>
        </p:nvSpPr>
        <p:spPr>
          <a:xfrm>
            <a:off x="8133907" y="1570940"/>
            <a:ext cx="3954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dirty="0"/>
              <a:t>などは当然として、それプラス、、、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91587BF-0191-0471-1B98-E7DD29071C62}"/>
              </a:ext>
            </a:extLst>
          </p:cNvPr>
          <p:cNvSpPr txBox="1"/>
          <p:nvPr/>
        </p:nvSpPr>
        <p:spPr>
          <a:xfrm>
            <a:off x="245252" y="849450"/>
            <a:ext cx="6140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dirty="0"/>
              <a:t>育児中の医師（そのパートナーも）の、</a:t>
            </a:r>
            <a:endParaRPr lang="en-US" altLang="ja-JP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56088B4-C17B-A921-3969-4B5F7432A835}"/>
              </a:ext>
            </a:extLst>
          </p:cNvPr>
          <p:cNvSpPr txBox="1"/>
          <p:nvPr/>
        </p:nvSpPr>
        <p:spPr>
          <a:xfrm>
            <a:off x="112971" y="112500"/>
            <a:ext cx="2351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/>
              <a:t>Summary</a:t>
            </a:r>
            <a:endParaRPr lang="ja-JP" altLang="en-US" sz="28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13CCAAE-F047-3517-282A-77206CD74FA5}"/>
              </a:ext>
            </a:extLst>
          </p:cNvPr>
          <p:cNvSpPr txBox="1"/>
          <p:nvPr/>
        </p:nvSpPr>
        <p:spPr>
          <a:xfrm>
            <a:off x="169225" y="3224544"/>
            <a:ext cx="339799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kumimoji="1" lang="en-US" altLang="ja-JP" sz="2000" dirty="0"/>
              <a:t>Web</a:t>
            </a:r>
            <a:r>
              <a:rPr kumimoji="1" lang="ja-JP" altLang="en-US" sz="2000" dirty="0"/>
              <a:t>講義</a:t>
            </a:r>
            <a:r>
              <a:rPr kumimoji="1" lang="en-US" altLang="ja-JP" sz="2000" dirty="0"/>
              <a:t>(</a:t>
            </a:r>
            <a:r>
              <a:rPr kumimoji="1" lang="ja-JP" altLang="en-US" sz="2000" dirty="0"/>
              <a:t>毎週水</a:t>
            </a:r>
            <a:r>
              <a:rPr kumimoji="1" lang="en-US" altLang="ja-JP" sz="2000" dirty="0"/>
              <a:t>)</a:t>
            </a:r>
          </a:p>
          <a:p>
            <a:pPr lvl="1"/>
            <a:endParaRPr kumimoji="1" lang="en-US" altLang="ja-JP" sz="2000" dirty="0"/>
          </a:p>
          <a:p>
            <a:pPr lvl="1"/>
            <a:r>
              <a:rPr kumimoji="1" lang="ja-JP" altLang="en-US" sz="2000" dirty="0"/>
              <a:t>オンライン手術講習会</a:t>
            </a:r>
            <a:endParaRPr kumimoji="1" lang="en-US" altLang="ja-JP" sz="2000" dirty="0"/>
          </a:p>
          <a:p>
            <a:pPr lvl="1"/>
            <a:endParaRPr kumimoji="1" lang="en-US" altLang="ja-JP" sz="2000" dirty="0"/>
          </a:p>
          <a:p>
            <a:pPr lvl="1"/>
            <a:r>
              <a:rPr kumimoji="1" lang="ja-JP" altLang="en-US" sz="2000" dirty="0"/>
              <a:t>論文作成支援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68B5F37-4EED-38FF-A3FB-2E949FB3B245}"/>
              </a:ext>
            </a:extLst>
          </p:cNvPr>
          <p:cNvSpPr txBox="1"/>
          <p:nvPr/>
        </p:nvSpPr>
        <p:spPr>
          <a:xfrm>
            <a:off x="4484766" y="3208206"/>
            <a:ext cx="31383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/>
              <a:t>育休事例の積極的な共有</a:t>
            </a:r>
            <a:endParaRPr lang="en-US" altLang="ja-JP" sz="2000" dirty="0"/>
          </a:p>
          <a:p>
            <a:endParaRPr lang="ja-JP" altLang="en-US" sz="2000" dirty="0"/>
          </a:p>
          <a:p>
            <a:r>
              <a:rPr lang="ja-JP" altLang="en-US" sz="2000" dirty="0"/>
              <a:t>育休を見越した人事</a:t>
            </a:r>
            <a:endParaRPr lang="en-US" altLang="ja-JP" sz="2000" dirty="0"/>
          </a:p>
          <a:p>
            <a:endParaRPr lang="ja-JP" altLang="en-US" sz="2000" dirty="0"/>
          </a:p>
          <a:p>
            <a:r>
              <a:rPr lang="ja-JP" altLang="en-US" sz="2000" dirty="0"/>
              <a:t>関連病院との意識共有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9B5FB25-125A-C0F9-1867-B08CE37F8845}"/>
              </a:ext>
            </a:extLst>
          </p:cNvPr>
          <p:cNvSpPr txBox="1"/>
          <p:nvPr/>
        </p:nvSpPr>
        <p:spPr>
          <a:xfrm>
            <a:off x="7992733" y="3147654"/>
            <a:ext cx="426147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ja-JP" altLang="en-US" sz="2000" dirty="0"/>
              <a:t>仕事を、家族が嬉しいものに！</a:t>
            </a:r>
            <a:endParaRPr lang="en-US" altLang="ja-JP" sz="2000" dirty="0"/>
          </a:p>
          <a:p>
            <a:pPr marL="457200" lvl="1" indent="0">
              <a:buNone/>
            </a:pPr>
            <a:endParaRPr lang="en-US" altLang="ja-JP" sz="2000" dirty="0"/>
          </a:p>
          <a:p>
            <a:pPr marL="457200" lvl="1" indent="0">
              <a:buNone/>
            </a:pPr>
            <a:r>
              <a:rPr lang="ja-JP" altLang="en-US" sz="2000" dirty="0"/>
              <a:t>スキー、ソリ、雪遊び</a:t>
            </a:r>
            <a:endParaRPr lang="en-US" altLang="ja-JP" sz="2000" dirty="0"/>
          </a:p>
          <a:p>
            <a:pPr marL="457200" lvl="1" indent="0">
              <a:buNone/>
            </a:pPr>
            <a:endParaRPr lang="en-US" altLang="ja-JP" sz="2000" dirty="0"/>
          </a:p>
          <a:p>
            <a:pPr lvl="1"/>
            <a:r>
              <a:rPr lang="ja-JP" altLang="en-US" sz="2000" dirty="0"/>
              <a:t>カニ、牡蠣、スシ、ウニ！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730D36B-6143-E6A2-9B67-2ACA3155BDA0}"/>
              </a:ext>
            </a:extLst>
          </p:cNvPr>
          <p:cNvGrpSpPr/>
          <p:nvPr/>
        </p:nvGrpSpPr>
        <p:grpSpPr>
          <a:xfrm>
            <a:off x="5877390" y="6090838"/>
            <a:ext cx="500433" cy="216277"/>
            <a:chOff x="5148199" y="3350573"/>
            <a:chExt cx="905558" cy="391364"/>
          </a:xfrm>
        </p:grpSpPr>
        <p:sp>
          <p:nvSpPr>
            <p:cNvPr id="7" name="二等辺三角形 6">
              <a:extLst>
                <a:ext uri="{FF2B5EF4-FFF2-40B4-BE49-F238E27FC236}">
                  <a16:creationId xmlns:a16="http://schemas.microsoft.com/office/drawing/2014/main" id="{188888AF-82AF-0641-D46E-B65331A36D36}"/>
                </a:ext>
              </a:extLst>
            </p:cNvPr>
            <p:cNvSpPr/>
            <p:nvPr/>
          </p:nvSpPr>
          <p:spPr>
            <a:xfrm rot="5400000">
              <a:off x="5697858" y="3376936"/>
              <a:ext cx="382262" cy="329536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二等辺三角形 14">
              <a:extLst>
                <a:ext uri="{FF2B5EF4-FFF2-40B4-BE49-F238E27FC236}">
                  <a16:creationId xmlns:a16="http://schemas.microsoft.com/office/drawing/2014/main" id="{A2916A05-953A-27B8-9892-F8B244E3BD51}"/>
                </a:ext>
              </a:extLst>
            </p:cNvPr>
            <p:cNvSpPr/>
            <p:nvPr/>
          </p:nvSpPr>
          <p:spPr>
            <a:xfrm rot="5400000">
              <a:off x="5414760" y="3376936"/>
              <a:ext cx="382262" cy="329536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>
              <a:extLst>
                <a:ext uri="{FF2B5EF4-FFF2-40B4-BE49-F238E27FC236}">
                  <a16:creationId xmlns:a16="http://schemas.microsoft.com/office/drawing/2014/main" id="{7C4979FD-0A99-F53F-1300-39424B28BA72}"/>
                </a:ext>
              </a:extLst>
            </p:cNvPr>
            <p:cNvSpPr/>
            <p:nvPr/>
          </p:nvSpPr>
          <p:spPr>
            <a:xfrm rot="5400000">
              <a:off x="5121836" y="3386038"/>
              <a:ext cx="382262" cy="329536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コンテンツ プレースホルダー 2">
            <a:extLst>
              <a:ext uri="{FF2B5EF4-FFF2-40B4-BE49-F238E27FC236}">
                <a16:creationId xmlns:a16="http://schemas.microsoft.com/office/drawing/2014/main" id="{AF2602AE-0468-31EC-86FA-817EC597AE8E}"/>
              </a:ext>
            </a:extLst>
          </p:cNvPr>
          <p:cNvSpPr txBox="1">
            <a:spLocks/>
          </p:cNvSpPr>
          <p:nvPr/>
        </p:nvSpPr>
        <p:spPr>
          <a:xfrm>
            <a:off x="6514038" y="6000791"/>
            <a:ext cx="5522515" cy="757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/>
              <a:t>令和</a:t>
            </a:r>
            <a:r>
              <a:rPr lang="en-US" altLang="ja-JP" b="1" dirty="0"/>
              <a:t>:</a:t>
            </a:r>
            <a:r>
              <a:rPr lang="ja-JP" altLang="en-US" b="1" dirty="0"/>
              <a:t> ワークもライフも総取り！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264981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CE5F3D9-944B-FA7F-89B7-5A11671381E2}"/>
              </a:ext>
            </a:extLst>
          </p:cNvPr>
          <p:cNvSpPr/>
          <p:nvPr/>
        </p:nvSpPr>
        <p:spPr>
          <a:xfrm>
            <a:off x="157976" y="100361"/>
            <a:ext cx="12034024" cy="13255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728C8E5-D9C9-7703-5EAE-80AFC765B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432"/>
            <a:ext cx="10515600" cy="1325563"/>
          </a:xfrm>
        </p:spPr>
        <p:txBody>
          <a:bodyPr/>
          <a:lstStyle/>
          <a:p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継続的キャリア支援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B59581-71A3-6342-292C-E19AF1668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76" y="208698"/>
            <a:ext cx="2763644" cy="58303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IT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を活用した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69A16C9C-FC1A-F894-47A4-382E1B05B657}"/>
              </a:ext>
            </a:extLst>
          </p:cNvPr>
          <p:cNvSpPr txBox="1">
            <a:spLocks/>
          </p:cNvSpPr>
          <p:nvPr/>
        </p:nvSpPr>
        <p:spPr>
          <a:xfrm>
            <a:off x="157976" y="1725264"/>
            <a:ext cx="6747871" cy="5132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Web</a:t>
            </a:r>
            <a:r>
              <a:rPr lang="ja-JP" altLang="en-US" dirty="0"/>
              <a:t>講義</a:t>
            </a:r>
            <a:endParaRPr lang="en-US" altLang="ja-JP" dirty="0"/>
          </a:p>
          <a:p>
            <a:pPr lvl="1"/>
            <a:r>
              <a:rPr lang="ja-JP" altLang="en-US" dirty="0"/>
              <a:t>各分野の専門医が</a:t>
            </a:r>
            <a:r>
              <a:rPr lang="en-US" altLang="ja-JP" dirty="0"/>
              <a:t>Zoom</a:t>
            </a:r>
            <a:r>
              <a:rPr lang="ja-JP" altLang="en-US" dirty="0"/>
              <a:t>で開催</a:t>
            </a:r>
            <a:r>
              <a:rPr lang="en-US" altLang="ja-JP" dirty="0"/>
              <a:t>(</a:t>
            </a:r>
            <a:r>
              <a:rPr lang="ja-JP" altLang="en-US" dirty="0"/>
              <a:t>毎週水</a:t>
            </a:r>
            <a:r>
              <a:rPr lang="en-US" altLang="ja-JP" dirty="0"/>
              <a:t>:30</a:t>
            </a:r>
            <a:r>
              <a:rPr lang="ja-JP" altLang="en-US" dirty="0"/>
              <a:t>分）</a:t>
            </a:r>
            <a:endParaRPr lang="en-US" altLang="ja-JP" dirty="0"/>
          </a:p>
          <a:p>
            <a:pPr lvl="1"/>
            <a:r>
              <a:rPr lang="ja-JP" altLang="en-US" dirty="0"/>
              <a:t>育児のスキマ時間に、最新の知見をキャッチアップ！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オンライン手術講習会</a:t>
            </a:r>
            <a:r>
              <a:rPr lang="en-US" altLang="ja-JP" dirty="0"/>
              <a:t>	</a:t>
            </a:r>
          </a:p>
          <a:p>
            <a:pPr lvl="1"/>
            <a:r>
              <a:rPr lang="en-US" altLang="ja-JP" dirty="0"/>
              <a:t>3D</a:t>
            </a:r>
            <a:r>
              <a:rPr lang="ja-JP" altLang="en-US" dirty="0"/>
              <a:t>モデルと</a:t>
            </a:r>
            <a:r>
              <a:rPr lang="en-US" altLang="ja-JP" dirty="0"/>
              <a:t>Zoom</a:t>
            </a:r>
            <a:r>
              <a:rPr lang="ja-JP" altLang="en-US" dirty="0"/>
              <a:t>を用いたオンライン手術トレーニング</a:t>
            </a:r>
            <a:endParaRPr lang="en-US" altLang="ja-JP" dirty="0"/>
          </a:p>
          <a:p>
            <a:pPr lvl="1"/>
            <a:r>
              <a:rPr lang="ja-JP" altLang="en-US" dirty="0"/>
              <a:t>自宅からも参加可能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論文作成支援</a:t>
            </a:r>
            <a:endParaRPr lang="en-US" altLang="ja-JP" dirty="0"/>
          </a:p>
          <a:p>
            <a:pPr lvl="1"/>
            <a:r>
              <a:rPr lang="ja-JP" altLang="en-US" dirty="0"/>
              <a:t>オンラインベースで論文執筆サポート </a:t>
            </a:r>
            <a:endParaRPr lang="en-US" altLang="ja-JP" dirty="0"/>
          </a:p>
          <a:p>
            <a:pPr marL="914400" lvl="2" indent="0">
              <a:buNone/>
            </a:pPr>
            <a:r>
              <a:rPr lang="ja-JP" altLang="en-US" dirty="0"/>
              <a:t>（</a:t>
            </a:r>
            <a:r>
              <a:rPr lang="en-US" altLang="ja-JP" dirty="0"/>
              <a:t>Deep L, </a:t>
            </a:r>
            <a:r>
              <a:rPr lang="en-US" altLang="ja-JP" dirty="0" err="1"/>
              <a:t>Grammary</a:t>
            </a:r>
            <a:r>
              <a:rPr lang="en-US" altLang="ja-JP" dirty="0"/>
              <a:t>, </a:t>
            </a:r>
            <a:r>
              <a:rPr lang="en-US" altLang="ja-JP" dirty="0" err="1"/>
              <a:t>iThenticate</a:t>
            </a:r>
            <a:r>
              <a:rPr lang="ja-JP" altLang="en-US" dirty="0"/>
              <a:t>などの活用</a:t>
            </a:r>
            <a:r>
              <a:rPr lang="en-US" altLang="ja-JP" dirty="0"/>
              <a:t>)</a:t>
            </a:r>
          </a:p>
          <a:p>
            <a:pPr lvl="1"/>
            <a:r>
              <a:rPr lang="ja-JP" altLang="en-US" dirty="0"/>
              <a:t>育児中の女性医師も英語論文を発表</a:t>
            </a:r>
            <a:endParaRPr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D819620-3B1C-EA97-8102-374796C727F2}"/>
              </a:ext>
            </a:extLst>
          </p:cNvPr>
          <p:cNvSpPr txBox="1"/>
          <p:nvPr/>
        </p:nvSpPr>
        <p:spPr>
          <a:xfrm>
            <a:off x="6057901" y="6488668"/>
            <a:ext cx="4069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Hoshino K, et al. </a:t>
            </a:r>
            <a:r>
              <a:rPr lang="en-US" altLang="ja-JP" dirty="0" err="1"/>
              <a:t>Otol</a:t>
            </a:r>
            <a:r>
              <a:rPr lang="en-US" altLang="ja-JP" dirty="0"/>
              <a:t> </a:t>
            </a:r>
            <a:r>
              <a:rPr lang="en-US" altLang="ja-JP" dirty="0" err="1"/>
              <a:t>Neurotol</a:t>
            </a:r>
            <a:r>
              <a:rPr lang="en-US" altLang="ja-JP" dirty="0"/>
              <a:t>. 2024</a:t>
            </a:r>
            <a:endParaRPr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4241B6D-D89A-8F5F-0253-9B6B48488001}"/>
              </a:ext>
            </a:extLst>
          </p:cNvPr>
          <p:cNvSpPr txBox="1"/>
          <p:nvPr/>
        </p:nvSpPr>
        <p:spPr>
          <a:xfrm>
            <a:off x="5989439" y="6210038"/>
            <a:ext cx="4215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 Fujiwara Y, et al. </a:t>
            </a:r>
            <a:r>
              <a:rPr lang="en-US" altLang="ja-JP" dirty="0" err="1"/>
              <a:t>Otol</a:t>
            </a:r>
            <a:r>
              <a:rPr lang="en-US" altLang="ja-JP" dirty="0"/>
              <a:t> </a:t>
            </a:r>
            <a:r>
              <a:rPr lang="en-US" altLang="ja-JP" dirty="0" err="1"/>
              <a:t>Neurotol</a:t>
            </a:r>
            <a:r>
              <a:rPr lang="en-US" altLang="ja-JP" dirty="0"/>
              <a:t>. 2023 </a:t>
            </a:r>
            <a:endParaRPr lang="ja-JP" altLang="en-US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6B491D39-1106-E479-F9F2-DEE896AC4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514" y="1582351"/>
            <a:ext cx="5052749" cy="2737772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F983F85-C6A5-6393-D7BF-46C398132B17}"/>
              </a:ext>
            </a:extLst>
          </p:cNvPr>
          <p:cNvSpPr txBox="1"/>
          <p:nvPr/>
        </p:nvSpPr>
        <p:spPr>
          <a:xfrm>
            <a:off x="9556661" y="4414087"/>
            <a:ext cx="2635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 </a:t>
            </a:r>
            <a:r>
              <a:rPr lang="ja-JP" altLang="en-US" dirty="0"/>
              <a:t>鈴木正宣</a:t>
            </a:r>
            <a:r>
              <a:rPr lang="en-US" altLang="ja-JP" dirty="0"/>
              <a:t>.</a:t>
            </a:r>
            <a:r>
              <a:rPr lang="ja-JP" altLang="en-US" dirty="0"/>
              <a:t>日耳鼻</a:t>
            </a:r>
            <a:r>
              <a:rPr lang="en-US" altLang="ja-JP" dirty="0"/>
              <a:t>.2022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437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5813E-AFED-9B7E-36B6-D444AF630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8BE435B-E0A4-0398-1FF1-FEDF3106F973}"/>
              </a:ext>
            </a:extLst>
          </p:cNvPr>
          <p:cNvSpPr/>
          <p:nvPr/>
        </p:nvSpPr>
        <p:spPr>
          <a:xfrm>
            <a:off x="157975" y="122664"/>
            <a:ext cx="11876050" cy="1325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5E49A8F-073E-7CDA-510B-88A4BD7B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抜本的意識改革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54CA48-B5C7-2662-5210-7AFC1E779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75" y="208698"/>
            <a:ext cx="4770863" cy="583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関連病院を巻き込んだ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81450250-77B0-89B8-A620-39169AD0A53D}"/>
              </a:ext>
            </a:extLst>
          </p:cNvPr>
          <p:cNvSpPr txBox="1">
            <a:spLocks/>
          </p:cNvSpPr>
          <p:nvPr/>
        </p:nvSpPr>
        <p:spPr>
          <a:xfrm>
            <a:off x="324293" y="1825625"/>
            <a:ext cx="8048847" cy="513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育休事例の積極的な紹介</a:t>
            </a:r>
            <a:endParaRPr lang="en-US" altLang="ja-JP" dirty="0"/>
          </a:p>
          <a:p>
            <a:pPr lvl="1"/>
            <a:r>
              <a:rPr lang="ja-JP" altLang="en-US" dirty="0"/>
              <a:t>月１発行の医局通信で全医局員に共有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育休を考慮した人事</a:t>
            </a:r>
            <a:endParaRPr lang="en-US" altLang="ja-JP" dirty="0"/>
          </a:p>
          <a:p>
            <a:pPr lvl="1"/>
            <a:r>
              <a:rPr lang="ja-JP" altLang="en-US" dirty="0"/>
              <a:t>急な早退・欠勤に対応できる人員配置</a:t>
            </a:r>
            <a:endParaRPr lang="en-US" altLang="ja-JP" dirty="0"/>
          </a:p>
          <a:p>
            <a:pPr lvl="1"/>
            <a:r>
              <a:rPr lang="ja-JP" altLang="en-US" dirty="0"/>
              <a:t>年度中の急な病欠や妊娠に備え、</a:t>
            </a:r>
            <a:br>
              <a:rPr lang="en-US" altLang="ja-JP" dirty="0"/>
            </a:br>
            <a:r>
              <a:rPr lang="ja-JP" altLang="en-US" dirty="0"/>
              <a:t>人事案は</a:t>
            </a:r>
            <a:r>
              <a:rPr lang="en-US" altLang="ja-JP" dirty="0"/>
              <a:t>3rd</a:t>
            </a:r>
            <a:r>
              <a:rPr lang="ja-JP" altLang="en-US" dirty="0"/>
              <a:t> </a:t>
            </a:r>
            <a:r>
              <a:rPr lang="en-US" altLang="ja-JP" dirty="0"/>
              <a:t>line</a:t>
            </a:r>
            <a:r>
              <a:rPr lang="ja-JP" altLang="en-US" dirty="0"/>
              <a:t>まで想定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関連病院上級医との継続的な意識共有</a:t>
            </a:r>
            <a:endParaRPr lang="en-US" altLang="ja-JP" dirty="0"/>
          </a:p>
          <a:p>
            <a:pPr lvl="1"/>
            <a:r>
              <a:rPr lang="ja-JP" altLang="en-US" dirty="0"/>
              <a:t>「育休」は連絡会議（年</a:t>
            </a:r>
            <a:r>
              <a:rPr lang="en-US" altLang="ja-JP" dirty="0"/>
              <a:t>2</a:t>
            </a:r>
            <a:r>
              <a:rPr lang="ja-JP" altLang="en-US" dirty="0"/>
              <a:t>回）での最重要トピック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7A6EA7A-8D93-539C-7338-FD132DE2C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199" y="2159321"/>
            <a:ext cx="3575825" cy="312969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F0052A-182B-DC5F-2EF8-D178BE7998E0}"/>
              </a:ext>
            </a:extLst>
          </p:cNvPr>
          <p:cNvSpPr txBox="1"/>
          <p:nvPr/>
        </p:nvSpPr>
        <p:spPr>
          <a:xfrm rot="1937112">
            <a:off x="8950077" y="3087062"/>
            <a:ext cx="34222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accent2"/>
                </a:solidFill>
              </a:rPr>
              <a:t>Image</a:t>
            </a:r>
            <a:endParaRPr kumimoji="1" lang="ja-JP" altLang="en-US" sz="6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04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20AD4-0177-BA0B-1433-0826138B5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374E969-22C0-7C95-AB6B-43D93EAAC7D6}"/>
              </a:ext>
            </a:extLst>
          </p:cNvPr>
          <p:cNvSpPr/>
          <p:nvPr/>
        </p:nvSpPr>
        <p:spPr>
          <a:xfrm>
            <a:off x="157976" y="124997"/>
            <a:ext cx="11796131" cy="12131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B2D4401-7A85-E5C0-12E8-BC792B6C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201"/>
            <a:ext cx="10515600" cy="1325563"/>
          </a:xfrm>
        </p:spPr>
        <p:txBody>
          <a:bodyPr/>
          <a:lstStyle/>
          <a:p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ワークライフブレンド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4B3256-D4D1-EE65-ABD5-F1B151D8E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76" y="155537"/>
            <a:ext cx="5640658" cy="583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ワークライフバランスの先の、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AB4634DC-BB06-40E6-1BD4-06DF67658223}"/>
              </a:ext>
            </a:extLst>
          </p:cNvPr>
          <p:cNvSpPr txBox="1">
            <a:spLocks/>
          </p:cNvSpPr>
          <p:nvPr/>
        </p:nvSpPr>
        <p:spPr>
          <a:xfrm>
            <a:off x="418214" y="1613265"/>
            <a:ext cx="7566837" cy="53510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仕事を、家族も嬉しいものに！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ニセコ地域の外勤は、子連れで</a:t>
            </a:r>
            <a:endParaRPr lang="en-US" altLang="ja-JP" dirty="0"/>
          </a:p>
          <a:p>
            <a:pPr lvl="1"/>
            <a:r>
              <a:rPr lang="ja-JP" altLang="en-US" dirty="0"/>
              <a:t>病院から車５分でスキー場</a:t>
            </a:r>
            <a:endParaRPr lang="en-US" altLang="ja-JP" dirty="0"/>
          </a:p>
          <a:p>
            <a:pPr lvl="1"/>
            <a:r>
              <a:rPr lang="ja-JP" altLang="en-US" dirty="0"/>
              <a:t>勤務後にスキー、ソリ、雪遊び！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大学の休日回診は、絶好の虫取りチャンス</a:t>
            </a:r>
            <a:endParaRPr lang="en-US" altLang="ja-JP" dirty="0"/>
          </a:p>
          <a:p>
            <a:pPr lvl="1"/>
            <a:r>
              <a:rPr lang="ja-JP" altLang="en-US" dirty="0"/>
              <a:t>北大の広大なキャンパスは虫もたくさん</a:t>
            </a:r>
            <a:endParaRPr lang="en-US" altLang="ja-JP" dirty="0"/>
          </a:p>
          <a:p>
            <a:pPr lvl="1"/>
            <a:r>
              <a:rPr lang="ja-JP" altLang="en-US" dirty="0"/>
              <a:t>取った虫は夏休みの自由研究に！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北海道の味覚を家族と満喫</a:t>
            </a:r>
          </a:p>
          <a:p>
            <a:pPr lvl="1"/>
            <a:r>
              <a:rPr lang="ja-JP" altLang="en-US" dirty="0"/>
              <a:t>花咲カニ、厚岸カキ、釧路スシ、函館ウニ</a:t>
            </a:r>
            <a:endParaRPr lang="en-US" altLang="ja-JP" dirty="0"/>
          </a:p>
        </p:txBody>
      </p:sp>
      <p:pic>
        <p:nvPicPr>
          <p:cNvPr id="15" name="図 14" descr="スキー場のゲレンデ&#10;&#10;自動的に生成された説明">
            <a:extLst>
              <a:ext uri="{FF2B5EF4-FFF2-40B4-BE49-F238E27FC236}">
                <a16:creationId xmlns:a16="http://schemas.microsoft.com/office/drawing/2014/main" id="{E92F1E94-71F0-F52C-06A8-EA0C3FC7C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8" t="1106" b="15441"/>
          <a:stretch/>
        </p:blipFill>
        <p:spPr>
          <a:xfrm>
            <a:off x="8655475" y="1410142"/>
            <a:ext cx="3131288" cy="240466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E9F86C4-BE63-B135-BD22-A6E266896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773" y="3859303"/>
            <a:ext cx="2799669" cy="242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E58B041-8A26-BE48-8F70-77560CC33ECF}"/>
              </a:ext>
            </a:extLst>
          </p:cNvPr>
          <p:cNvSpPr txBox="1"/>
          <p:nvPr/>
        </p:nvSpPr>
        <p:spPr>
          <a:xfrm>
            <a:off x="8200932" y="3489971"/>
            <a:ext cx="420517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ja-JP" altLang="en-US" dirty="0"/>
              <a:t>車５分で世界有数のスキー場</a:t>
            </a:r>
            <a:endParaRPr lang="en-US" altLang="ja-JP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0D4D097-CF93-56DA-D939-0A210F2CCB46}"/>
              </a:ext>
            </a:extLst>
          </p:cNvPr>
          <p:cNvSpPr txBox="1"/>
          <p:nvPr/>
        </p:nvSpPr>
        <p:spPr>
          <a:xfrm>
            <a:off x="8099470" y="6123475"/>
            <a:ext cx="392963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ja-JP" altLang="en-US" dirty="0"/>
              <a:t>花咲カニは水揚げ後、数時間で味がおちる。現地で食すべし</a:t>
            </a:r>
            <a:endParaRPr lang="en-US" altLang="ja-JP" dirty="0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BA862042-1492-7CA5-D1C6-D2B1CD169546}"/>
              </a:ext>
            </a:extLst>
          </p:cNvPr>
          <p:cNvSpPr/>
          <p:nvPr/>
        </p:nvSpPr>
        <p:spPr>
          <a:xfrm>
            <a:off x="5845940" y="1807450"/>
            <a:ext cx="2756373" cy="1325563"/>
          </a:xfrm>
          <a:custGeom>
            <a:avLst/>
            <a:gdLst>
              <a:gd name="connsiteX0" fmla="*/ 0 w 2248786"/>
              <a:gd name="connsiteY0" fmla="*/ 180757 h 1084521"/>
              <a:gd name="connsiteX1" fmla="*/ 180757 w 2248786"/>
              <a:gd name="connsiteY1" fmla="*/ 0 h 1084521"/>
              <a:gd name="connsiteX2" fmla="*/ 374798 w 2248786"/>
              <a:gd name="connsiteY2" fmla="*/ 0 h 1084521"/>
              <a:gd name="connsiteX3" fmla="*/ 374798 w 2248786"/>
              <a:gd name="connsiteY3" fmla="*/ 0 h 1084521"/>
              <a:gd name="connsiteX4" fmla="*/ 936994 w 2248786"/>
              <a:gd name="connsiteY4" fmla="*/ 0 h 1084521"/>
              <a:gd name="connsiteX5" fmla="*/ 2068029 w 2248786"/>
              <a:gd name="connsiteY5" fmla="*/ 0 h 1084521"/>
              <a:gd name="connsiteX6" fmla="*/ 2248786 w 2248786"/>
              <a:gd name="connsiteY6" fmla="*/ 180757 h 1084521"/>
              <a:gd name="connsiteX7" fmla="*/ 2248786 w 2248786"/>
              <a:gd name="connsiteY7" fmla="*/ 632637 h 1084521"/>
              <a:gd name="connsiteX8" fmla="*/ 2248786 w 2248786"/>
              <a:gd name="connsiteY8" fmla="*/ 632637 h 1084521"/>
              <a:gd name="connsiteX9" fmla="*/ 2248786 w 2248786"/>
              <a:gd name="connsiteY9" fmla="*/ 903768 h 1084521"/>
              <a:gd name="connsiteX10" fmla="*/ 2248786 w 2248786"/>
              <a:gd name="connsiteY10" fmla="*/ 903764 h 1084521"/>
              <a:gd name="connsiteX11" fmla="*/ 2068029 w 2248786"/>
              <a:gd name="connsiteY11" fmla="*/ 1084521 h 1084521"/>
              <a:gd name="connsiteX12" fmla="*/ 936994 w 2248786"/>
              <a:gd name="connsiteY12" fmla="*/ 1084521 h 1084521"/>
              <a:gd name="connsiteX13" fmla="*/ 294389 w 2248786"/>
              <a:gd name="connsiteY13" fmla="*/ 1236039 h 1084521"/>
              <a:gd name="connsiteX14" fmla="*/ 374798 w 2248786"/>
              <a:gd name="connsiteY14" fmla="*/ 1084521 h 1084521"/>
              <a:gd name="connsiteX15" fmla="*/ 180757 w 2248786"/>
              <a:gd name="connsiteY15" fmla="*/ 1084521 h 1084521"/>
              <a:gd name="connsiteX16" fmla="*/ 0 w 2248786"/>
              <a:gd name="connsiteY16" fmla="*/ 903764 h 1084521"/>
              <a:gd name="connsiteX17" fmla="*/ 0 w 2248786"/>
              <a:gd name="connsiteY17" fmla="*/ 903768 h 1084521"/>
              <a:gd name="connsiteX18" fmla="*/ 0 w 2248786"/>
              <a:gd name="connsiteY18" fmla="*/ 632637 h 1084521"/>
              <a:gd name="connsiteX19" fmla="*/ 0 w 2248786"/>
              <a:gd name="connsiteY19" fmla="*/ 632637 h 1084521"/>
              <a:gd name="connsiteX20" fmla="*/ 0 w 2248786"/>
              <a:gd name="connsiteY20" fmla="*/ 180757 h 1084521"/>
              <a:gd name="connsiteX0" fmla="*/ 0 w 2248786"/>
              <a:gd name="connsiteY0" fmla="*/ 180757 h 1236039"/>
              <a:gd name="connsiteX1" fmla="*/ 180757 w 2248786"/>
              <a:gd name="connsiteY1" fmla="*/ 0 h 1236039"/>
              <a:gd name="connsiteX2" fmla="*/ 374798 w 2248786"/>
              <a:gd name="connsiteY2" fmla="*/ 0 h 1236039"/>
              <a:gd name="connsiteX3" fmla="*/ 374798 w 2248786"/>
              <a:gd name="connsiteY3" fmla="*/ 0 h 1236039"/>
              <a:gd name="connsiteX4" fmla="*/ 936994 w 2248786"/>
              <a:gd name="connsiteY4" fmla="*/ 0 h 1236039"/>
              <a:gd name="connsiteX5" fmla="*/ 2068029 w 2248786"/>
              <a:gd name="connsiteY5" fmla="*/ 0 h 1236039"/>
              <a:gd name="connsiteX6" fmla="*/ 2248786 w 2248786"/>
              <a:gd name="connsiteY6" fmla="*/ 180757 h 1236039"/>
              <a:gd name="connsiteX7" fmla="*/ 2248786 w 2248786"/>
              <a:gd name="connsiteY7" fmla="*/ 632637 h 1236039"/>
              <a:gd name="connsiteX8" fmla="*/ 2248786 w 2248786"/>
              <a:gd name="connsiteY8" fmla="*/ 632637 h 1236039"/>
              <a:gd name="connsiteX9" fmla="*/ 2248786 w 2248786"/>
              <a:gd name="connsiteY9" fmla="*/ 903768 h 1236039"/>
              <a:gd name="connsiteX10" fmla="*/ 2248786 w 2248786"/>
              <a:gd name="connsiteY10" fmla="*/ 903764 h 1236039"/>
              <a:gd name="connsiteX11" fmla="*/ 2068029 w 2248786"/>
              <a:gd name="connsiteY11" fmla="*/ 1084521 h 1236039"/>
              <a:gd name="connsiteX12" fmla="*/ 522324 w 2248786"/>
              <a:gd name="connsiteY12" fmla="*/ 1073889 h 1236039"/>
              <a:gd name="connsiteX13" fmla="*/ 294389 w 2248786"/>
              <a:gd name="connsiteY13" fmla="*/ 1236039 h 1236039"/>
              <a:gd name="connsiteX14" fmla="*/ 374798 w 2248786"/>
              <a:gd name="connsiteY14" fmla="*/ 1084521 h 1236039"/>
              <a:gd name="connsiteX15" fmla="*/ 180757 w 2248786"/>
              <a:gd name="connsiteY15" fmla="*/ 1084521 h 1236039"/>
              <a:gd name="connsiteX16" fmla="*/ 0 w 2248786"/>
              <a:gd name="connsiteY16" fmla="*/ 903764 h 1236039"/>
              <a:gd name="connsiteX17" fmla="*/ 0 w 2248786"/>
              <a:gd name="connsiteY17" fmla="*/ 903768 h 1236039"/>
              <a:gd name="connsiteX18" fmla="*/ 0 w 2248786"/>
              <a:gd name="connsiteY18" fmla="*/ 632637 h 1236039"/>
              <a:gd name="connsiteX19" fmla="*/ 0 w 2248786"/>
              <a:gd name="connsiteY19" fmla="*/ 632637 h 1236039"/>
              <a:gd name="connsiteX20" fmla="*/ 0 w 2248786"/>
              <a:gd name="connsiteY20" fmla="*/ 180757 h 123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48786" h="1236039">
                <a:moveTo>
                  <a:pt x="0" y="180757"/>
                </a:moveTo>
                <a:cubicBezTo>
                  <a:pt x="0" y="80928"/>
                  <a:pt x="80928" y="0"/>
                  <a:pt x="180757" y="0"/>
                </a:cubicBezTo>
                <a:lnTo>
                  <a:pt x="374798" y="0"/>
                </a:lnTo>
                <a:lnTo>
                  <a:pt x="374798" y="0"/>
                </a:lnTo>
                <a:lnTo>
                  <a:pt x="936994" y="0"/>
                </a:lnTo>
                <a:lnTo>
                  <a:pt x="2068029" y="0"/>
                </a:lnTo>
                <a:cubicBezTo>
                  <a:pt x="2167858" y="0"/>
                  <a:pt x="2248786" y="80928"/>
                  <a:pt x="2248786" y="180757"/>
                </a:cubicBezTo>
                <a:lnTo>
                  <a:pt x="2248786" y="632637"/>
                </a:lnTo>
                <a:lnTo>
                  <a:pt x="2248786" y="632637"/>
                </a:lnTo>
                <a:lnTo>
                  <a:pt x="2248786" y="903768"/>
                </a:lnTo>
                <a:lnTo>
                  <a:pt x="2248786" y="903764"/>
                </a:lnTo>
                <a:cubicBezTo>
                  <a:pt x="2248786" y="1003593"/>
                  <a:pt x="2167858" y="1084521"/>
                  <a:pt x="2068029" y="1084521"/>
                </a:cubicBezTo>
                <a:lnTo>
                  <a:pt x="522324" y="1073889"/>
                </a:lnTo>
                <a:lnTo>
                  <a:pt x="294389" y="1236039"/>
                </a:lnTo>
                <a:lnTo>
                  <a:pt x="374798" y="1084521"/>
                </a:lnTo>
                <a:lnTo>
                  <a:pt x="180757" y="1084521"/>
                </a:lnTo>
                <a:cubicBezTo>
                  <a:pt x="80928" y="1084521"/>
                  <a:pt x="0" y="1003593"/>
                  <a:pt x="0" y="903764"/>
                </a:cubicBezTo>
                <a:lnTo>
                  <a:pt x="0" y="903768"/>
                </a:lnTo>
                <a:lnTo>
                  <a:pt x="0" y="632637"/>
                </a:lnTo>
                <a:lnTo>
                  <a:pt x="0" y="632637"/>
                </a:lnTo>
                <a:lnTo>
                  <a:pt x="0" y="180757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/>
            <a:r>
              <a:rPr kumimoji="1" lang="ja-JP" altLang="en-US" dirty="0">
                <a:solidFill>
                  <a:srgbClr val="002060"/>
                </a:solidFill>
              </a:rPr>
              <a:t>「次のニセコ出張はいつなの？」と子どもが聞いてくる</a:t>
            </a:r>
          </a:p>
        </p:txBody>
      </p:sp>
    </p:spTree>
    <p:extLst>
      <p:ext uri="{BB962C8B-B14F-4D97-AF65-F5344CB8AC3E}">
        <p14:creationId xmlns:p14="http://schemas.microsoft.com/office/powerpoint/2010/main" val="2121891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楕円 7">
            <a:extLst>
              <a:ext uri="{FF2B5EF4-FFF2-40B4-BE49-F238E27FC236}">
                <a16:creationId xmlns:a16="http://schemas.microsoft.com/office/drawing/2014/main" id="{9E66FB9C-C54F-FA87-1145-8B2BB4423A81}"/>
              </a:ext>
            </a:extLst>
          </p:cNvPr>
          <p:cNvSpPr/>
          <p:nvPr/>
        </p:nvSpPr>
        <p:spPr>
          <a:xfrm>
            <a:off x="6878452" y="1516838"/>
            <a:ext cx="3857891" cy="3952625"/>
          </a:xfrm>
          <a:prstGeom prst="ellipse">
            <a:avLst/>
          </a:prstGeom>
          <a:solidFill>
            <a:srgbClr val="FBE3D6">
              <a:alpha val="78824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A2C81BC1-3FEE-BB08-5815-3569314D5590}"/>
              </a:ext>
            </a:extLst>
          </p:cNvPr>
          <p:cNvSpPr/>
          <p:nvPr/>
        </p:nvSpPr>
        <p:spPr>
          <a:xfrm>
            <a:off x="8122464" y="1535132"/>
            <a:ext cx="3857891" cy="3952625"/>
          </a:xfrm>
          <a:prstGeom prst="ellipse">
            <a:avLst/>
          </a:prstGeom>
          <a:solidFill>
            <a:srgbClr val="D9F2D0">
              <a:alpha val="78824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93983D-CE2B-703F-2A18-0B19CE2619A5}"/>
              </a:ext>
            </a:extLst>
          </p:cNvPr>
          <p:cNvSpPr txBox="1"/>
          <p:nvPr/>
        </p:nvSpPr>
        <p:spPr>
          <a:xfrm>
            <a:off x="7107197" y="3169326"/>
            <a:ext cx="21067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4800" b="1" dirty="0"/>
              <a:t>WORK</a:t>
            </a:r>
            <a:endParaRPr kumimoji="1" lang="ja-JP" altLang="en-US" sz="4800" b="1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3133F1F-1276-BF0E-C8BE-5208C83AEAD5}"/>
              </a:ext>
            </a:extLst>
          </p:cNvPr>
          <p:cNvSpPr txBox="1"/>
          <p:nvPr/>
        </p:nvSpPr>
        <p:spPr>
          <a:xfrm>
            <a:off x="9641193" y="3136612"/>
            <a:ext cx="16746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4800" b="1" dirty="0"/>
              <a:t>LIFE</a:t>
            </a:r>
            <a:endParaRPr kumimoji="1" lang="ja-JP" altLang="en-US" sz="4800" b="1" dirty="0">
              <a:solidFill>
                <a:schemeClr val="tx1"/>
              </a:solidFill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015CA522-8E88-C8DC-E042-8ECDD845C961}"/>
              </a:ext>
            </a:extLst>
          </p:cNvPr>
          <p:cNvSpPr txBox="1">
            <a:spLocks/>
          </p:cNvSpPr>
          <p:nvPr/>
        </p:nvSpPr>
        <p:spPr>
          <a:xfrm>
            <a:off x="776372" y="587899"/>
            <a:ext cx="5560937" cy="601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“ワークとライフの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バランス</a:t>
            </a:r>
            <a:r>
              <a:rPr lang="ja-JP" altLang="en-US" dirty="0"/>
              <a:t>”</a:t>
            </a:r>
            <a:endParaRPr lang="en-US" altLang="ja-JP" dirty="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CC4B9A94-4E89-AB44-D7CF-6F1F4F2DD2CC}"/>
              </a:ext>
            </a:extLst>
          </p:cNvPr>
          <p:cNvSpPr/>
          <p:nvPr/>
        </p:nvSpPr>
        <p:spPr>
          <a:xfrm>
            <a:off x="601726" y="3849704"/>
            <a:ext cx="1952439" cy="2000382"/>
          </a:xfrm>
          <a:prstGeom prst="ellipse">
            <a:avLst/>
          </a:prstGeom>
          <a:solidFill>
            <a:srgbClr val="FBE3D6">
              <a:alpha val="78824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1BB6E7DA-48DB-BE8B-8AB2-FB51F8DC870C}"/>
              </a:ext>
            </a:extLst>
          </p:cNvPr>
          <p:cNvGrpSpPr/>
          <p:nvPr/>
        </p:nvGrpSpPr>
        <p:grpSpPr>
          <a:xfrm>
            <a:off x="907309" y="1898396"/>
            <a:ext cx="1674627" cy="789550"/>
            <a:chOff x="907309" y="1898396"/>
            <a:chExt cx="1674627" cy="789550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3B248703-552F-272B-7C03-FB53B1DD427A}"/>
                </a:ext>
              </a:extLst>
            </p:cNvPr>
            <p:cNvSpPr/>
            <p:nvPr/>
          </p:nvSpPr>
          <p:spPr>
            <a:xfrm>
              <a:off x="1347385" y="1898396"/>
              <a:ext cx="770627" cy="789550"/>
            </a:xfrm>
            <a:prstGeom prst="ellipse">
              <a:avLst/>
            </a:prstGeom>
            <a:solidFill>
              <a:srgbClr val="FBE3D6">
                <a:alpha val="78824"/>
              </a:srgb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F740C416-8A36-8D37-89A5-1EB03CCB8F80}"/>
                </a:ext>
              </a:extLst>
            </p:cNvPr>
            <p:cNvSpPr txBox="1"/>
            <p:nvPr/>
          </p:nvSpPr>
          <p:spPr>
            <a:xfrm>
              <a:off x="907309" y="2126409"/>
              <a:ext cx="167462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b="1" dirty="0"/>
                <a:t>WORK</a:t>
              </a:r>
              <a:endParaRPr kumimoji="1" lang="ja-JP" alt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97360C46-A94D-0D11-6415-9214A75CEACE}"/>
              </a:ext>
            </a:extLst>
          </p:cNvPr>
          <p:cNvGrpSpPr/>
          <p:nvPr/>
        </p:nvGrpSpPr>
        <p:grpSpPr>
          <a:xfrm>
            <a:off x="3308529" y="1242309"/>
            <a:ext cx="2070614" cy="2039717"/>
            <a:chOff x="2976711" y="1242309"/>
            <a:chExt cx="2070614" cy="2039717"/>
          </a:xfrm>
        </p:grpSpPr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CF65832D-6E40-747B-E3F0-4BE9B1C9BAC2}"/>
                </a:ext>
              </a:extLst>
            </p:cNvPr>
            <p:cNvSpPr/>
            <p:nvPr/>
          </p:nvSpPr>
          <p:spPr>
            <a:xfrm>
              <a:off x="2976711" y="1242309"/>
              <a:ext cx="2070614" cy="2039717"/>
            </a:xfrm>
            <a:prstGeom prst="ellipse">
              <a:avLst/>
            </a:prstGeom>
            <a:solidFill>
              <a:srgbClr val="D9F2D0">
                <a:alpha val="78824"/>
              </a:srgb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C6B1E297-101F-FA75-49F0-D678C219C1EF}"/>
                </a:ext>
              </a:extLst>
            </p:cNvPr>
            <p:cNvSpPr txBox="1"/>
            <p:nvPr/>
          </p:nvSpPr>
          <p:spPr>
            <a:xfrm>
              <a:off x="3187872" y="1999641"/>
              <a:ext cx="16746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3200" b="1" dirty="0"/>
                <a:t>LIFE</a:t>
              </a:r>
              <a:endParaRPr kumimoji="1" lang="ja-JP" altLang="en-US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84436F1-1C55-6827-E636-E43A768FA878}"/>
              </a:ext>
            </a:extLst>
          </p:cNvPr>
          <p:cNvSpPr txBox="1"/>
          <p:nvPr/>
        </p:nvSpPr>
        <p:spPr>
          <a:xfrm>
            <a:off x="692197" y="4558311"/>
            <a:ext cx="16746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/>
              <a:t>WORK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27E465EE-BF6F-F9D1-4E20-DD84193D058A}"/>
              </a:ext>
            </a:extLst>
          </p:cNvPr>
          <p:cNvGrpSpPr/>
          <p:nvPr/>
        </p:nvGrpSpPr>
        <p:grpSpPr>
          <a:xfrm>
            <a:off x="3506522" y="4390619"/>
            <a:ext cx="1674627" cy="765359"/>
            <a:chOff x="3187872" y="4390619"/>
            <a:chExt cx="1674627" cy="765359"/>
          </a:xfrm>
        </p:grpSpPr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BFB4C05F-90E9-7B5D-A614-425E34BC5ECA}"/>
                </a:ext>
              </a:extLst>
            </p:cNvPr>
            <p:cNvSpPr/>
            <p:nvPr/>
          </p:nvSpPr>
          <p:spPr>
            <a:xfrm>
              <a:off x="3655925" y="4390619"/>
              <a:ext cx="776953" cy="765359"/>
            </a:xfrm>
            <a:prstGeom prst="ellipse">
              <a:avLst/>
            </a:prstGeom>
            <a:solidFill>
              <a:srgbClr val="D9F2D0">
                <a:alpha val="78824"/>
              </a:srgb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4C1B1FBB-AE6F-54CC-695C-FC3501802E06}"/>
                </a:ext>
              </a:extLst>
            </p:cNvPr>
            <p:cNvSpPr txBox="1"/>
            <p:nvPr/>
          </p:nvSpPr>
          <p:spPr>
            <a:xfrm>
              <a:off x="3187872" y="4590176"/>
              <a:ext cx="167462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b="1" dirty="0"/>
                <a:t>LIFE</a:t>
              </a:r>
              <a:endParaRPr kumimoji="1" lang="ja-JP" altLang="en-US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D33F38D9-BFFC-FBF8-608B-5C5052E2016A}"/>
              </a:ext>
            </a:extLst>
          </p:cNvPr>
          <p:cNvSpPr txBox="1">
            <a:spLocks/>
          </p:cNvSpPr>
          <p:nvPr/>
        </p:nvSpPr>
        <p:spPr>
          <a:xfrm>
            <a:off x="92040" y="89499"/>
            <a:ext cx="1752709" cy="4663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これまで</a:t>
            </a:r>
            <a:endParaRPr lang="en-US" altLang="ja-JP" dirty="0"/>
          </a:p>
        </p:txBody>
      </p:sp>
      <p:sp>
        <p:nvSpPr>
          <p:cNvPr id="28" name="コンテンツ プレースホルダー 2">
            <a:extLst>
              <a:ext uri="{FF2B5EF4-FFF2-40B4-BE49-F238E27FC236}">
                <a16:creationId xmlns:a16="http://schemas.microsoft.com/office/drawing/2014/main" id="{F78994BE-D352-671D-617E-BA57F59A6521}"/>
              </a:ext>
            </a:extLst>
          </p:cNvPr>
          <p:cNvSpPr txBox="1">
            <a:spLocks/>
          </p:cNvSpPr>
          <p:nvPr/>
        </p:nvSpPr>
        <p:spPr>
          <a:xfrm>
            <a:off x="7023595" y="587898"/>
            <a:ext cx="5560937" cy="9750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“ワークとライフを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ブレンド</a:t>
            </a:r>
            <a:r>
              <a:rPr lang="ja-JP" altLang="en-US" dirty="0"/>
              <a:t>”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/>
          </a:p>
        </p:txBody>
      </p:sp>
      <p:sp>
        <p:nvSpPr>
          <p:cNvPr id="29" name="コンテンツ プレースホルダー 2">
            <a:extLst>
              <a:ext uri="{FF2B5EF4-FFF2-40B4-BE49-F238E27FC236}">
                <a16:creationId xmlns:a16="http://schemas.microsoft.com/office/drawing/2014/main" id="{9402B9B5-4190-BC7A-141D-3CF7BAB7E5BC}"/>
              </a:ext>
            </a:extLst>
          </p:cNvPr>
          <p:cNvSpPr txBox="1">
            <a:spLocks/>
          </p:cNvSpPr>
          <p:nvPr/>
        </p:nvSpPr>
        <p:spPr>
          <a:xfrm>
            <a:off x="6532480" y="118794"/>
            <a:ext cx="1752709" cy="4663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これから</a:t>
            </a:r>
            <a:endParaRPr lang="en-US" altLang="ja-JP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D2253A8-A471-E0A4-48E0-46D293A4ABDE}"/>
              </a:ext>
            </a:extLst>
          </p:cNvPr>
          <p:cNvSpPr/>
          <p:nvPr/>
        </p:nvSpPr>
        <p:spPr>
          <a:xfrm>
            <a:off x="404037" y="1051812"/>
            <a:ext cx="5146158" cy="237718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765691C-5D82-7E02-715F-F753849B4477}"/>
              </a:ext>
            </a:extLst>
          </p:cNvPr>
          <p:cNvSpPr/>
          <p:nvPr/>
        </p:nvSpPr>
        <p:spPr>
          <a:xfrm>
            <a:off x="403632" y="3624493"/>
            <a:ext cx="5146158" cy="230872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コンテンツ プレースホルダー 2">
            <a:extLst>
              <a:ext uri="{FF2B5EF4-FFF2-40B4-BE49-F238E27FC236}">
                <a16:creationId xmlns:a16="http://schemas.microsoft.com/office/drawing/2014/main" id="{E455BE88-180A-F94B-04B8-2834568311C2}"/>
              </a:ext>
            </a:extLst>
          </p:cNvPr>
          <p:cNvSpPr txBox="1">
            <a:spLocks/>
          </p:cNvSpPr>
          <p:nvPr/>
        </p:nvSpPr>
        <p:spPr>
          <a:xfrm>
            <a:off x="1583460" y="6122050"/>
            <a:ext cx="3208824" cy="601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どちらかを妥協</a:t>
            </a:r>
            <a:endParaRPr lang="en-US" altLang="ja-JP" b="1" dirty="0"/>
          </a:p>
        </p:txBody>
      </p:sp>
      <p:sp>
        <p:nvSpPr>
          <p:cNvPr id="38" name="コンテンツ プレースホルダー 2">
            <a:extLst>
              <a:ext uri="{FF2B5EF4-FFF2-40B4-BE49-F238E27FC236}">
                <a16:creationId xmlns:a16="http://schemas.microsoft.com/office/drawing/2014/main" id="{F0ED094F-0370-48CA-1934-97CC9F4BFCD5}"/>
              </a:ext>
            </a:extLst>
          </p:cNvPr>
          <p:cNvSpPr txBox="1">
            <a:spLocks/>
          </p:cNvSpPr>
          <p:nvPr/>
        </p:nvSpPr>
        <p:spPr>
          <a:xfrm>
            <a:off x="8364832" y="6115752"/>
            <a:ext cx="3208824" cy="601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どちらも総取り</a:t>
            </a:r>
            <a:endParaRPr lang="en-US" altLang="ja-JP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1E3115E-6A04-BACF-7A2B-B8FCA7F74EBE}"/>
              </a:ext>
            </a:extLst>
          </p:cNvPr>
          <p:cNvSpPr txBox="1"/>
          <p:nvPr/>
        </p:nvSpPr>
        <p:spPr>
          <a:xfrm>
            <a:off x="2496696" y="3249317"/>
            <a:ext cx="90572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/>
              <a:t>OR</a:t>
            </a:r>
            <a:endParaRPr lang="ja-JP" altLang="en-US" sz="3200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73ECCE7E-3460-99C4-843C-765BCBC6907F}"/>
              </a:ext>
            </a:extLst>
          </p:cNvPr>
          <p:cNvSpPr/>
          <p:nvPr/>
        </p:nvSpPr>
        <p:spPr>
          <a:xfrm>
            <a:off x="6736969" y="1038820"/>
            <a:ext cx="5329868" cy="489439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二等辺三角形 43">
            <a:extLst>
              <a:ext uri="{FF2B5EF4-FFF2-40B4-BE49-F238E27FC236}">
                <a16:creationId xmlns:a16="http://schemas.microsoft.com/office/drawing/2014/main" id="{C72A1DC9-8063-5E24-E427-31ACABD2AC45}"/>
              </a:ext>
            </a:extLst>
          </p:cNvPr>
          <p:cNvSpPr/>
          <p:nvPr/>
        </p:nvSpPr>
        <p:spPr>
          <a:xfrm rot="5400000">
            <a:off x="6002688" y="3372385"/>
            <a:ext cx="382262" cy="32953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9176E5B-B098-2BBC-40BE-3B69AC4F3505}"/>
              </a:ext>
            </a:extLst>
          </p:cNvPr>
          <p:cNvSpPr txBox="1"/>
          <p:nvPr/>
        </p:nvSpPr>
        <p:spPr>
          <a:xfrm>
            <a:off x="9133235" y="3439827"/>
            <a:ext cx="679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/>
              <a:t>and</a:t>
            </a:r>
            <a:endParaRPr lang="ja-JP" altLang="en-US" sz="1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130469-9846-A625-B95C-306F2586A9BD}"/>
              </a:ext>
            </a:extLst>
          </p:cNvPr>
          <p:cNvSpPr txBox="1"/>
          <p:nvPr/>
        </p:nvSpPr>
        <p:spPr>
          <a:xfrm>
            <a:off x="2541620" y="2149071"/>
            <a:ext cx="499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/>
              <a:t>or</a:t>
            </a:r>
            <a:endParaRPr lang="ja-JP" altLang="en-US" sz="1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7A472A0-B00B-640C-047C-A4BBFE61A3B9}"/>
              </a:ext>
            </a:extLst>
          </p:cNvPr>
          <p:cNvSpPr txBox="1"/>
          <p:nvPr/>
        </p:nvSpPr>
        <p:spPr>
          <a:xfrm>
            <a:off x="2920826" y="4665229"/>
            <a:ext cx="499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/>
              <a:t>or</a:t>
            </a:r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6148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17A5A-9496-E12F-658A-9F25FC288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2F6FFB-20F1-FECC-AA83-500E884D4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093" y="-1238318"/>
            <a:ext cx="9144000" cy="2387600"/>
          </a:xfrm>
        </p:spPr>
        <p:txBody>
          <a:bodyPr/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ワークライフブレンド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8D82B75-D406-A9C0-010D-4E1FBEADB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40192"/>
            <a:ext cx="9144000" cy="1655762"/>
          </a:xfrm>
        </p:spPr>
        <p:txBody>
          <a:bodyPr/>
          <a:lstStyle/>
          <a:p>
            <a:r>
              <a:rPr kumimoji="1" lang="ja-JP" altLang="en-US" dirty="0"/>
              <a:t>北海道大学耳鼻咽喉科頭頸部外科</a:t>
            </a:r>
            <a:endParaRPr kumimoji="1" lang="en-US" altLang="ja-JP" dirty="0"/>
          </a:p>
          <a:p>
            <a:r>
              <a:rPr lang="ja-JP" altLang="en-US" dirty="0"/>
              <a:t>鈴木 正宣</a:t>
            </a:r>
            <a:endParaRPr kumimoji="1" lang="ja-JP" altLang="en-US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C9562940-4D18-F9CA-FD8E-CA9233F528C4}"/>
              </a:ext>
            </a:extLst>
          </p:cNvPr>
          <p:cNvSpPr/>
          <p:nvPr/>
        </p:nvSpPr>
        <p:spPr>
          <a:xfrm>
            <a:off x="3285765" y="1516838"/>
            <a:ext cx="3857891" cy="3952625"/>
          </a:xfrm>
          <a:prstGeom prst="ellipse">
            <a:avLst/>
          </a:prstGeom>
          <a:solidFill>
            <a:srgbClr val="FBE3D6">
              <a:alpha val="78824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FB786259-19B6-B54F-BDA3-8641C9BEFBCF}"/>
              </a:ext>
            </a:extLst>
          </p:cNvPr>
          <p:cNvSpPr/>
          <p:nvPr/>
        </p:nvSpPr>
        <p:spPr>
          <a:xfrm>
            <a:off x="4529777" y="1535132"/>
            <a:ext cx="3857891" cy="3952625"/>
          </a:xfrm>
          <a:prstGeom prst="ellipse">
            <a:avLst/>
          </a:prstGeom>
          <a:solidFill>
            <a:srgbClr val="D9F2D0">
              <a:alpha val="78824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D87BFF9-A48A-2E59-5510-6516F5734B90}"/>
              </a:ext>
            </a:extLst>
          </p:cNvPr>
          <p:cNvSpPr txBox="1"/>
          <p:nvPr/>
        </p:nvSpPr>
        <p:spPr>
          <a:xfrm>
            <a:off x="3514510" y="3169326"/>
            <a:ext cx="21067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4800" b="1" dirty="0"/>
              <a:t>WORK</a:t>
            </a:r>
            <a:endParaRPr kumimoji="1" lang="ja-JP" altLang="en-US" sz="4800" b="1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0F85BF-FC50-1CFE-9700-D347E5F9202E}"/>
              </a:ext>
            </a:extLst>
          </p:cNvPr>
          <p:cNvSpPr txBox="1"/>
          <p:nvPr/>
        </p:nvSpPr>
        <p:spPr>
          <a:xfrm>
            <a:off x="6048506" y="3136612"/>
            <a:ext cx="16746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4800" b="1" dirty="0"/>
              <a:t>LIFE</a:t>
            </a:r>
            <a:endParaRPr kumimoji="1" lang="ja-JP" altLang="en-US" sz="4800" b="1" dirty="0">
              <a:solidFill>
                <a:schemeClr val="tx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8AC2591-04F6-5B05-1B17-D60467D67449}"/>
              </a:ext>
            </a:extLst>
          </p:cNvPr>
          <p:cNvSpPr txBox="1"/>
          <p:nvPr/>
        </p:nvSpPr>
        <p:spPr>
          <a:xfrm>
            <a:off x="5497011" y="3367896"/>
            <a:ext cx="8280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FF00FF"/>
                </a:solidFill>
              </a:rPr>
              <a:t>and</a:t>
            </a:r>
            <a:endParaRPr lang="ja-JP" altLang="en-US" sz="24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040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488</Words>
  <Application>Microsoft Office PowerPoint</Application>
  <PresentationFormat>ワイド画面</PresentationFormat>
  <Paragraphs>102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BIZ UDPゴシック</vt:lpstr>
      <vt:lpstr>BIZ UDゴシック</vt:lpstr>
      <vt:lpstr>游ゴシック</vt:lpstr>
      <vt:lpstr>游ゴシック Light</vt:lpstr>
      <vt:lpstr>Arial</vt:lpstr>
      <vt:lpstr>Office テーマ</vt:lpstr>
      <vt:lpstr>ワークライフブレンド</vt:lpstr>
      <vt:lpstr>PowerPoint プレゼンテーション</vt:lpstr>
      <vt:lpstr>継続的キャリア支援</vt:lpstr>
      <vt:lpstr>抜本的意識改革</vt:lpstr>
      <vt:lpstr>ワークライフブレンド</vt:lpstr>
      <vt:lpstr>PowerPoint プレゼンテーション</vt:lpstr>
      <vt:lpstr>ワークライフブレンド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Masanobu Suzuki</dc:creator>
  <cp:lastModifiedBy>明宏 本間</cp:lastModifiedBy>
  <cp:revision>2</cp:revision>
  <dcterms:created xsi:type="dcterms:W3CDTF">2025-01-25T00:50:59Z</dcterms:created>
  <dcterms:modified xsi:type="dcterms:W3CDTF">2025-01-26T22:11:42Z</dcterms:modified>
</cp:coreProperties>
</file>