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16DEB1-413E-293F-9DBC-D37F7DA9D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E07589-3BF0-C92A-3F21-854623766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B623E4-AFEB-830F-64E7-7B1BDB36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8EB7C3-77B6-6522-4A09-B467148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E70FBF-0989-3188-FC4A-F671259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84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14859-7594-1A84-A325-943A4ACF8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94E7EB-0484-D624-3130-2E3664726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3D39D5-09B1-8F95-8ACE-A7FB47A5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EE0BBE-AA17-7857-5244-23CBDF13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23C754-F870-8DF5-2F6D-1A36B64F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65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0FB5A56-F9A5-B544-04B1-9F9408AC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D945665-1FC3-A176-FA79-E1735FDB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3BD408-3060-5C71-7F3A-3C901146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47046E-14BF-5FFD-C888-C3B636D4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1ABDC5-BE3E-211A-7A05-C66B5CC4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23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DD82FE-DFA8-A12C-9C4A-99DAC86C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B10DDD-E7A6-CFD5-6FF5-56D636164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3DB365-070B-99B1-5AA0-50D90C14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539D56-1AEA-9563-436A-D9C8A05F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1E26DF-4F46-19AC-D606-E9912B3A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21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629FB-43EE-4263-2E6D-7A35E1FD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308A31-2F7B-FE3C-6596-FDF27DBA4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5521C9-B9BE-8F14-4EC2-8CD288EC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A71F65-8BBC-EF0F-98CC-1D1DC23B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DE2AAA-76AE-8115-C376-667CD4A2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58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6C19D6-26F4-9A5B-27CB-B8F6E517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D5F0CA-CAF4-E75A-F4F7-4C9E10D6A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7AA4CC3-A01E-8D7D-B544-DC7938860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0BDA2D-F384-3412-DA16-3306E7BB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18CC53-BA06-EF59-827D-8DFDCB759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8ABD61-8A40-B6B8-3B98-4807B2C1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69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230FA-21DA-42F2-B95D-B411ACD9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AF2F9F-0C9C-9EB0-9052-866CE475C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8F2068B-CC90-7C8C-682F-EF203B4E5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F7FE328-D4BA-7E94-6DA0-14A11E87A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0E9664A-6E2C-96FA-982B-9024E8668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207DA9E-2E79-53A0-D598-41C78AA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B3122B1-DB17-812D-0E74-501E6AE6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B75ACC9-01C1-2D54-E7A8-D466A4CE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12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48A40-7F33-F568-80DE-153C9673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A6572F-ADDE-AEED-B1BC-5A64B8EB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B92A39-E422-71D6-8EE4-4BF54FE2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1772F0-BD41-A3A7-A1D4-D23C4BF0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86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43EF3A3-E2B3-96C1-93AA-161B0FC4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368670-4694-7111-11A2-F1627A32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27DD23-BE5E-EA3B-3EC6-75DCE989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17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4F356F-45AA-4336-142F-35DFA0F9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3C2FE0-C543-8FA4-24FD-C459CFD48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4696C6-9A7D-769E-2815-EACEF4FBF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20A284A-28D4-347A-06D0-9E071383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412A7A1-9A1F-D98F-288B-5C51D5F8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E3A5DA-0155-D326-53C7-46759E7A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06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F433D7-97DD-6398-8226-45F7E9D9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CF4AF3A-F5F8-F09F-A7F5-4B8C3802F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D5256C7-9D74-63DA-6FDE-411278FCD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B16DAA-72E7-1ECB-0610-89EB90A5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DF90E5-289D-0ACD-74A4-892557F3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656F97-3A84-0DFC-2ED3-8320DB4D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54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4867584-44F5-4255-DEDA-D35C52B5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16144F-5F73-0921-AE4D-75AFB9A0F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C5C12E-9EAC-D4F2-6FDB-B60280FD2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4C9163-5087-47F5-9B2E-8B328D0C158C}" type="datetimeFigureOut">
              <a:rPr kumimoji="1" lang="ja-JP" altLang="en-US" smtClean="0"/>
              <a:t>2026/1/19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5534C5-4E26-2FDD-78FE-8046C7D8A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940DD3-C1C3-287C-8286-DA66E92F6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614E81-E824-46C9-9292-10471330D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81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CFA7D9-4C9F-0019-3C82-B9161F823B58}"/>
              </a:ext>
            </a:extLst>
          </p:cNvPr>
          <p:cNvSpPr txBox="1"/>
          <p:nvPr/>
        </p:nvSpPr>
        <p:spPr>
          <a:xfrm>
            <a:off x="496955" y="896612"/>
            <a:ext cx="11469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佐賀大学医学部耳鼻咽喉科・頭頸部外科学講座</a:t>
            </a:r>
            <a:endParaRPr lang="en-US" altLang="ja-JP" sz="4000" b="1" dirty="0"/>
          </a:p>
          <a:p>
            <a:r>
              <a:rPr lang="ja-JP" altLang="en-US" sz="4000" b="1" dirty="0"/>
              <a:t>における子育て支援とキャリア形成の両立に向けた試み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146CE4-1960-122A-158B-16A959F720AA}"/>
              </a:ext>
            </a:extLst>
          </p:cNvPr>
          <p:cNvSpPr txBox="1"/>
          <p:nvPr/>
        </p:nvSpPr>
        <p:spPr>
          <a:xfrm>
            <a:off x="2225389" y="2650937"/>
            <a:ext cx="774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育児と耳鼻咽喉科業務、研究と臨床の両立を支える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0103A-F04F-FDCF-9C52-6258F4E72C00}"/>
              </a:ext>
            </a:extLst>
          </p:cNvPr>
          <p:cNvSpPr txBox="1"/>
          <p:nvPr/>
        </p:nvSpPr>
        <p:spPr>
          <a:xfrm>
            <a:off x="496955" y="3716476"/>
            <a:ext cx="11660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/>
              <a:t>男性医師：育児と診療、大学院での研究を両立させる</a:t>
            </a:r>
            <a:endParaRPr kumimoji="1" lang="en-US" altLang="ja-JP" sz="2800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sz="2800" dirty="0"/>
              <a:t>女性医師：出産・育児と業務への配慮、育児をしながら大学院でキャリアアップ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41342-5626-D057-0A2A-BBE9D307C7EB}"/>
              </a:ext>
            </a:extLst>
          </p:cNvPr>
          <p:cNvSpPr txBox="1"/>
          <p:nvPr/>
        </p:nvSpPr>
        <p:spPr>
          <a:xfrm>
            <a:off x="3296388" y="5499723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佐賀大学医学部耳鼻咽喉科・頭頸部外科学講座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EDA580D4-E702-3617-7A9E-135788DD6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4789" y="5147636"/>
            <a:ext cx="11334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778F0728-5077-28CD-2B25-FEEC8A3A97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886" r="45315" b="764"/>
          <a:stretch>
            <a:fillRect/>
          </a:stretch>
        </p:blipFill>
        <p:spPr>
          <a:xfrm rot="5400000">
            <a:off x="6565465" y="3600069"/>
            <a:ext cx="1731099" cy="3297560"/>
          </a:xfrm>
          <a:custGeom>
            <a:avLst/>
            <a:gdLst>
              <a:gd name="csX0" fmla="*/ 0 w 1477329"/>
              <a:gd name="csY0" fmla="*/ 2367398 h 2613624"/>
              <a:gd name="csX1" fmla="*/ 1 w 1477329"/>
              <a:gd name="csY1" fmla="*/ 246226 h 2613624"/>
              <a:gd name="csX2" fmla="*/ 246227 w 1477329"/>
              <a:gd name="csY2" fmla="*/ 0 h 2613624"/>
              <a:gd name="csX3" fmla="*/ 1231103 w 1477329"/>
              <a:gd name="csY3" fmla="*/ 0 h 2613624"/>
              <a:gd name="csX4" fmla="*/ 1477329 w 1477329"/>
              <a:gd name="csY4" fmla="*/ 246226 h 2613624"/>
              <a:gd name="csX5" fmla="*/ 1477328 w 1477329"/>
              <a:gd name="csY5" fmla="*/ 2367398 h 2613624"/>
              <a:gd name="csX6" fmla="*/ 1231102 w 1477329"/>
              <a:gd name="csY6" fmla="*/ 2613624 h 2613624"/>
              <a:gd name="csX7" fmla="*/ 246226 w 1477329"/>
              <a:gd name="csY7" fmla="*/ 2613624 h 2613624"/>
              <a:gd name="csX8" fmla="*/ 0 w 1477329"/>
              <a:gd name="csY8" fmla="*/ 2367398 h 26136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77329" h="2613624">
                <a:moveTo>
                  <a:pt x="0" y="2367398"/>
                </a:moveTo>
                <a:lnTo>
                  <a:pt x="1" y="246226"/>
                </a:lnTo>
                <a:cubicBezTo>
                  <a:pt x="1" y="110239"/>
                  <a:pt x="110240" y="0"/>
                  <a:pt x="246227" y="0"/>
                </a:cubicBezTo>
                <a:lnTo>
                  <a:pt x="1231103" y="0"/>
                </a:lnTo>
                <a:cubicBezTo>
                  <a:pt x="1367090" y="0"/>
                  <a:pt x="1477329" y="110239"/>
                  <a:pt x="1477329" y="246226"/>
                </a:cubicBezTo>
                <a:lnTo>
                  <a:pt x="1477328" y="2367398"/>
                </a:lnTo>
                <a:cubicBezTo>
                  <a:pt x="1477328" y="2503385"/>
                  <a:pt x="1367089" y="2613624"/>
                  <a:pt x="1231102" y="2613624"/>
                </a:cubicBezTo>
                <a:lnTo>
                  <a:pt x="246226" y="2613624"/>
                </a:lnTo>
                <a:cubicBezTo>
                  <a:pt x="110239" y="2613624"/>
                  <a:pt x="0" y="2503385"/>
                  <a:pt x="0" y="2367398"/>
                </a:cubicBezTo>
                <a:close/>
              </a:path>
            </a:pathLst>
          </a:cu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8FFF827-31E2-E940-1AA2-91B9B291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35666" r="9228" b="30723"/>
          <a:stretch>
            <a:fillRect/>
          </a:stretch>
        </p:blipFill>
        <p:spPr>
          <a:xfrm>
            <a:off x="2251053" y="4383299"/>
            <a:ext cx="3372175" cy="1731099"/>
          </a:xfrm>
          <a:custGeom>
            <a:avLst/>
            <a:gdLst>
              <a:gd name="csX0" fmla="*/ 246226 w 3009827"/>
              <a:gd name="csY0" fmla="*/ 0 h 1477328"/>
              <a:gd name="csX1" fmla="*/ 2763601 w 3009827"/>
              <a:gd name="csY1" fmla="*/ 0 h 1477328"/>
              <a:gd name="csX2" fmla="*/ 3009827 w 3009827"/>
              <a:gd name="csY2" fmla="*/ 246226 h 1477328"/>
              <a:gd name="csX3" fmla="*/ 3009827 w 3009827"/>
              <a:gd name="csY3" fmla="*/ 1231102 h 1477328"/>
              <a:gd name="csX4" fmla="*/ 2763601 w 3009827"/>
              <a:gd name="csY4" fmla="*/ 1477328 h 1477328"/>
              <a:gd name="csX5" fmla="*/ 246226 w 3009827"/>
              <a:gd name="csY5" fmla="*/ 1477328 h 1477328"/>
              <a:gd name="csX6" fmla="*/ 0 w 3009827"/>
              <a:gd name="csY6" fmla="*/ 1231102 h 1477328"/>
              <a:gd name="csX7" fmla="*/ 0 w 3009827"/>
              <a:gd name="csY7" fmla="*/ 246226 h 1477328"/>
              <a:gd name="csX8" fmla="*/ 246226 w 3009827"/>
              <a:gd name="csY8" fmla="*/ 0 h 14773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009827" h="1477328">
                <a:moveTo>
                  <a:pt x="246226" y="0"/>
                </a:moveTo>
                <a:lnTo>
                  <a:pt x="2763601" y="0"/>
                </a:lnTo>
                <a:cubicBezTo>
                  <a:pt x="2899588" y="0"/>
                  <a:pt x="3009827" y="110239"/>
                  <a:pt x="3009827" y="246226"/>
                </a:cubicBezTo>
                <a:lnTo>
                  <a:pt x="3009827" y="1231102"/>
                </a:lnTo>
                <a:cubicBezTo>
                  <a:pt x="3009827" y="1367089"/>
                  <a:pt x="2899588" y="1477328"/>
                  <a:pt x="2763601" y="1477328"/>
                </a:cubicBezTo>
                <a:lnTo>
                  <a:pt x="246226" y="1477328"/>
                </a:lnTo>
                <a:cubicBezTo>
                  <a:pt x="110239" y="1477328"/>
                  <a:pt x="0" y="1367089"/>
                  <a:pt x="0" y="1231102"/>
                </a:cubicBezTo>
                <a:lnTo>
                  <a:pt x="0" y="246226"/>
                </a:lnTo>
                <a:cubicBezTo>
                  <a:pt x="0" y="110239"/>
                  <a:pt x="110239" y="0"/>
                  <a:pt x="246226" y="0"/>
                </a:cubicBezTo>
                <a:close/>
              </a:path>
            </a:pathLst>
          </a:cu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280FA8F-1D65-B88E-AB86-586F114B35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30673" r="4311" b="41989"/>
          <a:stretch>
            <a:fillRect/>
          </a:stretch>
        </p:blipFill>
        <p:spPr>
          <a:xfrm>
            <a:off x="2243341" y="1590354"/>
            <a:ext cx="6836454" cy="2532307"/>
          </a:xfrm>
          <a:custGeom>
            <a:avLst/>
            <a:gdLst>
              <a:gd name="csX0" fmla="*/ 387388 w 5862767"/>
              <a:gd name="csY0" fmla="*/ 0 h 2324279"/>
              <a:gd name="csX1" fmla="*/ 5475379 w 5862767"/>
              <a:gd name="csY1" fmla="*/ 0 h 2324279"/>
              <a:gd name="csX2" fmla="*/ 5862767 w 5862767"/>
              <a:gd name="csY2" fmla="*/ 387388 h 2324279"/>
              <a:gd name="csX3" fmla="*/ 5862767 w 5862767"/>
              <a:gd name="csY3" fmla="*/ 1936891 h 2324279"/>
              <a:gd name="csX4" fmla="*/ 5475379 w 5862767"/>
              <a:gd name="csY4" fmla="*/ 2324279 h 2324279"/>
              <a:gd name="csX5" fmla="*/ 387388 w 5862767"/>
              <a:gd name="csY5" fmla="*/ 2324279 h 2324279"/>
              <a:gd name="csX6" fmla="*/ 0 w 5862767"/>
              <a:gd name="csY6" fmla="*/ 1936891 h 2324279"/>
              <a:gd name="csX7" fmla="*/ 0 w 5862767"/>
              <a:gd name="csY7" fmla="*/ 387388 h 2324279"/>
              <a:gd name="csX8" fmla="*/ 387388 w 5862767"/>
              <a:gd name="csY8" fmla="*/ 0 h 23242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862767" h="2324279">
                <a:moveTo>
                  <a:pt x="387388" y="0"/>
                </a:moveTo>
                <a:lnTo>
                  <a:pt x="5475379" y="0"/>
                </a:lnTo>
                <a:cubicBezTo>
                  <a:pt x="5689327" y="0"/>
                  <a:pt x="5862767" y="173440"/>
                  <a:pt x="5862767" y="387388"/>
                </a:cubicBezTo>
                <a:lnTo>
                  <a:pt x="5862767" y="1936891"/>
                </a:lnTo>
                <a:cubicBezTo>
                  <a:pt x="5862767" y="2150839"/>
                  <a:pt x="5689327" y="2324279"/>
                  <a:pt x="5475379" y="2324279"/>
                </a:cubicBezTo>
                <a:lnTo>
                  <a:pt x="387388" y="2324279"/>
                </a:lnTo>
                <a:cubicBezTo>
                  <a:pt x="173440" y="2324279"/>
                  <a:pt x="0" y="2150839"/>
                  <a:pt x="0" y="1936891"/>
                </a:cubicBezTo>
                <a:lnTo>
                  <a:pt x="0" y="387388"/>
                </a:lnTo>
                <a:cubicBezTo>
                  <a:pt x="0" y="173440"/>
                  <a:pt x="173440" y="0"/>
                  <a:pt x="387388" y="0"/>
                </a:cubicBezTo>
                <a:close/>
              </a:path>
            </a:pathLst>
          </a:cu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E310EAA2-AE37-72EC-5800-6C7DAF3E47C7}"/>
              </a:ext>
            </a:extLst>
          </p:cNvPr>
          <p:cNvSpPr/>
          <p:nvPr/>
        </p:nvSpPr>
        <p:spPr>
          <a:xfrm>
            <a:off x="5930447" y="2351643"/>
            <a:ext cx="2492989" cy="16131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5CAF455-9508-9EAE-1511-7D6E2197007C}"/>
              </a:ext>
            </a:extLst>
          </p:cNvPr>
          <p:cNvSpPr/>
          <p:nvPr/>
        </p:nvSpPr>
        <p:spPr>
          <a:xfrm>
            <a:off x="2672203" y="2351643"/>
            <a:ext cx="2951025" cy="16131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89873F-66BC-FFC6-EEF9-3142E1E554F4}"/>
              </a:ext>
            </a:extLst>
          </p:cNvPr>
          <p:cNvSpPr txBox="1"/>
          <p:nvPr/>
        </p:nvSpPr>
        <p:spPr>
          <a:xfrm>
            <a:off x="1684470" y="217169"/>
            <a:ext cx="818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中堅男性耳鼻科医の耳鼻科医と社会人大学院と家庭の苦悩</a:t>
            </a:r>
            <a:endParaRPr kumimoji="1" lang="ja-JP" altLang="en-US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3B0FF0-9E43-350B-5B56-A0D691DB5D4E}"/>
              </a:ext>
            </a:extLst>
          </p:cNvPr>
          <p:cNvSpPr txBox="1"/>
          <p:nvPr/>
        </p:nvSpPr>
        <p:spPr>
          <a:xfrm>
            <a:off x="698528" y="784903"/>
            <a:ext cx="102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Profile 35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歳、耳鼻科医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年目、社会人大学院２年目、助教、子供２人（０歳、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歳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ダウン症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B08919-CEF2-AA50-C8EA-2717517E9CC0}"/>
              </a:ext>
            </a:extLst>
          </p:cNvPr>
          <p:cNvSpPr txBox="1"/>
          <p:nvPr/>
        </p:nvSpPr>
        <p:spPr>
          <a:xfrm>
            <a:off x="4953682" y="1790515"/>
            <a:ext cx="141577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耳鼻科医</a:t>
            </a:r>
            <a:endParaRPr kumimoji="1" lang="en-US" altLang="ja-JP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2AC615-E053-D36D-9E63-7C08B4EAEAF5}"/>
              </a:ext>
            </a:extLst>
          </p:cNvPr>
          <p:cNvSpPr txBox="1"/>
          <p:nvPr/>
        </p:nvSpPr>
        <p:spPr>
          <a:xfrm>
            <a:off x="3152700" y="4512944"/>
            <a:ext cx="172354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社会人大学院</a:t>
            </a:r>
            <a:endParaRPr lang="en-US" altLang="ja-JP" sz="20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7F1237-83A9-6642-C2EA-780888FC3ACB}"/>
              </a:ext>
            </a:extLst>
          </p:cNvPr>
          <p:cNvSpPr txBox="1"/>
          <p:nvPr/>
        </p:nvSpPr>
        <p:spPr>
          <a:xfrm>
            <a:off x="7036567" y="4512944"/>
            <a:ext cx="788894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家庭</a:t>
            </a:r>
            <a:endParaRPr kumimoji="1" lang="en-US" altLang="ja-JP" sz="20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B74955-4625-D459-D7F0-1787BCBCC6A1}"/>
              </a:ext>
            </a:extLst>
          </p:cNvPr>
          <p:cNvSpPr txBox="1"/>
          <p:nvPr/>
        </p:nvSpPr>
        <p:spPr>
          <a:xfrm>
            <a:off x="3228685" y="2773963"/>
            <a:ext cx="1911308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手術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外来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カンファレンス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学会発表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5F03E3-09D1-FBAC-72CF-A2F8F6E77BE9}"/>
              </a:ext>
            </a:extLst>
          </p:cNvPr>
          <p:cNvSpPr txBox="1"/>
          <p:nvPr/>
        </p:nvSpPr>
        <p:spPr>
          <a:xfrm>
            <a:off x="2998811" y="5059060"/>
            <a:ext cx="203132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嚥下・神経生理の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灌流動物実験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22E9FE-B794-9301-A5E6-992148D16FB9}"/>
              </a:ext>
            </a:extLst>
          </p:cNvPr>
          <p:cNvSpPr txBox="1"/>
          <p:nvPr/>
        </p:nvSpPr>
        <p:spPr>
          <a:xfrm>
            <a:off x="6733996" y="5043879"/>
            <a:ext cx="139403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妻時短勤務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子供２人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FCD63F3-B44F-B9C0-9D51-E6405DE0C451}"/>
              </a:ext>
            </a:extLst>
          </p:cNvPr>
          <p:cNvSpPr txBox="1"/>
          <p:nvPr/>
        </p:nvSpPr>
        <p:spPr>
          <a:xfrm>
            <a:off x="3749254" y="2437601"/>
            <a:ext cx="69762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臨床</a:t>
            </a:r>
            <a:endParaRPr kumimoji="1" lang="en-US" altLang="ja-JP" sz="20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BD277E8-06FD-E174-9B2D-822BCC0657D7}"/>
              </a:ext>
            </a:extLst>
          </p:cNvPr>
          <p:cNvSpPr txBox="1"/>
          <p:nvPr/>
        </p:nvSpPr>
        <p:spPr>
          <a:xfrm>
            <a:off x="6228002" y="2458566"/>
            <a:ext cx="19800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耳鼻科スタッフ</a:t>
            </a:r>
            <a:endParaRPr kumimoji="1" lang="en-US" altLang="ja-JP" sz="20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C46404-6E4A-4AD6-44D4-49725D531204}"/>
              </a:ext>
            </a:extLst>
          </p:cNvPr>
          <p:cNvSpPr txBox="1"/>
          <p:nvPr/>
        </p:nvSpPr>
        <p:spPr>
          <a:xfrm>
            <a:off x="6392111" y="2877422"/>
            <a:ext cx="156966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診療科運営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大学教員業務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思考の吹き出し: 雲形 22">
            <a:extLst>
              <a:ext uri="{FF2B5EF4-FFF2-40B4-BE49-F238E27FC236}">
                <a16:creationId xmlns:a16="http://schemas.microsoft.com/office/drawing/2014/main" id="{608D3417-1A60-21F6-9CC9-792FC0203A30}"/>
              </a:ext>
            </a:extLst>
          </p:cNvPr>
          <p:cNvSpPr/>
          <p:nvPr/>
        </p:nvSpPr>
        <p:spPr>
          <a:xfrm>
            <a:off x="8677525" y="4001492"/>
            <a:ext cx="3447152" cy="1477328"/>
          </a:xfrm>
          <a:prstGeom prst="cloudCallout">
            <a:avLst>
              <a:gd name="adj1" fmla="val -52535"/>
              <a:gd name="adj2" fmla="val 560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・妻への負担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・子供の将来不安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思考の吹き出し: 雲形 23">
            <a:extLst>
              <a:ext uri="{FF2B5EF4-FFF2-40B4-BE49-F238E27FC236}">
                <a16:creationId xmlns:a16="http://schemas.microsoft.com/office/drawing/2014/main" id="{E8665FA9-41BB-F1E1-FB70-54BD499703F1}"/>
              </a:ext>
            </a:extLst>
          </p:cNvPr>
          <p:cNvSpPr/>
          <p:nvPr/>
        </p:nvSpPr>
        <p:spPr>
          <a:xfrm>
            <a:off x="67323" y="3798815"/>
            <a:ext cx="2654059" cy="1266564"/>
          </a:xfrm>
          <a:prstGeom prst="cloudCallout">
            <a:avLst>
              <a:gd name="adj1" fmla="val 48298"/>
              <a:gd name="adj2" fmla="val 54170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・時間の確保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・手技が難しい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思考の吹き出し: 雲形 24">
            <a:extLst>
              <a:ext uri="{FF2B5EF4-FFF2-40B4-BE49-F238E27FC236}">
                <a16:creationId xmlns:a16="http://schemas.microsoft.com/office/drawing/2014/main" id="{CEF905F5-AE26-BB32-AC25-941418481737}"/>
              </a:ext>
            </a:extLst>
          </p:cNvPr>
          <p:cNvSpPr/>
          <p:nvPr/>
        </p:nvSpPr>
        <p:spPr>
          <a:xfrm>
            <a:off x="8811227" y="1428441"/>
            <a:ext cx="3179747" cy="1266564"/>
          </a:xfrm>
          <a:prstGeom prst="cloudCallout">
            <a:avLst>
              <a:gd name="adj1" fmla="val -52904"/>
              <a:gd name="adj2" fmla="val 73606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・業務時間の制約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・周囲医師への負担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・医師としての成長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思考の吹き出し: 雲形 25">
            <a:extLst>
              <a:ext uri="{FF2B5EF4-FFF2-40B4-BE49-F238E27FC236}">
                <a16:creationId xmlns:a16="http://schemas.microsoft.com/office/drawing/2014/main" id="{CE5B61A1-44CE-5F24-6C63-6B342C64E069}"/>
              </a:ext>
            </a:extLst>
          </p:cNvPr>
          <p:cNvSpPr/>
          <p:nvPr/>
        </p:nvSpPr>
        <p:spPr>
          <a:xfrm>
            <a:off x="144420" y="1366372"/>
            <a:ext cx="2220564" cy="1041098"/>
          </a:xfrm>
          <a:prstGeom prst="cloudCallout">
            <a:avLst>
              <a:gd name="adj1" fmla="val 31927"/>
              <a:gd name="adj2" fmla="val -74082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日々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様々なモヤモヤ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4D5033-2F87-828F-6B28-6054F1C7B679}"/>
              </a:ext>
            </a:extLst>
          </p:cNvPr>
          <p:cNvSpPr txBox="1"/>
          <p:nvPr/>
        </p:nvSpPr>
        <p:spPr>
          <a:xfrm>
            <a:off x="2569327" y="6349133"/>
            <a:ext cx="641714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一般的な医師は忙しさから家庭の時間がとれない・・・！？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B03307-091D-B5F1-4E1C-71881C3027DE}"/>
              </a:ext>
            </a:extLst>
          </p:cNvPr>
          <p:cNvSpPr txBox="1"/>
          <p:nvPr/>
        </p:nvSpPr>
        <p:spPr>
          <a:xfrm>
            <a:off x="67323" y="94058"/>
            <a:ext cx="69762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4000" b="1" dirty="0"/>
              <a:t>１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5404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551334-ADBF-2731-DB71-491181DC7F06}"/>
              </a:ext>
            </a:extLst>
          </p:cNvPr>
          <p:cNvSpPr txBox="1"/>
          <p:nvPr/>
        </p:nvSpPr>
        <p:spPr>
          <a:xfrm>
            <a:off x="1387016" y="289431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佐賀大学耳鼻咽喉科頭頸部外科</a:t>
            </a:r>
            <a:r>
              <a:rPr kumimoji="1"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の（仕事と家庭両立のための）対策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536EF8-6538-74A9-C189-11C9335B6313}"/>
              </a:ext>
            </a:extLst>
          </p:cNvPr>
          <p:cNvSpPr txBox="1"/>
          <p:nvPr/>
        </p:nvSpPr>
        <p:spPr>
          <a:xfrm>
            <a:off x="1311666" y="1392913"/>
            <a:ext cx="12295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耳鼻科医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6A82AD-6BCD-B7C8-5909-00C1D1591534}"/>
              </a:ext>
            </a:extLst>
          </p:cNvPr>
          <p:cNvSpPr txBox="1"/>
          <p:nvPr/>
        </p:nvSpPr>
        <p:spPr>
          <a:xfrm>
            <a:off x="982795" y="3097686"/>
            <a:ext cx="176535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社会人大学院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F3B7F0-90D4-24B6-758D-7C1A093DCC18}"/>
              </a:ext>
            </a:extLst>
          </p:cNvPr>
          <p:cNvSpPr txBox="1"/>
          <p:nvPr/>
        </p:nvSpPr>
        <p:spPr>
          <a:xfrm>
            <a:off x="1620623" y="4552688"/>
            <a:ext cx="710201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家庭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D8E6B33B-9413-FCDE-0CA3-B58966A9F3F9}"/>
              </a:ext>
            </a:extLst>
          </p:cNvPr>
          <p:cNvSpPr/>
          <p:nvPr/>
        </p:nvSpPr>
        <p:spPr>
          <a:xfrm>
            <a:off x="5290685" y="1278536"/>
            <a:ext cx="538282" cy="3414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A93E47-2A12-9FA2-AB6F-ADEF16691CDB}"/>
              </a:ext>
            </a:extLst>
          </p:cNvPr>
          <p:cNvSpPr txBox="1"/>
          <p:nvPr/>
        </p:nvSpPr>
        <p:spPr>
          <a:xfrm>
            <a:off x="2793180" y="1114329"/>
            <a:ext cx="2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・業務時間の制約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08BE0C-4A2A-BB5C-768D-FF90C3FC2D33}"/>
              </a:ext>
            </a:extLst>
          </p:cNvPr>
          <p:cNvSpPr txBox="1"/>
          <p:nvPr/>
        </p:nvSpPr>
        <p:spPr>
          <a:xfrm>
            <a:off x="5977935" y="1278536"/>
            <a:ext cx="307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主治医業務免除、チーム制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30A27C-A6A8-D912-11E6-EA90F7F13585}"/>
              </a:ext>
            </a:extLst>
          </p:cNvPr>
          <p:cNvSpPr txBox="1"/>
          <p:nvPr/>
        </p:nvSpPr>
        <p:spPr>
          <a:xfrm>
            <a:off x="2793180" y="1455749"/>
            <a:ext cx="2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・周囲医師への負担</a:t>
            </a:r>
            <a:endParaRPr kumimoji="1"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6D31D5-0D5A-0F7F-DECC-112625E3F26B}"/>
              </a:ext>
            </a:extLst>
          </p:cNvPr>
          <p:cNvSpPr txBox="1"/>
          <p:nvPr/>
        </p:nvSpPr>
        <p:spPr>
          <a:xfrm>
            <a:off x="2793180" y="1956320"/>
            <a:ext cx="2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・医師としての成長</a:t>
            </a:r>
            <a:endParaRPr kumimoji="1"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5FB646F-AF29-3B3A-51CB-EF9B0DBF2D6D}"/>
              </a:ext>
            </a:extLst>
          </p:cNvPr>
          <p:cNvSpPr/>
          <p:nvPr/>
        </p:nvSpPr>
        <p:spPr>
          <a:xfrm>
            <a:off x="5290685" y="1956320"/>
            <a:ext cx="538282" cy="3414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1AC526-D00A-ED93-7184-860C12B4E0D6}"/>
              </a:ext>
            </a:extLst>
          </p:cNvPr>
          <p:cNvSpPr txBox="1"/>
          <p:nvPr/>
        </p:nvSpPr>
        <p:spPr>
          <a:xfrm>
            <a:off x="5977935" y="1956320"/>
            <a:ext cx="386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新しい手術への挑戦（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VANS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など）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中かっこ 13">
            <a:extLst>
              <a:ext uri="{FF2B5EF4-FFF2-40B4-BE49-F238E27FC236}">
                <a16:creationId xmlns:a16="http://schemas.microsoft.com/office/drawing/2014/main" id="{7AABF8ED-2665-951E-3B50-6A18E8C78F1B}"/>
              </a:ext>
            </a:extLst>
          </p:cNvPr>
          <p:cNvSpPr/>
          <p:nvPr/>
        </p:nvSpPr>
        <p:spPr>
          <a:xfrm>
            <a:off x="5041800" y="1114329"/>
            <a:ext cx="99916" cy="710752"/>
          </a:xfrm>
          <a:prstGeom prst="rightBrace">
            <a:avLst/>
          </a:prstGeom>
          <a:noFill/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D2A9152-D539-1944-7FE9-2791E11642CD}"/>
              </a:ext>
            </a:extLst>
          </p:cNvPr>
          <p:cNvSpPr txBox="1"/>
          <p:nvPr/>
        </p:nvSpPr>
        <p:spPr>
          <a:xfrm>
            <a:off x="2793180" y="2934558"/>
            <a:ext cx="196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・時間の確保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AD5F04-68CC-94A5-C2A2-BF99434BBD08}"/>
              </a:ext>
            </a:extLst>
          </p:cNvPr>
          <p:cNvSpPr txBox="1"/>
          <p:nvPr/>
        </p:nvSpPr>
        <p:spPr>
          <a:xfrm>
            <a:off x="2793180" y="3419509"/>
            <a:ext cx="196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・手技が難しい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AFFE5D16-998D-C91C-FFB7-FFE0F7C7835A}"/>
              </a:ext>
            </a:extLst>
          </p:cNvPr>
          <p:cNvSpPr/>
          <p:nvPr/>
        </p:nvSpPr>
        <p:spPr>
          <a:xfrm>
            <a:off x="5290685" y="2934558"/>
            <a:ext cx="538282" cy="34142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8AA08D3-B2EE-91EC-C1E9-A658E6702326}"/>
              </a:ext>
            </a:extLst>
          </p:cNvPr>
          <p:cNvSpPr txBox="1"/>
          <p:nvPr/>
        </p:nvSpPr>
        <p:spPr>
          <a:xfrm>
            <a:off x="5977936" y="2934558"/>
            <a:ext cx="400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週末実験。平日臨床の時間を確保。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F3A9FA05-5652-00AE-F468-A867D47093C1}"/>
              </a:ext>
            </a:extLst>
          </p:cNvPr>
          <p:cNvSpPr/>
          <p:nvPr/>
        </p:nvSpPr>
        <p:spPr>
          <a:xfrm>
            <a:off x="5290685" y="3419509"/>
            <a:ext cx="538282" cy="34142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29BFA10-F977-7C79-E1B5-58DC558A7DD2}"/>
              </a:ext>
            </a:extLst>
          </p:cNvPr>
          <p:cNvSpPr txBox="1"/>
          <p:nvPr/>
        </p:nvSpPr>
        <p:spPr>
          <a:xfrm>
            <a:off x="5977935" y="3419509"/>
            <a:ext cx="4191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教授自ら実験！その場で見て学べる。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9950393-A11B-06DD-DEB8-C9ACE0CE0E79}"/>
              </a:ext>
            </a:extLst>
          </p:cNvPr>
          <p:cNvSpPr/>
          <p:nvPr/>
        </p:nvSpPr>
        <p:spPr>
          <a:xfrm>
            <a:off x="5290685" y="4472969"/>
            <a:ext cx="538282" cy="34142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4B599A5-AA84-54C0-83CC-D46600034878}"/>
              </a:ext>
            </a:extLst>
          </p:cNvPr>
          <p:cNvSpPr txBox="1"/>
          <p:nvPr/>
        </p:nvSpPr>
        <p:spPr>
          <a:xfrm>
            <a:off x="5977936" y="4459013"/>
            <a:ext cx="332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平日早めの帰宅。育休取得。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C7E5410-6634-AEA2-7EA8-46A05F803A56}"/>
              </a:ext>
            </a:extLst>
          </p:cNvPr>
          <p:cNvSpPr txBox="1"/>
          <p:nvPr/>
        </p:nvSpPr>
        <p:spPr>
          <a:xfrm>
            <a:off x="2793180" y="4459013"/>
            <a:ext cx="178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・妻への負担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2A102C3-D9E4-0E09-B4A1-66E41E4C7BA4}"/>
              </a:ext>
            </a:extLst>
          </p:cNvPr>
          <p:cNvSpPr txBox="1"/>
          <p:nvPr/>
        </p:nvSpPr>
        <p:spPr>
          <a:xfrm>
            <a:off x="2793180" y="4998444"/>
            <a:ext cx="216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・子供の将来不安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ABA9086B-B330-C4D9-6E37-1C2538DD5E8C}"/>
              </a:ext>
            </a:extLst>
          </p:cNvPr>
          <p:cNvSpPr/>
          <p:nvPr/>
        </p:nvSpPr>
        <p:spPr>
          <a:xfrm>
            <a:off x="5290685" y="5012400"/>
            <a:ext cx="538282" cy="34142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1DE197-F482-48D0-B051-AF660BFF495A}"/>
              </a:ext>
            </a:extLst>
          </p:cNvPr>
          <p:cNvSpPr txBox="1"/>
          <p:nvPr/>
        </p:nvSpPr>
        <p:spPr>
          <a:xfrm>
            <a:off x="5977935" y="4998444"/>
            <a:ext cx="370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週末に地域の家族会などに参加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FA218B-B4E7-0583-A4A3-B96585FC196B}"/>
              </a:ext>
            </a:extLst>
          </p:cNvPr>
          <p:cNvSpPr txBox="1"/>
          <p:nvPr/>
        </p:nvSpPr>
        <p:spPr>
          <a:xfrm>
            <a:off x="1258775" y="6094451"/>
            <a:ext cx="967444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子育てを優先し、今の自分にとって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大切なこと」「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やりたいこと」ができる！！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B7B17D95-63D2-B523-FF9B-E8BB8EC1324A}"/>
              </a:ext>
            </a:extLst>
          </p:cNvPr>
          <p:cNvSpPr/>
          <p:nvPr/>
        </p:nvSpPr>
        <p:spPr>
          <a:xfrm>
            <a:off x="9685534" y="763549"/>
            <a:ext cx="1957738" cy="736329"/>
          </a:xfrm>
          <a:prstGeom prst="wedgeRoundRectCallout">
            <a:avLst>
              <a:gd name="adj1" fmla="val -81577"/>
              <a:gd name="adj2" fmla="val 4065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平日早めの帰宅が可能に</a:t>
            </a:r>
          </a:p>
        </p:txBody>
      </p: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7E70C43C-2D6D-7E18-23F1-A977497C3451}"/>
              </a:ext>
            </a:extLst>
          </p:cNvPr>
          <p:cNvSpPr/>
          <p:nvPr/>
        </p:nvSpPr>
        <p:spPr>
          <a:xfrm>
            <a:off x="10043551" y="2556636"/>
            <a:ext cx="1957738" cy="1006149"/>
          </a:xfrm>
          <a:prstGeom prst="wedgeRoundRectCallout">
            <a:avLst>
              <a:gd name="adj1" fmla="val -65092"/>
              <a:gd name="adj2" fmla="val 3118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家庭優先しつつ、実験も合間で並行できる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吹き出し: 角を丸めた四角形 28">
            <a:extLst>
              <a:ext uri="{FF2B5EF4-FFF2-40B4-BE49-F238E27FC236}">
                <a16:creationId xmlns:a16="http://schemas.microsoft.com/office/drawing/2014/main" id="{4212D596-53F9-7A00-1678-556AD86F57E2}"/>
              </a:ext>
            </a:extLst>
          </p:cNvPr>
          <p:cNvSpPr/>
          <p:nvPr/>
        </p:nvSpPr>
        <p:spPr>
          <a:xfrm>
            <a:off x="9579841" y="3971617"/>
            <a:ext cx="1691819" cy="736329"/>
          </a:xfrm>
          <a:prstGeom prst="wedgeRoundRectCallout">
            <a:avLst>
              <a:gd name="adj1" fmla="val -80727"/>
              <a:gd name="adj2" fmla="val 3943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子供２人とも育休取得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21BC917E-9505-08A2-6EA9-47F432C718A3}"/>
              </a:ext>
            </a:extLst>
          </p:cNvPr>
          <p:cNvSpPr/>
          <p:nvPr/>
        </p:nvSpPr>
        <p:spPr>
          <a:xfrm>
            <a:off x="9907297" y="5067744"/>
            <a:ext cx="1957738" cy="736329"/>
          </a:xfrm>
          <a:prstGeom prst="wedgeRoundRectCallout">
            <a:avLst>
              <a:gd name="adj1" fmla="val -79308"/>
              <a:gd name="adj2" fmla="val -27525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週末でも大切なことは家庭優先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DD4AB794-A4D2-A5BE-F539-8FDB4AEE32BB}"/>
              </a:ext>
            </a:extLst>
          </p:cNvPr>
          <p:cNvSpPr/>
          <p:nvPr/>
        </p:nvSpPr>
        <p:spPr>
          <a:xfrm>
            <a:off x="10022597" y="1561412"/>
            <a:ext cx="1957738" cy="736329"/>
          </a:xfrm>
          <a:prstGeom prst="wedgeRoundRectCallout">
            <a:avLst>
              <a:gd name="adj1" fmla="val -70129"/>
              <a:gd name="adj2" fmla="val 2604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やりがいを感じる環境づくり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31A9C4F-9BCA-F41F-A2DA-E13C903F983D}"/>
              </a:ext>
            </a:extLst>
          </p:cNvPr>
          <p:cNvSpPr txBox="1"/>
          <p:nvPr/>
        </p:nvSpPr>
        <p:spPr>
          <a:xfrm>
            <a:off x="67323" y="94058"/>
            <a:ext cx="69762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4000" b="1" dirty="0"/>
              <a:t>１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8847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F99978-FD35-C86F-EE5E-4FC595844A25}"/>
              </a:ext>
            </a:extLst>
          </p:cNvPr>
          <p:cNvSpPr txBox="1"/>
          <p:nvPr/>
        </p:nvSpPr>
        <p:spPr>
          <a:xfrm>
            <a:off x="1020442" y="445817"/>
            <a:ext cx="7520007" cy="64633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34</a:t>
            </a:r>
            <a:r>
              <a:rPr kumimoji="1" lang="ja-JP" altLang="en-US" dirty="0"/>
              <a:t>歳　</a:t>
            </a:r>
            <a:r>
              <a:rPr lang="ja-JP" altLang="en-US" dirty="0"/>
              <a:t>医師</a:t>
            </a:r>
            <a:r>
              <a:rPr lang="en-US" altLang="ja-JP" dirty="0"/>
              <a:t>9</a:t>
            </a:r>
            <a:r>
              <a:rPr kumimoji="1" lang="ja-JP" altLang="en-US" dirty="0"/>
              <a:t>年目（耳鼻科専門医）</a:t>
            </a:r>
            <a:r>
              <a:rPr lang="ja-JP" altLang="en-US" dirty="0"/>
              <a:t>　夫：脳神経外科勤務医</a:t>
            </a:r>
            <a:endParaRPr lang="en-US" altLang="ja-JP" dirty="0"/>
          </a:p>
          <a:p>
            <a:r>
              <a:rPr lang="ja-JP" altLang="en-US" dirty="0"/>
              <a:t>関連病院出向中　耳鼻科常勤医</a:t>
            </a:r>
            <a:r>
              <a:rPr lang="en-US" altLang="ja-JP" dirty="0"/>
              <a:t>3</a:t>
            </a:r>
            <a:r>
              <a:rPr lang="ja-JP" altLang="en-US" dirty="0"/>
              <a:t>名在籍（医師</a:t>
            </a:r>
            <a:r>
              <a:rPr lang="en-US" altLang="ja-JP" dirty="0"/>
              <a:t>20</a:t>
            </a:r>
            <a:r>
              <a:rPr lang="ja-JP" altLang="en-US" dirty="0"/>
              <a:t>年目、</a:t>
            </a:r>
            <a:r>
              <a:rPr lang="en-US" altLang="ja-JP" dirty="0"/>
              <a:t>9</a:t>
            </a:r>
            <a:r>
              <a:rPr lang="ja-JP" altLang="en-US" dirty="0"/>
              <a:t>年目、</a:t>
            </a:r>
            <a:r>
              <a:rPr lang="en-US" altLang="ja-JP" dirty="0"/>
              <a:t>4</a:t>
            </a:r>
            <a:r>
              <a:rPr lang="ja-JP" altLang="en-US" dirty="0"/>
              <a:t>年目）</a:t>
            </a:r>
            <a:endParaRPr lang="en-US" altLang="ja-JP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4F9EE61B-AA66-8951-7D11-25289C94AA07}"/>
              </a:ext>
            </a:extLst>
          </p:cNvPr>
          <p:cNvCxnSpPr/>
          <p:nvPr/>
        </p:nvCxnSpPr>
        <p:spPr>
          <a:xfrm>
            <a:off x="481964" y="1846194"/>
            <a:ext cx="11082021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95A9D1-7CC2-8B13-B674-DBFB3AB15B63}"/>
              </a:ext>
            </a:extLst>
          </p:cNvPr>
          <p:cNvSpPr txBox="1"/>
          <p:nvPr/>
        </p:nvSpPr>
        <p:spPr>
          <a:xfrm>
            <a:off x="631204" y="1409279"/>
            <a:ext cx="59690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</a:t>
            </a:r>
            <a:r>
              <a:rPr kumimoji="1" lang="ja-JP" altLang="en-US" dirty="0"/>
              <a:t>月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5B8FF09C-BE45-1CDC-69F4-FB0858EE18D5}"/>
              </a:ext>
            </a:extLst>
          </p:cNvPr>
          <p:cNvSpPr/>
          <p:nvPr/>
        </p:nvSpPr>
        <p:spPr>
          <a:xfrm>
            <a:off x="60959" y="2215527"/>
            <a:ext cx="975360" cy="1088896"/>
          </a:xfrm>
          <a:prstGeom prst="wedgeEllipseCallout">
            <a:avLst>
              <a:gd name="adj1" fmla="val 12450"/>
              <a:gd name="adj2" fmla="val -733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妊娠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判明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8BBBC1-C995-2DBF-543D-E041F5BD025B}"/>
              </a:ext>
            </a:extLst>
          </p:cNvPr>
          <p:cNvSpPr txBox="1"/>
          <p:nvPr/>
        </p:nvSpPr>
        <p:spPr>
          <a:xfrm>
            <a:off x="1721182" y="1409279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5</a:t>
            </a:r>
            <a:r>
              <a:rPr kumimoji="1" lang="ja-JP" altLang="en-US" dirty="0"/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049011-D5D9-6DB8-BDC4-38B01504DE4C}"/>
              </a:ext>
            </a:extLst>
          </p:cNvPr>
          <p:cNvSpPr txBox="1"/>
          <p:nvPr/>
        </p:nvSpPr>
        <p:spPr>
          <a:xfrm>
            <a:off x="2811160" y="1409279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6</a:t>
            </a:r>
            <a:r>
              <a:rPr kumimoji="1" lang="ja-JP" altLang="en-US" dirty="0"/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6D078A-29A2-BB72-3747-CE8229CD812D}"/>
              </a:ext>
            </a:extLst>
          </p:cNvPr>
          <p:cNvSpPr txBox="1"/>
          <p:nvPr/>
        </p:nvSpPr>
        <p:spPr>
          <a:xfrm>
            <a:off x="3901138" y="1409279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7</a:t>
            </a:r>
            <a:r>
              <a:rPr kumimoji="1" lang="ja-JP" altLang="en-US" dirty="0"/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269003-1ADF-9232-ACA2-033D26563FF4}"/>
              </a:ext>
            </a:extLst>
          </p:cNvPr>
          <p:cNvSpPr txBox="1"/>
          <p:nvPr/>
        </p:nvSpPr>
        <p:spPr>
          <a:xfrm>
            <a:off x="4991116" y="1409279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8</a:t>
            </a:r>
            <a:r>
              <a:rPr kumimoji="1" lang="ja-JP" altLang="en-US" dirty="0"/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399908-689E-F067-7408-D40474F4FA77}"/>
              </a:ext>
            </a:extLst>
          </p:cNvPr>
          <p:cNvSpPr txBox="1"/>
          <p:nvPr/>
        </p:nvSpPr>
        <p:spPr>
          <a:xfrm>
            <a:off x="6081094" y="1409279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9</a:t>
            </a:r>
            <a:r>
              <a:rPr kumimoji="1" lang="ja-JP" altLang="en-US" dirty="0"/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2770C0E-CE62-B31B-6CB9-A9DE052A0BA2}"/>
              </a:ext>
            </a:extLst>
          </p:cNvPr>
          <p:cNvSpPr txBox="1"/>
          <p:nvPr/>
        </p:nvSpPr>
        <p:spPr>
          <a:xfrm>
            <a:off x="7171072" y="1409279"/>
            <a:ext cx="87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DDC28BD-4203-E694-0C30-A1359D360B55}"/>
              </a:ext>
            </a:extLst>
          </p:cNvPr>
          <p:cNvSpPr txBox="1"/>
          <p:nvPr/>
        </p:nvSpPr>
        <p:spPr>
          <a:xfrm>
            <a:off x="8540449" y="1409279"/>
            <a:ext cx="87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11</a:t>
            </a:r>
            <a:r>
              <a:rPr kumimoji="1" lang="ja-JP" altLang="en-US" dirty="0"/>
              <a:t>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8863C7C-AA52-D89F-A6BA-C71CF844C01F}"/>
              </a:ext>
            </a:extLst>
          </p:cNvPr>
          <p:cNvSpPr txBox="1"/>
          <p:nvPr/>
        </p:nvSpPr>
        <p:spPr>
          <a:xfrm>
            <a:off x="9909827" y="1409279"/>
            <a:ext cx="97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</a:t>
            </a:r>
            <a:r>
              <a:rPr kumimoji="1" lang="ja-JP" altLang="en-US" dirty="0"/>
              <a:t>月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EC065EC-8E01-45BE-27D2-B23391D50A11}"/>
              </a:ext>
            </a:extLst>
          </p:cNvPr>
          <p:cNvCxnSpPr>
            <a:cxnSpLocks/>
          </p:cNvCxnSpPr>
          <p:nvPr/>
        </p:nvCxnSpPr>
        <p:spPr>
          <a:xfrm>
            <a:off x="9624648" y="1700194"/>
            <a:ext cx="0" cy="332263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0B4BBA2-11AC-7298-E9BA-DEB4F8F2D108}"/>
              </a:ext>
            </a:extLst>
          </p:cNvPr>
          <p:cNvSpPr txBox="1"/>
          <p:nvPr/>
        </p:nvSpPr>
        <p:spPr>
          <a:xfrm>
            <a:off x="9301483" y="14421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産休</a:t>
            </a:r>
          </a:p>
        </p:txBody>
      </p:sp>
      <p:sp>
        <p:nvSpPr>
          <p:cNvPr id="32" name="雲 31">
            <a:extLst>
              <a:ext uri="{FF2B5EF4-FFF2-40B4-BE49-F238E27FC236}">
                <a16:creationId xmlns:a16="http://schemas.microsoft.com/office/drawing/2014/main" id="{43A99770-F36A-0732-345F-72503DE0FED5}"/>
              </a:ext>
            </a:extLst>
          </p:cNvPr>
          <p:cNvSpPr/>
          <p:nvPr/>
        </p:nvSpPr>
        <p:spPr>
          <a:xfrm>
            <a:off x="4536128" y="3180904"/>
            <a:ext cx="3644199" cy="972749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柔軟に業務量を調整</a:t>
            </a:r>
            <a:endParaRPr kumimoji="1" lang="en-US" altLang="ja-JP" b="1" dirty="0"/>
          </a:p>
        </p:txBody>
      </p:sp>
      <p:sp>
        <p:nvSpPr>
          <p:cNvPr id="33" name="左中かっこ 32">
            <a:extLst>
              <a:ext uri="{FF2B5EF4-FFF2-40B4-BE49-F238E27FC236}">
                <a16:creationId xmlns:a16="http://schemas.microsoft.com/office/drawing/2014/main" id="{569A9349-7C45-6E13-FE33-A79FA602674F}"/>
              </a:ext>
            </a:extLst>
          </p:cNvPr>
          <p:cNvSpPr/>
          <p:nvPr/>
        </p:nvSpPr>
        <p:spPr>
          <a:xfrm rot="16200000">
            <a:off x="4535641" y="874249"/>
            <a:ext cx="314960" cy="2526027"/>
          </a:xfrm>
          <a:prstGeom prst="leftBrace">
            <a:avLst>
              <a:gd name="adj1" fmla="val 8333"/>
              <a:gd name="adj2" fmla="val 4959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205CE81-BF6D-5D95-0C1A-042C63D191A0}"/>
              </a:ext>
            </a:extLst>
          </p:cNvPr>
          <p:cNvSpPr txBox="1"/>
          <p:nvPr/>
        </p:nvSpPr>
        <p:spPr>
          <a:xfrm>
            <a:off x="1659321" y="242126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つわりでほぼ</a:t>
            </a:r>
            <a:endParaRPr kumimoji="1" lang="en-US" altLang="ja-JP" dirty="0"/>
          </a:p>
          <a:p>
            <a:r>
              <a:rPr kumimoji="1" lang="ja-JP" altLang="en-US" dirty="0"/>
              <a:t>出勤できず</a:t>
            </a:r>
            <a:endParaRPr kumimoji="1" lang="en-US" altLang="ja-JP" dirty="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760C8D2-39C2-272E-22E3-93CA915147AB}"/>
              </a:ext>
            </a:extLst>
          </p:cNvPr>
          <p:cNvCxnSpPr/>
          <p:nvPr/>
        </p:nvCxnSpPr>
        <p:spPr>
          <a:xfrm>
            <a:off x="6155453" y="2051179"/>
            <a:ext cx="3075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26C8DC-5231-6D2F-4E92-BA7C86BC2155}"/>
              </a:ext>
            </a:extLst>
          </p:cNvPr>
          <p:cNvSpPr txBox="1"/>
          <p:nvPr/>
        </p:nvSpPr>
        <p:spPr>
          <a:xfrm>
            <a:off x="6379589" y="2074932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お腹が大きくなり</a:t>
            </a:r>
            <a:endParaRPr lang="en-US" altLang="ja-JP" dirty="0"/>
          </a:p>
          <a:p>
            <a:r>
              <a:rPr lang="ja-JP" altLang="en-US" dirty="0"/>
              <a:t>立ち仕事（手術）は困難</a:t>
            </a:r>
            <a:endParaRPr lang="en-US" altLang="ja-JP" dirty="0"/>
          </a:p>
          <a:p>
            <a:r>
              <a:rPr lang="ja-JP" altLang="en-US" dirty="0"/>
              <a:t>外来診察のみに専念</a:t>
            </a:r>
            <a:endParaRPr kumimoji="1" lang="ja-JP" altLang="en-US" dirty="0"/>
          </a:p>
        </p:txBody>
      </p:sp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26DC8B16-F59D-705D-93A6-C7C08C47B7C4}"/>
              </a:ext>
            </a:extLst>
          </p:cNvPr>
          <p:cNvSpPr/>
          <p:nvPr/>
        </p:nvSpPr>
        <p:spPr>
          <a:xfrm rot="16200000">
            <a:off x="2284930" y="1184909"/>
            <a:ext cx="318442" cy="1901223"/>
          </a:xfrm>
          <a:prstGeom prst="leftBrace">
            <a:avLst>
              <a:gd name="adj1" fmla="val 8333"/>
              <a:gd name="adj2" fmla="val 4959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45A54AB-EE62-1F93-0918-31659297B97D}"/>
              </a:ext>
            </a:extLst>
          </p:cNvPr>
          <p:cNvSpPr txBox="1"/>
          <p:nvPr/>
        </p:nvSpPr>
        <p:spPr>
          <a:xfrm>
            <a:off x="3728557" y="238946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長時間手術に限界</a:t>
            </a:r>
            <a:endParaRPr lang="en-US" altLang="ja-JP" dirty="0"/>
          </a:p>
          <a:p>
            <a:r>
              <a:rPr kumimoji="1" lang="en-US" altLang="ja-JP" dirty="0"/>
              <a:t>→</a:t>
            </a:r>
            <a:r>
              <a:rPr kumimoji="1" lang="ja-JP" altLang="en-US" dirty="0"/>
              <a:t>短時間手術のみ執刀</a:t>
            </a:r>
          </a:p>
        </p:txBody>
      </p:sp>
      <p:sp>
        <p:nvSpPr>
          <p:cNvPr id="46" name="雲 45">
            <a:extLst>
              <a:ext uri="{FF2B5EF4-FFF2-40B4-BE49-F238E27FC236}">
                <a16:creationId xmlns:a16="http://schemas.microsoft.com/office/drawing/2014/main" id="{8A667219-6434-B327-3CCA-D559239F9C94}"/>
              </a:ext>
            </a:extLst>
          </p:cNvPr>
          <p:cNvSpPr/>
          <p:nvPr/>
        </p:nvSpPr>
        <p:spPr>
          <a:xfrm>
            <a:off x="145137" y="3262183"/>
            <a:ext cx="4036082" cy="97536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急な体調不良にも</a:t>
            </a:r>
            <a:endParaRPr lang="en-US" altLang="ja-JP" b="1" dirty="0"/>
          </a:p>
          <a:p>
            <a:pPr algn="ctr"/>
            <a:r>
              <a:rPr lang="ja-JP" altLang="en-US" b="1" dirty="0"/>
              <a:t>快く外来・手術を代替</a:t>
            </a:r>
            <a:endParaRPr kumimoji="1" lang="en-US" altLang="ja-JP" b="1" dirty="0"/>
          </a:p>
        </p:txBody>
      </p:sp>
      <p:sp>
        <p:nvSpPr>
          <p:cNvPr id="47" name="雲 46">
            <a:extLst>
              <a:ext uri="{FF2B5EF4-FFF2-40B4-BE49-F238E27FC236}">
                <a16:creationId xmlns:a16="http://schemas.microsoft.com/office/drawing/2014/main" id="{B1ADE167-3298-0EE1-E838-7EF8FF0EE027}"/>
              </a:ext>
            </a:extLst>
          </p:cNvPr>
          <p:cNvSpPr/>
          <p:nvPr/>
        </p:nvSpPr>
        <p:spPr>
          <a:xfrm>
            <a:off x="9056964" y="2342247"/>
            <a:ext cx="2946414" cy="1673118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大学医局より</a:t>
            </a:r>
            <a:endParaRPr kumimoji="1" lang="en-US" altLang="ja-JP" b="1" dirty="0"/>
          </a:p>
          <a:p>
            <a:pPr algn="ctr"/>
            <a:r>
              <a:rPr lang="ja-JP" altLang="en-US" b="1" dirty="0"/>
              <a:t>外来診察に</a:t>
            </a:r>
            <a:endParaRPr lang="en-US" altLang="ja-JP" b="1" dirty="0"/>
          </a:p>
          <a:p>
            <a:pPr algn="ctr"/>
            <a:r>
              <a:rPr kumimoji="1" lang="ja-JP" altLang="en-US" b="1" dirty="0"/>
              <a:t>医師を派遣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F1EDCD2-9FF8-859C-8D24-4014C3317C94}"/>
              </a:ext>
            </a:extLst>
          </p:cNvPr>
          <p:cNvSpPr txBox="1"/>
          <p:nvPr/>
        </p:nvSpPr>
        <p:spPr>
          <a:xfrm>
            <a:off x="1327900" y="4784811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安心して相談できる雰囲気で</a:t>
            </a:r>
            <a:endParaRPr kumimoji="1" lang="en-US" altLang="ja-JP" sz="2400" dirty="0"/>
          </a:p>
          <a:p>
            <a:r>
              <a:rPr lang="ja-JP" altLang="en-US" sz="2400" dirty="0"/>
              <a:t>復帰を前向きに考えられました！</a:t>
            </a:r>
            <a:endParaRPr lang="en-US" altLang="ja-JP" sz="2400" dirty="0"/>
          </a:p>
          <a:p>
            <a:r>
              <a:rPr kumimoji="1" lang="en-US" altLang="ja-JP" sz="2400" dirty="0"/>
              <a:t>4</a:t>
            </a:r>
            <a:r>
              <a:rPr kumimoji="1" lang="ja-JP" altLang="en-US" sz="2400" dirty="0"/>
              <a:t>月からは大学院に進学し</a:t>
            </a:r>
            <a:endParaRPr kumimoji="1" lang="en-US" altLang="ja-JP" sz="2400" dirty="0"/>
          </a:p>
          <a:p>
            <a:r>
              <a:rPr kumimoji="1" lang="ja-JP" altLang="en-US" sz="2400" dirty="0"/>
              <a:t>キャリアアップを目指します！</a:t>
            </a:r>
          </a:p>
        </p:txBody>
      </p:sp>
      <p:sp>
        <p:nvSpPr>
          <p:cNvPr id="49" name="吹き出し: 角を丸めた四角形 48">
            <a:extLst>
              <a:ext uri="{FF2B5EF4-FFF2-40B4-BE49-F238E27FC236}">
                <a16:creationId xmlns:a16="http://schemas.microsoft.com/office/drawing/2014/main" id="{183F1339-1D27-75CB-B6DC-114ECEAB0652}"/>
              </a:ext>
            </a:extLst>
          </p:cNvPr>
          <p:cNvSpPr/>
          <p:nvPr/>
        </p:nvSpPr>
        <p:spPr>
          <a:xfrm>
            <a:off x="145137" y="4700922"/>
            <a:ext cx="7388679" cy="1630364"/>
          </a:xfrm>
          <a:prstGeom prst="wedgeRoundRectCallout">
            <a:avLst>
              <a:gd name="adj1" fmla="val 54750"/>
              <a:gd name="adj2" fmla="val -42473"/>
              <a:gd name="adj3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BDF14E46-AD85-6041-F811-ACD18563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13143" r="6804" b="16895"/>
          <a:stretch>
            <a:fillRect/>
          </a:stretch>
        </p:blipFill>
        <p:spPr>
          <a:xfrm rot="5400000">
            <a:off x="7464499" y="4269755"/>
            <a:ext cx="2902410" cy="206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思考の吹き出し: 雲形 52">
            <a:extLst>
              <a:ext uri="{FF2B5EF4-FFF2-40B4-BE49-F238E27FC236}">
                <a16:creationId xmlns:a16="http://schemas.microsoft.com/office/drawing/2014/main" id="{A6202A1A-8BE0-0376-EDBF-406626BED617}"/>
              </a:ext>
            </a:extLst>
          </p:cNvPr>
          <p:cNvSpPr/>
          <p:nvPr/>
        </p:nvSpPr>
        <p:spPr>
          <a:xfrm>
            <a:off x="10011573" y="5170836"/>
            <a:ext cx="1928045" cy="1292070"/>
          </a:xfrm>
          <a:prstGeom prst="cloudCallout">
            <a:avLst>
              <a:gd name="adj1" fmla="val -69138"/>
              <a:gd name="adj2" fmla="val -2661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6094D94-444D-F565-B020-1FF810416364}"/>
              </a:ext>
            </a:extLst>
          </p:cNvPr>
          <p:cNvSpPr txBox="1"/>
          <p:nvPr/>
        </p:nvSpPr>
        <p:spPr>
          <a:xfrm>
            <a:off x="10340856" y="551610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今は育児に</a:t>
            </a:r>
            <a:endParaRPr kumimoji="1" lang="en-US" altLang="ja-JP" dirty="0"/>
          </a:p>
          <a:p>
            <a:r>
              <a:rPr kumimoji="1" lang="ja-JP" altLang="en-US" dirty="0"/>
              <a:t>奮闘中！！</a:t>
            </a: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E72DB0B-4463-D77B-2739-B2816DD604C6}"/>
              </a:ext>
            </a:extLst>
          </p:cNvPr>
          <p:cNvCxnSpPr>
            <a:cxnSpLocks/>
          </p:cNvCxnSpPr>
          <p:nvPr/>
        </p:nvCxnSpPr>
        <p:spPr>
          <a:xfrm>
            <a:off x="10917696" y="1696561"/>
            <a:ext cx="0" cy="332263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F8C2D34-BFB6-2624-3AC1-576FB6776175}"/>
              </a:ext>
            </a:extLst>
          </p:cNvPr>
          <p:cNvSpPr txBox="1"/>
          <p:nvPr/>
        </p:nvSpPr>
        <p:spPr>
          <a:xfrm>
            <a:off x="10555595" y="14251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出産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0E429D-E2C4-3AB9-416F-8A6C6E94E639}"/>
              </a:ext>
            </a:extLst>
          </p:cNvPr>
          <p:cNvSpPr txBox="1"/>
          <p:nvPr/>
        </p:nvSpPr>
        <p:spPr>
          <a:xfrm>
            <a:off x="67323" y="94058"/>
            <a:ext cx="697627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4000" b="1" dirty="0"/>
              <a:t>２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17944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">
      <a:majorFont>
        <a:latin typeface="Arial"/>
        <a:ea typeface="Meiryo UI"/>
        <a:cs typeface=""/>
      </a:majorFont>
      <a:minorFont>
        <a:latin typeface="Arial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506</Words>
  <Application>Microsoft Office PowerPoint</Application>
  <PresentationFormat>ワイド画面</PresentationFormat>
  <Paragraphs>92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7" baseType="lpstr">
      <vt:lpstr>メイリオ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杉山　庸一郎</dc:creator>
  <cp:lastModifiedBy>杉山　庸一郎</cp:lastModifiedBy>
  <cp:revision>5</cp:revision>
  <dcterms:created xsi:type="dcterms:W3CDTF">2026-01-18T23:05:54Z</dcterms:created>
  <dcterms:modified xsi:type="dcterms:W3CDTF">2026-01-19T04:11:49Z</dcterms:modified>
</cp:coreProperties>
</file>