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1" r:id="rId1"/>
  </p:sldMasterIdLst>
  <p:sldIdLst>
    <p:sldId id="256" r:id="rId2"/>
    <p:sldId id="257" r:id="rId3"/>
    <p:sldId id="259" r:id="rId4"/>
    <p:sldId id="262" r:id="rId5"/>
    <p:sldId id="258" r:id="rId6"/>
    <p:sldId id="260"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534nFQ+MB5VRttAmpQmTDA==" hashData="I6HtqEJG9SlVuu2DbolsgfBfRnbkMookdZqJ6sQNhQwTPGja4AGkOkiU35CW3jMf+U7DSY4eo/QhxuWyNCrDS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英文誌・国際・広報" userId="38a8af59-f1c7-45a7-8e7d-137d427610eb" providerId="ADAL" clId="{BBE57F23-07E2-4E77-A309-AD5A754A4F46}"/>
    <pc:docChg chg="modSld">
      <pc:chgData name="英文誌・国際・広報" userId="38a8af59-f1c7-45a7-8e7d-137d427610eb" providerId="ADAL" clId="{BBE57F23-07E2-4E77-A309-AD5A754A4F46}" dt="2024-03-05T01:32:05.958" v="12" actId="20577"/>
      <pc:docMkLst>
        <pc:docMk/>
      </pc:docMkLst>
      <pc:sldChg chg="modSp mod">
        <pc:chgData name="英文誌・国際・広報" userId="38a8af59-f1c7-45a7-8e7d-137d427610eb" providerId="ADAL" clId="{BBE57F23-07E2-4E77-A309-AD5A754A4F46}" dt="2024-03-05T01:32:05.958" v="12" actId="20577"/>
        <pc:sldMkLst>
          <pc:docMk/>
          <pc:sldMk cId="1872975082" sldId="256"/>
        </pc:sldMkLst>
        <pc:spChg chg="mod">
          <ac:chgData name="英文誌・国際・広報" userId="38a8af59-f1c7-45a7-8e7d-137d427610eb" providerId="ADAL" clId="{BBE57F23-07E2-4E77-A309-AD5A754A4F46}" dt="2024-03-05T01:32:05.958" v="12" actId="20577"/>
          <ac:spMkLst>
            <pc:docMk/>
            <pc:sldMk cId="1872975082" sldId="256"/>
            <ac:spMk id="3" creationId="{15ADB4DD-A21E-A679-FC96-42457277BFF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96393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46573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86816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4179601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458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2992687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2361750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361336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3564355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364629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248603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204526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37149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977798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456753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EB3F1F-7A08-4763-98A8-179AEE131791}" type="datetimeFigureOut">
              <a:rPr kumimoji="1" lang="ja-JP" altLang="en-US" smtClean="0"/>
              <a:t>2024/3/5</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600463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EB3F1F-7A08-4763-98A8-179AEE131791}" type="datetimeFigureOut">
              <a:rPr kumimoji="1" lang="ja-JP" altLang="en-US" smtClean="0"/>
              <a:t>2024/3/5</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B6ECA15-0F36-4B56-AF7F-68E5A734E399}" type="slidenum">
              <a:rPr kumimoji="1" lang="ja-JP" altLang="en-US" smtClean="0"/>
              <a:t>‹#›</a:t>
            </a:fld>
            <a:endParaRPr kumimoji="1" lang="ja-JP" altLang="en-US"/>
          </a:p>
        </p:txBody>
      </p:sp>
    </p:spTree>
    <p:extLst>
      <p:ext uri="{BB962C8B-B14F-4D97-AF65-F5344CB8AC3E}">
        <p14:creationId xmlns:p14="http://schemas.microsoft.com/office/powerpoint/2010/main" val="4002402844"/>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 id="2147483914" r:id="rId13"/>
    <p:sldLayoutId id="2147483915" r:id="rId14"/>
    <p:sldLayoutId id="2147483916" r:id="rId15"/>
    <p:sldLayoutId id="2147483917"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7F391-3768-48EE-3EBA-C38579B2F417}"/>
              </a:ext>
            </a:extLst>
          </p:cNvPr>
          <p:cNvSpPr>
            <a:spLocks noGrp="1"/>
          </p:cNvSpPr>
          <p:nvPr>
            <p:ph type="ctrTitle"/>
          </p:nvPr>
        </p:nvSpPr>
        <p:spPr>
          <a:xfrm>
            <a:off x="1524000" y="406400"/>
            <a:ext cx="9144000" cy="2387600"/>
          </a:xfrm>
        </p:spPr>
        <p:txBody>
          <a:bodyPr>
            <a:normAutofit/>
          </a:bodyPr>
          <a:lstStyle/>
          <a:p>
            <a:r>
              <a:rPr lang="ja-JP" altLang="en-US" sz="4400" dirty="0">
                <a:solidFill>
                  <a:schemeClr val="tx1"/>
                </a:solidFill>
              </a:rPr>
              <a:t>当科</a:t>
            </a:r>
            <a:r>
              <a:rPr kumimoji="1" lang="ja-JP" altLang="en-US" sz="4400" dirty="0">
                <a:solidFill>
                  <a:schemeClr val="tx1"/>
                </a:solidFill>
              </a:rPr>
              <a:t>における男性医師の育児参画への取り組み</a:t>
            </a:r>
          </a:p>
        </p:txBody>
      </p:sp>
      <p:sp>
        <p:nvSpPr>
          <p:cNvPr id="3" name="字幕 2">
            <a:extLst>
              <a:ext uri="{FF2B5EF4-FFF2-40B4-BE49-F238E27FC236}">
                <a16:creationId xmlns:a16="http://schemas.microsoft.com/office/drawing/2014/main" id="{15ADB4DD-A21E-A679-FC96-42457277BFFF}"/>
              </a:ext>
            </a:extLst>
          </p:cNvPr>
          <p:cNvSpPr>
            <a:spLocks noGrp="1"/>
          </p:cNvSpPr>
          <p:nvPr>
            <p:ph type="subTitle" idx="1"/>
          </p:nvPr>
        </p:nvSpPr>
        <p:spPr/>
        <p:txBody>
          <a:bodyPr>
            <a:normAutofit/>
          </a:bodyPr>
          <a:lstStyle/>
          <a:p>
            <a:r>
              <a:rPr kumimoji="1" lang="ja-JP" altLang="en-US" dirty="0">
                <a:solidFill>
                  <a:schemeClr val="tx1"/>
                </a:solidFill>
              </a:rPr>
              <a:t>札幌医科大学　耳鼻</a:t>
            </a:r>
            <a:r>
              <a:rPr kumimoji="1" lang="ja-JP" altLang="en-US">
                <a:solidFill>
                  <a:schemeClr val="tx1"/>
                </a:solidFill>
              </a:rPr>
              <a:t>咽喉科・</a:t>
            </a:r>
            <a:r>
              <a:rPr lang="ja-JP" altLang="en-US">
                <a:solidFill>
                  <a:schemeClr val="tx1"/>
                </a:solidFill>
              </a:rPr>
              <a:t>頭頸部</a:t>
            </a:r>
            <a:r>
              <a:rPr kumimoji="1" lang="ja-JP" altLang="en-US">
                <a:solidFill>
                  <a:schemeClr val="tx1"/>
                </a:solidFill>
              </a:rPr>
              <a:t>外科</a:t>
            </a:r>
            <a:endParaRPr kumimoji="1" lang="en-US" altLang="ja-JP" dirty="0">
              <a:solidFill>
                <a:schemeClr val="tx1"/>
              </a:solidFill>
            </a:endParaRPr>
          </a:p>
          <a:p>
            <a:r>
              <a:rPr lang="ja-JP" altLang="en-US" dirty="0">
                <a:solidFill>
                  <a:schemeClr val="tx1"/>
                </a:solidFill>
              </a:rPr>
              <a:t>角木　拓也</a:t>
            </a:r>
            <a:endParaRPr kumimoji="1" lang="ja-JP" altLang="en-US" dirty="0">
              <a:solidFill>
                <a:schemeClr val="tx1"/>
              </a:solidFill>
            </a:endParaRPr>
          </a:p>
        </p:txBody>
      </p:sp>
    </p:spTree>
    <p:extLst>
      <p:ext uri="{BB962C8B-B14F-4D97-AF65-F5344CB8AC3E}">
        <p14:creationId xmlns:p14="http://schemas.microsoft.com/office/powerpoint/2010/main" val="187297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FBEDE4-A690-B640-4138-1CA6F1D8656C}"/>
              </a:ext>
            </a:extLst>
          </p:cNvPr>
          <p:cNvSpPr>
            <a:spLocks noGrp="1"/>
          </p:cNvSpPr>
          <p:nvPr>
            <p:ph type="title"/>
          </p:nvPr>
        </p:nvSpPr>
        <p:spPr/>
        <p:txBody>
          <a:bodyPr/>
          <a:lstStyle/>
          <a:p>
            <a:r>
              <a:rPr kumimoji="1" lang="ja-JP" altLang="en-US" dirty="0">
                <a:solidFill>
                  <a:schemeClr val="tx1"/>
                </a:solidFill>
              </a:rPr>
              <a:t>男性の育児休業取得率</a:t>
            </a:r>
          </a:p>
        </p:txBody>
      </p:sp>
      <p:pic>
        <p:nvPicPr>
          <p:cNvPr id="7" name="図 6">
            <a:extLst>
              <a:ext uri="{FF2B5EF4-FFF2-40B4-BE49-F238E27FC236}">
                <a16:creationId xmlns:a16="http://schemas.microsoft.com/office/drawing/2014/main" id="{E82D38B0-F64A-39CC-8FB6-7F1B9AEF30CA}"/>
              </a:ext>
            </a:extLst>
          </p:cNvPr>
          <p:cNvPicPr>
            <a:picLocks noChangeAspect="1"/>
          </p:cNvPicPr>
          <p:nvPr/>
        </p:nvPicPr>
        <p:blipFill>
          <a:blip r:embed="rId2"/>
          <a:stretch>
            <a:fillRect/>
          </a:stretch>
        </p:blipFill>
        <p:spPr>
          <a:xfrm>
            <a:off x="1091943" y="1270000"/>
            <a:ext cx="10008114" cy="3854648"/>
          </a:xfrm>
          <a:prstGeom prst="rect">
            <a:avLst/>
          </a:prstGeom>
        </p:spPr>
      </p:pic>
      <p:sp>
        <p:nvSpPr>
          <p:cNvPr id="8" name="テキスト ボックス 7">
            <a:extLst>
              <a:ext uri="{FF2B5EF4-FFF2-40B4-BE49-F238E27FC236}">
                <a16:creationId xmlns:a16="http://schemas.microsoft.com/office/drawing/2014/main" id="{373CFE42-D0BB-31C8-16B3-2B368ADB3E0B}"/>
              </a:ext>
            </a:extLst>
          </p:cNvPr>
          <p:cNvSpPr txBox="1"/>
          <p:nvPr/>
        </p:nvSpPr>
        <p:spPr>
          <a:xfrm>
            <a:off x="709448" y="5569545"/>
            <a:ext cx="10933387" cy="923330"/>
          </a:xfrm>
          <a:prstGeom prst="rect">
            <a:avLst/>
          </a:prstGeom>
          <a:noFill/>
          <a:ln>
            <a:solidFill>
              <a:schemeClr val="tx1"/>
            </a:solidFill>
          </a:ln>
        </p:spPr>
        <p:txBody>
          <a:bodyPr wrap="square" rtlCol="0">
            <a:spAutoFit/>
          </a:bodyPr>
          <a:lstStyle/>
          <a:p>
            <a:r>
              <a:rPr kumimoji="1" lang="ja-JP" altLang="en-US" dirty="0"/>
              <a:t>令和</a:t>
            </a:r>
            <a:r>
              <a:rPr kumimoji="1" lang="en-US" altLang="ja-JP" dirty="0"/>
              <a:t>4</a:t>
            </a:r>
            <a:r>
              <a:rPr kumimoji="1" lang="ja-JP" altLang="en-US" dirty="0"/>
              <a:t>年度の男性の育休取得率は若干上昇し、</a:t>
            </a:r>
            <a:r>
              <a:rPr kumimoji="1" lang="en-US" altLang="ja-JP" dirty="0"/>
              <a:t>17.13</a:t>
            </a:r>
            <a:r>
              <a:rPr kumimoji="1" lang="ja-JP" altLang="en-US" dirty="0"/>
              <a:t>％となっているが、依然として女性の取得率とは大きな差がある。また、育休の取得日数も男性の場合は半数以上が</a:t>
            </a:r>
            <a:r>
              <a:rPr kumimoji="1" lang="en-US" altLang="ja-JP" dirty="0"/>
              <a:t>1</a:t>
            </a:r>
            <a:r>
              <a:rPr kumimoji="1" lang="ja-JP" altLang="en-US" dirty="0"/>
              <a:t>か月以内となっている。</a:t>
            </a:r>
            <a:endParaRPr kumimoji="1" lang="en-US" altLang="ja-JP" dirty="0"/>
          </a:p>
          <a:p>
            <a:r>
              <a:rPr lang="ja-JP" altLang="en-US" dirty="0"/>
              <a:t>さらに、男性医師は一般企業と比較して育休取得率は低いとされている。</a:t>
            </a:r>
            <a:endParaRPr kumimoji="1" lang="ja-JP" altLang="en-US" dirty="0"/>
          </a:p>
        </p:txBody>
      </p:sp>
      <p:sp>
        <p:nvSpPr>
          <p:cNvPr id="9" name="テキスト ボックス 8">
            <a:extLst>
              <a:ext uri="{FF2B5EF4-FFF2-40B4-BE49-F238E27FC236}">
                <a16:creationId xmlns:a16="http://schemas.microsoft.com/office/drawing/2014/main" id="{31CB2611-43E3-1440-38BB-03118136EC24}"/>
              </a:ext>
            </a:extLst>
          </p:cNvPr>
          <p:cNvSpPr txBox="1"/>
          <p:nvPr/>
        </p:nvSpPr>
        <p:spPr>
          <a:xfrm>
            <a:off x="8639259" y="5124648"/>
            <a:ext cx="2460798" cy="253916"/>
          </a:xfrm>
          <a:prstGeom prst="rect">
            <a:avLst/>
          </a:prstGeom>
          <a:solidFill>
            <a:schemeClr val="bg1"/>
          </a:solidFill>
        </p:spPr>
        <p:txBody>
          <a:bodyPr wrap="square" rtlCol="0">
            <a:spAutoFit/>
          </a:bodyPr>
          <a:lstStyle/>
          <a:p>
            <a:r>
              <a:rPr kumimoji="1" lang="ja-JP" altLang="en-US" sz="1050" dirty="0"/>
              <a:t>厚生労働省「雇用均等基本調査」より</a:t>
            </a:r>
          </a:p>
        </p:txBody>
      </p:sp>
    </p:spTree>
    <p:extLst>
      <p:ext uri="{BB962C8B-B14F-4D97-AF65-F5344CB8AC3E}">
        <p14:creationId xmlns:p14="http://schemas.microsoft.com/office/powerpoint/2010/main" val="961980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91CA46-E067-5BA1-7484-82120347C287}"/>
              </a:ext>
            </a:extLst>
          </p:cNvPr>
          <p:cNvSpPr>
            <a:spLocks noGrp="1"/>
          </p:cNvSpPr>
          <p:nvPr>
            <p:ph type="title"/>
          </p:nvPr>
        </p:nvSpPr>
        <p:spPr/>
        <p:txBody>
          <a:bodyPr/>
          <a:lstStyle/>
          <a:p>
            <a:r>
              <a:rPr kumimoji="1" lang="ja-JP" altLang="en-US" dirty="0">
                <a:solidFill>
                  <a:schemeClr val="tx1"/>
                </a:solidFill>
              </a:rPr>
              <a:t>男性が育休を取らない理由</a:t>
            </a:r>
          </a:p>
        </p:txBody>
      </p:sp>
      <p:sp>
        <p:nvSpPr>
          <p:cNvPr id="3" name="テキスト ボックス 2">
            <a:extLst>
              <a:ext uri="{FF2B5EF4-FFF2-40B4-BE49-F238E27FC236}">
                <a16:creationId xmlns:a16="http://schemas.microsoft.com/office/drawing/2014/main" id="{07F8CC2C-F71E-B1C6-D026-4EC58FDF8B2E}"/>
              </a:ext>
            </a:extLst>
          </p:cNvPr>
          <p:cNvSpPr txBox="1"/>
          <p:nvPr/>
        </p:nvSpPr>
        <p:spPr>
          <a:xfrm>
            <a:off x="1023759" y="5437715"/>
            <a:ext cx="9628094" cy="923330"/>
          </a:xfrm>
          <a:prstGeom prst="rect">
            <a:avLst/>
          </a:prstGeom>
          <a:noFill/>
          <a:ln>
            <a:solidFill>
              <a:schemeClr val="tx1"/>
            </a:solidFill>
          </a:ln>
        </p:spPr>
        <p:txBody>
          <a:bodyPr wrap="square" rtlCol="0">
            <a:spAutoFit/>
          </a:bodyPr>
          <a:lstStyle/>
          <a:p>
            <a:r>
              <a:rPr kumimoji="1" lang="ja-JP" altLang="en-US" dirty="0"/>
              <a:t>男性において「収入を減らしたくなかったから」、「職場が育児休業制度を取得しづらい雰囲気だった、育児休業取得への理解がなかったから」、「自分にしかできない仕事があったから」が多くなっている。</a:t>
            </a:r>
          </a:p>
        </p:txBody>
      </p:sp>
      <p:pic>
        <p:nvPicPr>
          <p:cNvPr id="5" name="図 4">
            <a:extLst>
              <a:ext uri="{FF2B5EF4-FFF2-40B4-BE49-F238E27FC236}">
                <a16:creationId xmlns:a16="http://schemas.microsoft.com/office/drawing/2014/main" id="{E11B2565-EA56-EC4B-00F3-9A2AD5BBEB0F}"/>
              </a:ext>
            </a:extLst>
          </p:cNvPr>
          <p:cNvPicPr>
            <a:picLocks noChangeAspect="1"/>
          </p:cNvPicPr>
          <p:nvPr/>
        </p:nvPicPr>
        <p:blipFill>
          <a:blip r:embed="rId2"/>
          <a:stretch>
            <a:fillRect/>
          </a:stretch>
        </p:blipFill>
        <p:spPr>
          <a:xfrm>
            <a:off x="541447" y="1314392"/>
            <a:ext cx="10592718" cy="3337849"/>
          </a:xfrm>
          <a:prstGeom prst="rect">
            <a:avLst/>
          </a:prstGeom>
        </p:spPr>
      </p:pic>
      <p:pic>
        <p:nvPicPr>
          <p:cNvPr id="7" name="図 6">
            <a:extLst>
              <a:ext uri="{FF2B5EF4-FFF2-40B4-BE49-F238E27FC236}">
                <a16:creationId xmlns:a16="http://schemas.microsoft.com/office/drawing/2014/main" id="{5D7C3F2D-9639-ED99-7EE2-DE9F8E3E8846}"/>
              </a:ext>
            </a:extLst>
          </p:cNvPr>
          <p:cNvPicPr>
            <a:picLocks noChangeAspect="1"/>
          </p:cNvPicPr>
          <p:nvPr/>
        </p:nvPicPr>
        <p:blipFill>
          <a:blip r:embed="rId3"/>
          <a:stretch>
            <a:fillRect/>
          </a:stretch>
        </p:blipFill>
        <p:spPr>
          <a:xfrm>
            <a:off x="10014129" y="3666565"/>
            <a:ext cx="991006" cy="851646"/>
          </a:xfrm>
          <a:prstGeom prst="rect">
            <a:avLst/>
          </a:prstGeom>
          <a:ln>
            <a:solidFill>
              <a:schemeClr val="tx1"/>
            </a:solidFill>
          </a:ln>
        </p:spPr>
      </p:pic>
      <p:sp>
        <p:nvSpPr>
          <p:cNvPr id="8" name="テキスト ボックス 7">
            <a:extLst>
              <a:ext uri="{FF2B5EF4-FFF2-40B4-BE49-F238E27FC236}">
                <a16:creationId xmlns:a16="http://schemas.microsoft.com/office/drawing/2014/main" id="{25A1F8BE-A654-3DCB-C14B-1A471C61C8B1}"/>
              </a:ext>
            </a:extLst>
          </p:cNvPr>
          <p:cNvSpPr txBox="1"/>
          <p:nvPr/>
        </p:nvSpPr>
        <p:spPr>
          <a:xfrm>
            <a:off x="6185647" y="4706029"/>
            <a:ext cx="4948518" cy="369332"/>
          </a:xfrm>
          <a:prstGeom prst="rect">
            <a:avLst/>
          </a:prstGeom>
          <a:solidFill>
            <a:schemeClr val="bg1"/>
          </a:solidFill>
        </p:spPr>
        <p:txBody>
          <a:bodyPr wrap="square" rtlCol="0">
            <a:spAutoFit/>
          </a:bodyPr>
          <a:lstStyle/>
          <a:p>
            <a:r>
              <a:rPr kumimoji="1" lang="ja-JP" altLang="en-US" sz="900" dirty="0"/>
              <a:t>厚生労働省委託事業</a:t>
            </a:r>
            <a:endParaRPr kumimoji="1" lang="en-US" altLang="ja-JP" sz="900" dirty="0"/>
          </a:p>
          <a:p>
            <a:r>
              <a:rPr kumimoji="1" lang="ja-JP" altLang="en-US" sz="900" dirty="0"/>
              <a:t>「令和</a:t>
            </a:r>
            <a:r>
              <a:rPr kumimoji="1" lang="en-US" altLang="ja-JP" sz="900" dirty="0"/>
              <a:t>2</a:t>
            </a:r>
            <a:r>
              <a:rPr kumimoji="1" lang="ja-JP" altLang="en-US" sz="900" dirty="0"/>
              <a:t>年度　仕事と育児等の両立に関する実態把握のための調査研究事業報告書」より抜粋</a:t>
            </a:r>
          </a:p>
        </p:txBody>
      </p:sp>
    </p:spTree>
    <p:extLst>
      <p:ext uri="{BB962C8B-B14F-4D97-AF65-F5344CB8AC3E}">
        <p14:creationId xmlns:p14="http://schemas.microsoft.com/office/powerpoint/2010/main" val="157165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7F205798-A499-58A2-DD05-38867BE56C3F}"/>
              </a:ext>
            </a:extLst>
          </p:cNvPr>
          <p:cNvSpPr txBox="1">
            <a:spLocks/>
          </p:cNvSpPr>
          <p:nvPr/>
        </p:nvSpPr>
        <p:spPr>
          <a:xfrm>
            <a:off x="677333" y="609600"/>
            <a:ext cx="8941795"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a:solidFill>
                  <a:schemeClr val="tx1"/>
                </a:solidFill>
              </a:rPr>
              <a:t>今回時短勤務を実践することとなった経緯</a:t>
            </a:r>
            <a:endParaRPr lang="ja-JP" altLang="en-US" dirty="0">
              <a:solidFill>
                <a:schemeClr val="tx1"/>
              </a:solidFill>
            </a:endParaRPr>
          </a:p>
        </p:txBody>
      </p:sp>
      <p:pic>
        <p:nvPicPr>
          <p:cNvPr id="2" name="図 1">
            <a:extLst>
              <a:ext uri="{FF2B5EF4-FFF2-40B4-BE49-F238E27FC236}">
                <a16:creationId xmlns:a16="http://schemas.microsoft.com/office/drawing/2014/main" id="{16295042-3BB5-C6D7-3C0E-315C62CFB844}"/>
              </a:ext>
            </a:extLst>
          </p:cNvPr>
          <p:cNvPicPr>
            <a:picLocks noChangeAspect="1"/>
          </p:cNvPicPr>
          <p:nvPr/>
        </p:nvPicPr>
        <p:blipFill rotWithShape="1">
          <a:blip r:embed="rId2">
            <a:extLst>
              <a:ext uri="{28A0092B-C50C-407E-A947-70E740481C1C}">
                <a14:useLocalDpi xmlns:a14="http://schemas.microsoft.com/office/drawing/2010/main" val="0"/>
              </a:ext>
            </a:extLst>
          </a:blip>
          <a:srcRect l="22928" t="34264" r="16230" b="2959"/>
          <a:stretch/>
        </p:blipFill>
        <p:spPr>
          <a:xfrm>
            <a:off x="6568910" y="4432515"/>
            <a:ext cx="2566702" cy="1986248"/>
          </a:xfrm>
          <a:prstGeom prst="rect">
            <a:avLst/>
          </a:prstGeom>
        </p:spPr>
      </p:pic>
      <p:sp>
        <p:nvSpPr>
          <p:cNvPr id="7" name="二等辺三角形 6">
            <a:extLst>
              <a:ext uri="{FF2B5EF4-FFF2-40B4-BE49-F238E27FC236}">
                <a16:creationId xmlns:a16="http://schemas.microsoft.com/office/drawing/2014/main" id="{8E837B83-A4F1-36E9-AE30-F8A2BDDAFA9D}"/>
              </a:ext>
            </a:extLst>
          </p:cNvPr>
          <p:cNvSpPr/>
          <p:nvPr/>
        </p:nvSpPr>
        <p:spPr>
          <a:xfrm rot="4912903">
            <a:off x="6484662" y="4025844"/>
            <a:ext cx="886918" cy="916994"/>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solidFill>
                <a:schemeClr val="bg1"/>
              </a:solidFill>
            </a:endParaRPr>
          </a:p>
        </p:txBody>
      </p:sp>
      <p:sp>
        <p:nvSpPr>
          <p:cNvPr id="8" name="二等辺三角形 7">
            <a:extLst>
              <a:ext uri="{FF2B5EF4-FFF2-40B4-BE49-F238E27FC236}">
                <a16:creationId xmlns:a16="http://schemas.microsoft.com/office/drawing/2014/main" id="{257A4887-E9ED-0160-E8F3-5D5BA9A9280A}"/>
              </a:ext>
            </a:extLst>
          </p:cNvPr>
          <p:cNvSpPr/>
          <p:nvPr/>
        </p:nvSpPr>
        <p:spPr>
          <a:xfrm rot="16940462">
            <a:off x="8419713" y="4041121"/>
            <a:ext cx="886918" cy="916994"/>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bg1"/>
                </a:solidFill>
              </a:ln>
              <a:solidFill>
                <a:schemeClr val="bg1"/>
              </a:solidFill>
            </a:endParaRPr>
          </a:p>
        </p:txBody>
      </p:sp>
      <p:sp>
        <p:nvSpPr>
          <p:cNvPr id="4" name="コンテンツ プレースホルダー 2">
            <a:extLst>
              <a:ext uri="{FF2B5EF4-FFF2-40B4-BE49-F238E27FC236}">
                <a16:creationId xmlns:a16="http://schemas.microsoft.com/office/drawing/2014/main" id="{10163850-BD9E-59E2-6596-8183ECBA89B6}"/>
              </a:ext>
            </a:extLst>
          </p:cNvPr>
          <p:cNvSpPr>
            <a:spLocks noGrp="1"/>
          </p:cNvSpPr>
          <p:nvPr>
            <p:ph idx="1"/>
          </p:nvPr>
        </p:nvSpPr>
        <p:spPr>
          <a:xfrm>
            <a:off x="677333" y="2160589"/>
            <a:ext cx="10053419" cy="3880773"/>
          </a:xfrm>
        </p:spPr>
        <p:txBody>
          <a:bodyPr/>
          <a:lstStyle/>
          <a:p>
            <a:r>
              <a:rPr kumimoji="1" lang="ja-JP" altLang="en-US" dirty="0"/>
              <a:t>教室を運営する教室長の立場になると同時に、双子の妊娠が発覚し、４児の父となることになった。</a:t>
            </a:r>
            <a:endParaRPr kumimoji="1" lang="en-US" altLang="ja-JP" dirty="0"/>
          </a:p>
          <a:p>
            <a:r>
              <a:rPr kumimoji="1" lang="ja-JP" altLang="en-US" dirty="0"/>
              <a:t>前述の男性が育休を取らない理由と同様に、「収入」や「自分でやらなければならない仕事がある」、「キャリア形成」の面から、完全な育休を取ることは難しかったが、上の子２人がいる状態での双子の出産は今まで通りの仕事を続けることは不可能であった。</a:t>
            </a:r>
            <a:endParaRPr kumimoji="1" lang="en-US" altLang="ja-JP" dirty="0"/>
          </a:p>
          <a:p>
            <a:r>
              <a:rPr lang="ja-JP" altLang="en-US" dirty="0"/>
              <a:t>職場の理解があり、「教室長の立場を利用して、自分で調整して育休・時短勤務などやってみてよい」という許可をいただけた。</a:t>
            </a:r>
            <a:endParaRPr kumimoji="1" lang="en-US" altLang="ja-JP" dirty="0"/>
          </a:p>
          <a:p>
            <a:endParaRPr kumimoji="1" lang="ja-JP" altLang="en-US" dirty="0"/>
          </a:p>
        </p:txBody>
      </p:sp>
    </p:spTree>
    <p:extLst>
      <p:ext uri="{BB962C8B-B14F-4D97-AF65-F5344CB8AC3E}">
        <p14:creationId xmlns:p14="http://schemas.microsoft.com/office/powerpoint/2010/main" val="29344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D791AE-483A-B041-7F89-D5398E8DB7E0}"/>
              </a:ext>
            </a:extLst>
          </p:cNvPr>
          <p:cNvSpPr>
            <a:spLocks noGrp="1"/>
          </p:cNvSpPr>
          <p:nvPr>
            <p:ph type="title"/>
          </p:nvPr>
        </p:nvSpPr>
        <p:spPr/>
        <p:txBody>
          <a:bodyPr/>
          <a:lstStyle/>
          <a:p>
            <a:r>
              <a:rPr kumimoji="1" lang="ja-JP" altLang="en-US" dirty="0">
                <a:solidFill>
                  <a:schemeClr val="tx1"/>
                </a:solidFill>
              </a:rPr>
              <a:t>時間帯による人手の必要性</a:t>
            </a:r>
          </a:p>
        </p:txBody>
      </p:sp>
      <p:cxnSp>
        <p:nvCxnSpPr>
          <p:cNvPr id="5" name="直線コネクタ 4">
            <a:extLst>
              <a:ext uri="{FF2B5EF4-FFF2-40B4-BE49-F238E27FC236}">
                <a16:creationId xmlns:a16="http://schemas.microsoft.com/office/drawing/2014/main" id="{5A8F95A7-9769-1484-E80B-2EAF0CE53231}"/>
              </a:ext>
            </a:extLst>
          </p:cNvPr>
          <p:cNvCxnSpPr>
            <a:cxnSpLocks/>
          </p:cNvCxnSpPr>
          <p:nvPr/>
        </p:nvCxnSpPr>
        <p:spPr>
          <a:xfrm>
            <a:off x="1406900" y="1859518"/>
            <a:ext cx="1029652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5494B08E-6749-6111-2911-73240B0A902C}"/>
              </a:ext>
            </a:extLst>
          </p:cNvPr>
          <p:cNvSpPr/>
          <p:nvPr/>
        </p:nvSpPr>
        <p:spPr>
          <a:xfrm>
            <a:off x="3940551" y="1970603"/>
            <a:ext cx="3189684" cy="28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外来診療</a:t>
            </a:r>
          </a:p>
        </p:txBody>
      </p:sp>
      <p:sp>
        <p:nvSpPr>
          <p:cNvPr id="11" name="正方形/長方形 10">
            <a:extLst>
              <a:ext uri="{FF2B5EF4-FFF2-40B4-BE49-F238E27FC236}">
                <a16:creationId xmlns:a16="http://schemas.microsoft.com/office/drawing/2014/main" id="{92138DFE-77D1-5CAC-62F2-0B3CD1E16020}"/>
              </a:ext>
            </a:extLst>
          </p:cNvPr>
          <p:cNvSpPr/>
          <p:nvPr/>
        </p:nvSpPr>
        <p:spPr>
          <a:xfrm>
            <a:off x="3940549" y="2260351"/>
            <a:ext cx="2105025" cy="28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回診など病棟業務</a:t>
            </a:r>
          </a:p>
        </p:txBody>
      </p:sp>
      <p:sp>
        <p:nvSpPr>
          <p:cNvPr id="12" name="正方形/長方形 11">
            <a:extLst>
              <a:ext uri="{FF2B5EF4-FFF2-40B4-BE49-F238E27FC236}">
                <a16:creationId xmlns:a16="http://schemas.microsoft.com/office/drawing/2014/main" id="{394C3429-43FF-8904-4771-5C66966B8F4A}"/>
              </a:ext>
            </a:extLst>
          </p:cNvPr>
          <p:cNvSpPr/>
          <p:nvPr/>
        </p:nvSpPr>
        <p:spPr>
          <a:xfrm>
            <a:off x="3940549" y="2544424"/>
            <a:ext cx="6972300" cy="28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t>手術</a:t>
            </a:r>
            <a:endParaRPr kumimoji="1" lang="ja-JP" altLang="en-US" sz="1600" dirty="0"/>
          </a:p>
        </p:txBody>
      </p:sp>
      <p:sp>
        <p:nvSpPr>
          <p:cNvPr id="13" name="正方形/長方形 12">
            <a:extLst>
              <a:ext uri="{FF2B5EF4-FFF2-40B4-BE49-F238E27FC236}">
                <a16:creationId xmlns:a16="http://schemas.microsoft.com/office/drawing/2014/main" id="{70E76769-6CA8-F641-AD51-C81F601A4E5C}"/>
              </a:ext>
            </a:extLst>
          </p:cNvPr>
          <p:cNvSpPr/>
          <p:nvPr/>
        </p:nvSpPr>
        <p:spPr>
          <a:xfrm>
            <a:off x="3940549" y="2832569"/>
            <a:ext cx="6972300" cy="28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出張業務</a:t>
            </a:r>
          </a:p>
        </p:txBody>
      </p:sp>
      <p:sp>
        <p:nvSpPr>
          <p:cNvPr id="14" name="テキスト ボックス 13">
            <a:extLst>
              <a:ext uri="{FF2B5EF4-FFF2-40B4-BE49-F238E27FC236}">
                <a16:creationId xmlns:a16="http://schemas.microsoft.com/office/drawing/2014/main" id="{2E04623F-C147-BEC2-5496-0ADF1E7A7580}"/>
              </a:ext>
            </a:extLst>
          </p:cNvPr>
          <p:cNvSpPr txBox="1"/>
          <p:nvPr/>
        </p:nvSpPr>
        <p:spPr>
          <a:xfrm>
            <a:off x="3653014" y="1345168"/>
            <a:ext cx="1085850" cy="338554"/>
          </a:xfrm>
          <a:prstGeom prst="rect">
            <a:avLst/>
          </a:prstGeom>
          <a:noFill/>
        </p:spPr>
        <p:txBody>
          <a:bodyPr wrap="square" rtlCol="0">
            <a:spAutoFit/>
          </a:bodyPr>
          <a:lstStyle/>
          <a:p>
            <a:r>
              <a:rPr kumimoji="1" lang="en-US" altLang="ja-JP" sz="1600" dirty="0"/>
              <a:t>9</a:t>
            </a:r>
            <a:r>
              <a:rPr kumimoji="1" lang="ja-JP" altLang="en-US" sz="1600" dirty="0"/>
              <a:t>：００</a:t>
            </a:r>
          </a:p>
        </p:txBody>
      </p:sp>
      <p:sp>
        <p:nvSpPr>
          <p:cNvPr id="15" name="テキスト ボックス 14">
            <a:extLst>
              <a:ext uri="{FF2B5EF4-FFF2-40B4-BE49-F238E27FC236}">
                <a16:creationId xmlns:a16="http://schemas.microsoft.com/office/drawing/2014/main" id="{92C8F145-9D90-4D33-A699-01840FE594E6}"/>
              </a:ext>
            </a:extLst>
          </p:cNvPr>
          <p:cNvSpPr txBox="1"/>
          <p:nvPr/>
        </p:nvSpPr>
        <p:spPr>
          <a:xfrm>
            <a:off x="5777684" y="1345168"/>
            <a:ext cx="1352550" cy="338554"/>
          </a:xfrm>
          <a:prstGeom prst="rect">
            <a:avLst/>
          </a:prstGeom>
          <a:noFill/>
        </p:spPr>
        <p:txBody>
          <a:bodyPr wrap="square" rtlCol="0">
            <a:spAutoFit/>
          </a:bodyPr>
          <a:lstStyle/>
          <a:p>
            <a:r>
              <a:rPr lang="ja-JP" altLang="en-US" sz="1600" dirty="0"/>
              <a:t>１２</a:t>
            </a:r>
            <a:r>
              <a:rPr kumimoji="1" lang="ja-JP" altLang="en-US" sz="1600" dirty="0"/>
              <a:t>：００</a:t>
            </a:r>
          </a:p>
        </p:txBody>
      </p:sp>
      <p:sp>
        <p:nvSpPr>
          <p:cNvPr id="16" name="テキスト ボックス 15">
            <a:extLst>
              <a:ext uri="{FF2B5EF4-FFF2-40B4-BE49-F238E27FC236}">
                <a16:creationId xmlns:a16="http://schemas.microsoft.com/office/drawing/2014/main" id="{44055F04-2056-7E39-83C1-BFB4F1F8ACCA}"/>
              </a:ext>
            </a:extLst>
          </p:cNvPr>
          <p:cNvSpPr txBox="1"/>
          <p:nvPr/>
        </p:nvSpPr>
        <p:spPr>
          <a:xfrm>
            <a:off x="10560425" y="1345168"/>
            <a:ext cx="1352550" cy="338554"/>
          </a:xfrm>
          <a:prstGeom prst="rect">
            <a:avLst/>
          </a:prstGeom>
          <a:noFill/>
        </p:spPr>
        <p:txBody>
          <a:bodyPr wrap="square" rtlCol="0">
            <a:spAutoFit/>
          </a:bodyPr>
          <a:lstStyle/>
          <a:p>
            <a:r>
              <a:rPr lang="ja-JP" altLang="en-US" sz="1600" dirty="0"/>
              <a:t>１</a:t>
            </a:r>
            <a:r>
              <a:rPr lang="en-US" altLang="ja-JP" sz="1600" dirty="0"/>
              <a:t>8</a:t>
            </a:r>
            <a:r>
              <a:rPr kumimoji="1" lang="ja-JP" altLang="en-US" sz="1600" dirty="0"/>
              <a:t>：００</a:t>
            </a:r>
          </a:p>
        </p:txBody>
      </p:sp>
      <p:sp>
        <p:nvSpPr>
          <p:cNvPr id="17" name="正方形/長方形 16">
            <a:extLst>
              <a:ext uri="{FF2B5EF4-FFF2-40B4-BE49-F238E27FC236}">
                <a16:creationId xmlns:a16="http://schemas.microsoft.com/office/drawing/2014/main" id="{B7821FB5-A5A6-158A-13E0-085DBC432DF5}"/>
              </a:ext>
            </a:extLst>
          </p:cNvPr>
          <p:cNvSpPr/>
          <p:nvPr/>
        </p:nvSpPr>
        <p:spPr>
          <a:xfrm>
            <a:off x="3940549" y="3119043"/>
            <a:ext cx="3189684" cy="28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出張業務</a:t>
            </a:r>
          </a:p>
        </p:txBody>
      </p:sp>
      <p:sp>
        <p:nvSpPr>
          <p:cNvPr id="18" name="正方形/長方形 17">
            <a:extLst>
              <a:ext uri="{FF2B5EF4-FFF2-40B4-BE49-F238E27FC236}">
                <a16:creationId xmlns:a16="http://schemas.microsoft.com/office/drawing/2014/main" id="{25FDA302-7BB3-E70F-47AC-567FE04D615A}"/>
              </a:ext>
            </a:extLst>
          </p:cNvPr>
          <p:cNvSpPr/>
          <p:nvPr/>
        </p:nvSpPr>
        <p:spPr>
          <a:xfrm>
            <a:off x="1873625" y="3807443"/>
            <a:ext cx="9305926" cy="288000"/>
          </a:xfrm>
          <a:prstGeom prst="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ysClr val="windowText" lastClr="000000"/>
                </a:solidFill>
              </a:rPr>
              <a:t>家事全般</a:t>
            </a:r>
          </a:p>
        </p:txBody>
      </p:sp>
      <p:sp>
        <p:nvSpPr>
          <p:cNvPr id="19" name="正方形/長方形 18">
            <a:extLst>
              <a:ext uri="{FF2B5EF4-FFF2-40B4-BE49-F238E27FC236}">
                <a16:creationId xmlns:a16="http://schemas.microsoft.com/office/drawing/2014/main" id="{FEC0D54E-7138-9755-EEE2-607FC20CA7EA}"/>
              </a:ext>
            </a:extLst>
          </p:cNvPr>
          <p:cNvSpPr/>
          <p:nvPr/>
        </p:nvSpPr>
        <p:spPr>
          <a:xfrm>
            <a:off x="8369676" y="4380526"/>
            <a:ext cx="2809875" cy="288000"/>
          </a:xfrm>
          <a:prstGeom prst="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ysClr val="windowText" lastClr="000000"/>
                </a:solidFill>
              </a:rPr>
              <a:t>子供（長男、次男）帰宅</a:t>
            </a:r>
          </a:p>
        </p:txBody>
      </p:sp>
      <p:sp>
        <p:nvSpPr>
          <p:cNvPr id="20" name="正方形/長方形 19">
            <a:extLst>
              <a:ext uri="{FF2B5EF4-FFF2-40B4-BE49-F238E27FC236}">
                <a16:creationId xmlns:a16="http://schemas.microsoft.com/office/drawing/2014/main" id="{B8A51B98-EEFF-3EE0-2B5B-B12BE63859BE}"/>
              </a:ext>
            </a:extLst>
          </p:cNvPr>
          <p:cNvSpPr/>
          <p:nvPr/>
        </p:nvSpPr>
        <p:spPr>
          <a:xfrm>
            <a:off x="8369676" y="4668526"/>
            <a:ext cx="2809875" cy="288000"/>
          </a:xfrm>
          <a:prstGeom prst="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ysClr val="windowText" lastClr="000000"/>
                </a:solidFill>
              </a:rPr>
              <a:t>習い事送り迎え</a:t>
            </a:r>
          </a:p>
        </p:txBody>
      </p:sp>
      <p:sp>
        <p:nvSpPr>
          <p:cNvPr id="22" name="テキスト ボックス 21">
            <a:extLst>
              <a:ext uri="{FF2B5EF4-FFF2-40B4-BE49-F238E27FC236}">
                <a16:creationId xmlns:a16="http://schemas.microsoft.com/office/drawing/2014/main" id="{CF7AE4B2-0468-C5D4-A822-DA40AEE6290E}"/>
              </a:ext>
            </a:extLst>
          </p:cNvPr>
          <p:cNvSpPr txBox="1"/>
          <p:nvPr/>
        </p:nvSpPr>
        <p:spPr>
          <a:xfrm>
            <a:off x="1528344" y="1345168"/>
            <a:ext cx="1085850" cy="338554"/>
          </a:xfrm>
          <a:prstGeom prst="rect">
            <a:avLst/>
          </a:prstGeom>
          <a:noFill/>
        </p:spPr>
        <p:txBody>
          <a:bodyPr wrap="square" rtlCol="0">
            <a:spAutoFit/>
          </a:bodyPr>
          <a:lstStyle/>
          <a:p>
            <a:r>
              <a:rPr kumimoji="1" lang="en-US" altLang="ja-JP" sz="1600" dirty="0"/>
              <a:t>6</a:t>
            </a:r>
            <a:r>
              <a:rPr kumimoji="1" lang="ja-JP" altLang="en-US" sz="1600" dirty="0"/>
              <a:t>：００</a:t>
            </a:r>
          </a:p>
        </p:txBody>
      </p:sp>
      <p:sp>
        <p:nvSpPr>
          <p:cNvPr id="23" name="正方形/長方形 22">
            <a:extLst>
              <a:ext uri="{FF2B5EF4-FFF2-40B4-BE49-F238E27FC236}">
                <a16:creationId xmlns:a16="http://schemas.microsoft.com/office/drawing/2014/main" id="{30D79B11-8D7E-AD29-726B-1BD1966504C7}"/>
              </a:ext>
            </a:extLst>
          </p:cNvPr>
          <p:cNvSpPr/>
          <p:nvPr/>
        </p:nvSpPr>
        <p:spPr>
          <a:xfrm>
            <a:off x="1873625" y="4385296"/>
            <a:ext cx="1434353" cy="288000"/>
          </a:xfrm>
          <a:prstGeom prst="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ysClr val="windowText" lastClr="000000"/>
                </a:solidFill>
              </a:rPr>
              <a:t>子供送り出し</a:t>
            </a:r>
          </a:p>
        </p:txBody>
      </p:sp>
      <p:sp>
        <p:nvSpPr>
          <p:cNvPr id="24" name="正方形/長方形 23">
            <a:extLst>
              <a:ext uri="{FF2B5EF4-FFF2-40B4-BE49-F238E27FC236}">
                <a16:creationId xmlns:a16="http://schemas.microsoft.com/office/drawing/2014/main" id="{A480F22E-0912-5C26-CCFB-EE803E4B8B18}"/>
              </a:ext>
            </a:extLst>
          </p:cNvPr>
          <p:cNvSpPr/>
          <p:nvPr/>
        </p:nvSpPr>
        <p:spPr>
          <a:xfrm>
            <a:off x="2264151" y="2832568"/>
            <a:ext cx="1676398" cy="5744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t>移動</a:t>
            </a:r>
            <a:endParaRPr kumimoji="1" lang="ja-JP" altLang="en-US" sz="1600" dirty="0"/>
          </a:p>
        </p:txBody>
      </p:sp>
      <p:sp>
        <p:nvSpPr>
          <p:cNvPr id="25" name="正方形/長方形 24">
            <a:extLst>
              <a:ext uri="{FF2B5EF4-FFF2-40B4-BE49-F238E27FC236}">
                <a16:creationId xmlns:a16="http://schemas.microsoft.com/office/drawing/2014/main" id="{D92D743B-1A73-616F-5434-8A98C51A3BA4}"/>
              </a:ext>
            </a:extLst>
          </p:cNvPr>
          <p:cNvSpPr/>
          <p:nvPr/>
        </p:nvSpPr>
        <p:spPr>
          <a:xfrm>
            <a:off x="1873625" y="4096829"/>
            <a:ext cx="9305926" cy="288000"/>
          </a:xfrm>
          <a:prstGeom prst="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ysClr val="windowText" lastClr="000000"/>
                </a:solidFill>
              </a:rPr>
              <a:t>新生児育児</a:t>
            </a:r>
            <a:endParaRPr kumimoji="1" lang="ja-JP" altLang="en-US" sz="1600" dirty="0">
              <a:solidFill>
                <a:sysClr val="windowText" lastClr="000000"/>
              </a:solidFill>
            </a:endParaRPr>
          </a:p>
        </p:txBody>
      </p:sp>
      <p:sp>
        <p:nvSpPr>
          <p:cNvPr id="26" name="テキスト ボックス 25">
            <a:extLst>
              <a:ext uri="{FF2B5EF4-FFF2-40B4-BE49-F238E27FC236}">
                <a16:creationId xmlns:a16="http://schemas.microsoft.com/office/drawing/2014/main" id="{9CC25CBF-EB42-A804-3F31-D26E59F6A449}"/>
              </a:ext>
            </a:extLst>
          </p:cNvPr>
          <p:cNvSpPr txBox="1"/>
          <p:nvPr/>
        </p:nvSpPr>
        <p:spPr>
          <a:xfrm>
            <a:off x="8169054" y="1345168"/>
            <a:ext cx="1352550" cy="338554"/>
          </a:xfrm>
          <a:prstGeom prst="rect">
            <a:avLst/>
          </a:prstGeom>
          <a:noFill/>
        </p:spPr>
        <p:txBody>
          <a:bodyPr wrap="square" rtlCol="0">
            <a:spAutoFit/>
          </a:bodyPr>
          <a:lstStyle/>
          <a:p>
            <a:r>
              <a:rPr lang="ja-JP" altLang="en-US" sz="1600" dirty="0"/>
              <a:t>１</a:t>
            </a:r>
            <a:r>
              <a:rPr lang="en-US" altLang="ja-JP" sz="1600" dirty="0"/>
              <a:t>5</a:t>
            </a:r>
            <a:r>
              <a:rPr kumimoji="1" lang="ja-JP" altLang="en-US" sz="1600" dirty="0"/>
              <a:t>：００</a:t>
            </a:r>
          </a:p>
        </p:txBody>
      </p:sp>
      <p:sp>
        <p:nvSpPr>
          <p:cNvPr id="27" name="テキスト ボックス 26">
            <a:extLst>
              <a:ext uri="{FF2B5EF4-FFF2-40B4-BE49-F238E27FC236}">
                <a16:creationId xmlns:a16="http://schemas.microsoft.com/office/drawing/2014/main" id="{A15A3274-ADE1-17E8-1995-3C7CA525C213}"/>
              </a:ext>
            </a:extLst>
          </p:cNvPr>
          <p:cNvSpPr txBox="1"/>
          <p:nvPr/>
        </p:nvSpPr>
        <p:spPr>
          <a:xfrm>
            <a:off x="838200" y="5328166"/>
            <a:ext cx="10515600" cy="1200329"/>
          </a:xfrm>
          <a:prstGeom prst="rect">
            <a:avLst/>
          </a:prstGeom>
          <a:noFill/>
        </p:spPr>
        <p:txBody>
          <a:bodyPr wrap="square" rtlCol="0">
            <a:spAutoFit/>
          </a:bodyPr>
          <a:lstStyle/>
          <a:p>
            <a:r>
              <a:rPr kumimoji="1" lang="ja-JP" altLang="en-US" dirty="0"/>
              <a:t>医師としての業務</a:t>
            </a:r>
            <a:r>
              <a:rPr lang="ja-JP" altLang="en-US" dirty="0"/>
              <a:t>で特に人手が必要になるの</a:t>
            </a:r>
            <a:r>
              <a:rPr kumimoji="1" lang="ja-JP" altLang="en-US" dirty="0"/>
              <a:t>が午前中である一方で、家庭における人手が特に必要になるのは朝と午後</a:t>
            </a:r>
            <a:r>
              <a:rPr kumimoji="1" lang="en-US" altLang="ja-JP" dirty="0"/>
              <a:t>2</a:t>
            </a:r>
            <a:r>
              <a:rPr kumimoji="1" lang="ja-JP" altLang="en-US" dirty="0"/>
              <a:t>時以降。</a:t>
            </a:r>
            <a:endParaRPr kumimoji="1" lang="en-US" altLang="ja-JP" dirty="0"/>
          </a:p>
          <a:p>
            <a:r>
              <a:rPr kumimoji="1" lang="ja-JP" altLang="en-US" dirty="0"/>
              <a:t>この時間帯による人手の必要性の職場と家庭のギャップを利用し、午前中は診療業務、午後は家事、育児を行う時短勤務を実施した。</a:t>
            </a:r>
          </a:p>
        </p:txBody>
      </p:sp>
      <p:sp>
        <p:nvSpPr>
          <p:cNvPr id="3" name="楕円 2">
            <a:extLst>
              <a:ext uri="{FF2B5EF4-FFF2-40B4-BE49-F238E27FC236}">
                <a16:creationId xmlns:a16="http://schemas.microsoft.com/office/drawing/2014/main" id="{C5AE7D67-FD55-FE2E-B579-87555FBC66A5}"/>
              </a:ext>
            </a:extLst>
          </p:cNvPr>
          <p:cNvSpPr/>
          <p:nvPr/>
        </p:nvSpPr>
        <p:spPr>
          <a:xfrm>
            <a:off x="3478307" y="1683722"/>
            <a:ext cx="3899647" cy="212372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01FDBD25-C0B8-596B-7C6E-F7720123D74A}"/>
              </a:ext>
            </a:extLst>
          </p:cNvPr>
          <p:cNvSpPr/>
          <p:nvPr/>
        </p:nvSpPr>
        <p:spPr>
          <a:xfrm>
            <a:off x="8220077" y="3429000"/>
            <a:ext cx="3109071" cy="181083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6215682D-918B-F37F-B84A-F5AD0BFD1C88}"/>
              </a:ext>
            </a:extLst>
          </p:cNvPr>
          <p:cNvSpPr/>
          <p:nvPr/>
        </p:nvSpPr>
        <p:spPr>
          <a:xfrm>
            <a:off x="1729628" y="3229329"/>
            <a:ext cx="1793643" cy="181083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FF0ECC23-1041-0BDE-ED23-F6787AA335C7}"/>
              </a:ext>
            </a:extLst>
          </p:cNvPr>
          <p:cNvSpPr/>
          <p:nvPr/>
        </p:nvSpPr>
        <p:spPr>
          <a:xfrm>
            <a:off x="306519" y="2544424"/>
            <a:ext cx="1073483" cy="478286"/>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職場</a:t>
            </a:r>
          </a:p>
        </p:txBody>
      </p:sp>
      <p:sp>
        <p:nvSpPr>
          <p:cNvPr id="8" name="四角形: 角を丸くする 7">
            <a:extLst>
              <a:ext uri="{FF2B5EF4-FFF2-40B4-BE49-F238E27FC236}">
                <a16:creationId xmlns:a16="http://schemas.microsoft.com/office/drawing/2014/main" id="{24703339-32F1-26DB-D633-57D57F32FFA6}"/>
              </a:ext>
            </a:extLst>
          </p:cNvPr>
          <p:cNvSpPr/>
          <p:nvPr/>
        </p:nvSpPr>
        <p:spPr>
          <a:xfrm>
            <a:off x="301458" y="4164975"/>
            <a:ext cx="1073483" cy="478286"/>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家庭</a:t>
            </a:r>
          </a:p>
        </p:txBody>
      </p:sp>
    </p:spTree>
    <p:extLst>
      <p:ext uri="{BB962C8B-B14F-4D97-AF65-F5344CB8AC3E}">
        <p14:creationId xmlns:p14="http://schemas.microsoft.com/office/powerpoint/2010/main" val="3743315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73ADE5-ABDD-A23C-C81E-9E7EED222C71}"/>
              </a:ext>
            </a:extLst>
          </p:cNvPr>
          <p:cNvSpPr>
            <a:spLocks noGrp="1"/>
          </p:cNvSpPr>
          <p:nvPr>
            <p:ph type="title"/>
          </p:nvPr>
        </p:nvSpPr>
        <p:spPr/>
        <p:txBody>
          <a:bodyPr/>
          <a:lstStyle/>
          <a:p>
            <a:r>
              <a:rPr lang="ja-JP" altLang="en-US" dirty="0">
                <a:solidFill>
                  <a:schemeClr val="tx1"/>
                </a:solidFill>
              </a:rPr>
              <a:t>当科の時短勤務</a:t>
            </a:r>
            <a:r>
              <a:rPr kumimoji="1" lang="ja-JP" altLang="en-US" dirty="0">
                <a:solidFill>
                  <a:schemeClr val="tx1"/>
                </a:solidFill>
              </a:rPr>
              <a:t>の内容</a:t>
            </a:r>
          </a:p>
        </p:txBody>
      </p:sp>
      <p:sp>
        <p:nvSpPr>
          <p:cNvPr id="3" name="コンテンツ プレースホルダー 2">
            <a:extLst>
              <a:ext uri="{FF2B5EF4-FFF2-40B4-BE49-F238E27FC236}">
                <a16:creationId xmlns:a16="http://schemas.microsoft.com/office/drawing/2014/main" id="{FE72E9CB-78BA-0F73-E3F9-8D1650875D6E}"/>
              </a:ext>
            </a:extLst>
          </p:cNvPr>
          <p:cNvSpPr>
            <a:spLocks noGrp="1"/>
          </p:cNvSpPr>
          <p:nvPr>
            <p:ph idx="1"/>
          </p:nvPr>
        </p:nvSpPr>
        <p:spPr/>
        <p:txBody>
          <a:bodyPr/>
          <a:lstStyle/>
          <a:p>
            <a:r>
              <a:rPr kumimoji="1" lang="ja-JP" altLang="en-US" dirty="0"/>
              <a:t>出勤時間の調整（診療開始前のカンファレンスへの出席の免除、</a:t>
            </a:r>
            <a:r>
              <a:rPr lang="ja-JP" altLang="en-US" dirty="0"/>
              <a:t>宿泊や早朝の移動が必要な出張先のコントロール）</a:t>
            </a:r>
            <a:endParaRPr lang="en-US" altLang="ja-JP" dirty="0"/>
          </a:p>
          <a:p>
            <a:endParaRPr kumimoji="1" lang="en-US" altLang="ja-JP" dirty="0"/>
          </a:p>
          <a:p>
            <a:r>
              <a:rPr lang="ja-JP" altLang="en-US" dirty="0"/>
              <a:t>午前中で済むような業務で調整（回診などの病棟業務、外来診療（出張を含む）、手術加療も午前中で終えるように手術の順序の調整）</a:t>
            </a:r>
            <a:endParaRPr kumimoji="1" lang="ja-JP" altLang="en-US" dirty="0"/>
          </a:p>
        </p:txBody>
      </p:sp>
    </p:spTree>
    <p:extLst>
      <p:ext uri="{BB962C8B-B14F-4D97-AF65-F5344CB8AC3E}">
        <p14:creationId xmlns:p14="http://schemas.microsoft.com/office/powerpoint/2010/main" val="212717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73ADE5-ABDD-A23C-C81E-9E7EED222C71}"/>
              </a:ext>
            </a:extLst>
          </p:cNvPr>
          <p:cNvSpPr>
            <a:spLocks noGrp="1"/>
          </p:cNvSpPr>
          <p:nvPr>
            <p:ph type="title"/>
          </p:nvPr>
        </p:nvSpPr>
        <p:spPr/>
        <p:txBody>
          <a:bodyPr/>
          <a:lstStyle/>
          <a:p>
            <a:r>
              <a:rPr kumimoji="1" lang="ja-JP" altLang="en-US" dirty="0">
                <a:solidFill>
                  <a:schemeClr val="tx1"/>
                </a:solidFill>
              </a:rPr>
              <a:t>当科の時短勤務のメリット</a:t>
            </a:r>
          </a:p>
        </p:txBody>
      </p:sp>
      <p:sp>
        <p:nvSpPr>
          <p:cNvPr id="3" name="コンテンツ プレースホルダー 2">
            <a:extLst>
              <a:ext uri="{FF2B5EF4-FFF2-40B4-BE49-F238E27FC236}">
                <a16:creationId xmlns:a16="http://schemas.microsoft.com/office/drawing/2014/main" id="{FE72E9CB-78BA-0F73-E3F9-8D1650875D6E}"/>
              </a:ext>
            </a:extLst>
          </p:cNvPr>
          <p:cNvSpPr>
            <a:spLocks noGrp="1"/>
          </p:cNvSpPr>
          <p:nvPr>
            <p:ph idx="1"/>
          </p:nvPr>
        </p:nvSpPr>
        <p:spPr>
          <a:xfrm>
            <a:off x="677333" y="2160589"/>
            <a:ext cx="9139019" cy="3880773"/>
          </a:xfrm>
        </p:spPr>
        <p:txBody>
          <a:bodyPr>
            <a:normAutofit/>
          </a:bodyPr>
          <a:lstStyle/>
          <a:p>
            <a:r>
              <a:rPr lang="ja-JP" altLang="en-US" dirty="0"/>
              <a:t>給与が安定（通常の育休取得の場合、大学の給与の</a:t>
            </a:r>
            <a:r>
              <a:rPr lang="en-US" altLang="ja-JP" dirty="0"/>
              <a:t>67</a:t>
            </a:r>
            <a:r>
              <a:rPr lang="ja-JP" altLang="en-US" dirty="0"/>
              <a:t>％、外勤不可となる。）</a:t>
            </a:r>
            <a:endParaRPr lang="en-US" altLang="ja-JP" dirty="0"/>
          </a:p>
          <a:p>
            <a:r>
              <a:rPr lang="ja-JP" altLang="en-US" dirty="0"/>
              <a:t>診療から大きく外れることがないため、技術の向上、キャリア形成に遅れが出ない。</a:t>
            </a:r>
            <a:endParaRPr lang="en-US" altLang="ja-JP" dirty="0"/>
          </a:p>
          <a:p>
            <a:r>
              <a:rPr kumimoji="1" lang="ja-JP" altLang="en-US" dirty="0"/>
              <a:t>職場に「大きな」負担はないので、心理的負担が少ない。そのため、職場としても取得者としても導入しやすい。</a:t>
            </a:r>
            <a:endParaRPr kumimoji="1" lang="en-US" altLang="ja-JP" dirty="0"/>
          </a:p>
          <a:p>
            <a:r>
              <a:rPr lang="ja-JP" altLang="en-US" dirty="0"/>
              <a:t>期間に制限がないため、「育休」と異なり、開始時期、終了時期を相談で比較的自由に設定できる。</a:t>
            </a:r>
            <a:endParaRPr kumimoji="1" lang="en-US" altLang="ja-JP" dirty="0"/>
          </a:p>
          <a:p>
            <a:endParaRPr kumimoji="1" lang="ja-JP" altLang="en-US" dirty="0"/>
          </a:p>
        </p:txBody>
      </p:sp>
    </p:spTree>
    <p:extLst>
      <p:ext uri="{BB962C8B-B14F-4D97-AF65-F5344CB8AC3E}">
        <p14:creationId xmlns:p14="http://schemas.microsoft.com/office/powerpoint/2010/main" val="4090644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73ADE5-ABDD-A23C-C81E-9E7EED222C71}"/>
              </a:ext>
            </a:extLst>
          </p:cNvPr>
          <p:cNvSpPr>
            <a:spLocks noGrp="1"/>
          </p:cNvSpPr>
          <p:nvPr>
            <p:ph type="title"/>
          </p:nvPr>
        </p:nvSpPr>
        <p:spPr/>
        <p:txBody>
          <a:bodyPr/>
          <a:lstStyle/>
          <a:p>
            <a:r>
              <a:rPr kumimoji="1" lang="ja-JP" altLang="en-US" dirty="0">
                <a:solidFill>
                  <a:schemeClr val="tx1"/>
                </a:solidFill>
              </a:rPr>
              <a:t>時短勤務</a:t>
            </a:r>
            <a:r>
              <a:rPr lang="ja-JP" altLang="en-US" dirty="0">
                <a:solidFill>
                  <a:schemeClr val="tx1"/>
                </a:solidFill>
              </a:rPr>
              <a:t>実施</a:t>
            </a:r>
            <a:r>
              <a:rPr kumimoji="1" lang="ja-JP" altLang="en-US" dirty="0">
                <a:solidFill>
                  <a:schemeClr val="tx1"/>
                </a:solidFill>
              </a:rPr>
              <a:t>後の感想</a:t>
            </a:r>
          </a:p>
        </p:txBody>
      </p:sp>
      <p:sp>
        <p:nvSpPr>
          <p:cNvPr id="3" name="コンテンツ プレースホルダー 2">
            <a:extLst>
              <a:ext uri="{FF2B5EF4-FFF2-40B4-BE49-F238E27FC236}">
                <a16:creationId xmlns:a16="http://schemas.microsoft.com/office/drawing/2014/main" id="{FE72E9CB-78BA-0F73-E3F9-8D1650875D6E}"/>
              </a:ext>
            </a:extLst>
          </p:cNvPr>
          <p:cNvSpPr>
            <a:spLocks noGrp="1"/>
          </p:cNvSpPr>
          <p:nvPr>
            <p:ph idx="1"/>
          </p:nvPr>
        </p:nvSpPr>
        <p:spPr>
          <a:xfrm>
            <a:off x="677334" y="2160589"/>
            <a:ext cx="8930216" cy="3880773"/>
          </a:xfrm>
        </p:spPr>
        <p:txBody>
          <a:bodyPr/>
          <a:lstStyle/>
          <a:p>
            <a:r>
              <a:rPr kumimoji="1" lang="ja-JP" altLang="en-US" dirty="0"/>
              <a:t>仕事も家庭もうまくバランスを取りつつ、乗り切ることが出来た（現在進行中）。</a:t>
            </a:r>
            <a:endParaRPr kumimoji="1" lang="en-US" altLang="ja-JP" dirty="0"/>
          </a:p>
          <a:p>
            <a:r>
              <a:rPr kumimoji="1" lang="ja-JP" altLang="en-US" dirty="0"/>
              <a:t>新生児育児における妻の負担を減らすこと</a:t>
            </a:r>
            <a:r>
              <a:rPr lang="ja-JP" altLang="en-US" dirty="0"/>
              <a:t>が</a:t>
            </a:r>
            <a:r>
              <a:rPr kumimoji="1" lang="ja-JP" altLang="en-US" dirty="0"/>
              <a:t>出来ただけでなく、子供との関わりを増やし、家庭での様子を見ること</a:t>
            </a:r>
            <a:r>
              <a:rPr lang="ja-JP" altLang="en-US" dirty="0"/>
              <a:t>も</a:t>
            </a:r>
            <a:r>
              <a:rPr kumimoji="1" lang="ja-JP" altLang="en-US" dirty="0"/>
              <a:t>出来た。</a:t>
            </a:r>
            <a:endParaRPr kumimoji="1" lang="en-US" altLang="ja-JP" dirty="0"/>
          </a:p>
          <a:p>
            <a:r>
              <a:rPr lang="ja-JP" altLang="en-US" dirty="0"/>
              <a:t>まずは時短勤務であったが、実際にやってみることで課題も見えてきた。（育児支援をより良いものにし、実践していくのであれば、普段の業務にもう少し余裕が必要であることや周囲の理解がもっと必要であることなど）</a:t>
            </a:r>
            <a:endParaRPr lang="en-US" altLang="ja-JP" dirty="0"/>
          </a:p>
          <a:p>
            <a:r>
              <a:rPr kumimoji="1" lang="ja-JP" altLang="en-US" dirty="0"/>
              <a:t>一方で、上記のごとく育児休業を充実させるには困難もあるが、今回のようなちょっとした時間の調整だけでも何もしないよりは明らかに</a:t>
            </a:r>
            <a:r>
              <a:rPr lang="ja-JP" altLang="en-US" dirty="0"/>
              <a:t>家庭にとってプラスになることが分かり、時短勤務など、希望者がいれば積極的に調整していきたい。</a:t>
            </a:r>
            <a:endParaRPr kumimoji="1" lang="en-US" altLang="ja-JP" dirty="0"/>
          </a:p>
        </p:txBody>
      </p:sp>
    </p:spTree>
    <p:extLst>
      <p:ext uri="{BB962C8B-B14F-4D97-AF65-F5344CB8AC3E}">
        <p14:creationId xmlns:p14="http://schemas.microsoft.com/office/powerpoint/2010/main" val="1369391469"/>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TM02900688[[fn=ファセット]]</Template>
  <TotalTime>678</TotalTime>
  <Words>806</Words>
  <Application>Microsoft Office PowerPoint</Application>
  <PresentationFormat>ワイド画面</PresentationFormat>
  <Paragraphs>50</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Arial</vt:lpstr>
      <vt:lpstr>Trebuchet MS</vt:lpstr>
      <vt:lpstr>Wingdings 3</vt:lpstr>
      <vt:lpstr>ファセット</vt:lpstr>
      <vt:lpstr>当科における男性医師の育児参画への取り組み</vt:lpstr>
      <vt:lpstr>男性の育児休業取得率</vt:lpstr>
      <vt:lpstr>男性が育休を取らない理由</vt:lpstr>
      <vt:lpstr>PowerPoint プレゼンテーション</vt:lpstr>
      <vt:lpstr>時間帯による人手の必要性</vt:lpstr>
      <vt:lpstr>当科の時短勤務の内容</vt:lpstr>
      <vt:lpstr>当科の時短勤務のメリット</vt:lpstr>
      <vt:lpstr>時短勤務実施後の感想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拓也 角木</dc:creator>
  <cp:lastModifiedBy>英文誌・国際・広報</cp:lastModifiedBy>
  <cp:revision>11</cp:revision>
  <dcterms:created xsi:type="dcterms:W3CDTF">2024-02-13T23:55:54Z</dcterms:created>
  <dcterms:modified xsi:type="dcterms:W3CDTF">2024-03-05T01:34:49Z</dcterms:modified>
</cp:coreProperties>
</file>