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25" r:id="rId3"/>
    <p:sldId id="257" r:id="rId4"/>
    <p:sldId id="264" r:id="rId5"/>
    <p:sldId id="326" r:id="rId6"/>
    <p:sldId id="327" r:id="rId7"/>
    <p:sldId id="328" r:id="rId8"/>
    <p:sldId id="329" r:id="rId9"/>
    <p:sldId id="331" r:id="rId10"/>
    <p:sldId id="306" r:id="rId11"/>
    <p:sldId id="332" r:id="rId12"/>
    <p:sldId id="330" r:id="rId13"/>
  </p:sldIdLst>
  <p:sldSz cx="12192000" cy="6858000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75"/>
    <p:restoredTop sz="93684"/>
  </p:normalViewPr>
  <p:slideViewPr>
    <p:cSldViewPr snapToGrid="0" snapToObjects="1">
      <p:cViewPr>
        <p:scale>
          <a:sx n="73" d="100"/>
          <a:sy n="73" d="100"/>
        </p:scale>
        <p:origin x="1080" y="9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0FA9B-E540-6B45-B2F2-FE2A488BC7B3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3B017-F4A8-B643-8B83-4AD1E7CCFE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703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82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04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3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33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4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93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89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41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15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47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69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730A3-83A4-DC47-AAD8-B5B4031CD6BD}" type="datetimeFigureOut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1F48-EA3D-EC46-A09C-4F26407BC6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96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3.com/news/kisokoza/712900?prefecture_id=1&amp;portalId=mailmag&amp;mmp=LZ191211&amp;mc.l=54063826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sahikawa-med.ac.jp/hospital/nirinsou/career_shien/work_life_balance/r6work_lif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sahikawa-med.ac.jp/hospital/nirinsou/career_shien/work_life_balance/r6work_life.html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l.nikkeibp.co.jp/leaf/mem/pub/report/200709/504192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374834"/>
            <a:ext cx="9144000" cy="2810483"/>
          </a:xfrm>
        </p:spPr>
        <p:txBody>
          <a:bodyPr>
            <a:normAutofit/>
          </a:bodyPr>
          <a:lstStyle/>
          <a:p>
            <a:r>
              <a:rPr lang="ja-JP" altLang="en-US" sz="4000"/>
              <a:t>旭川医科大学</a:t>
            </a:r>
            <a:br>
              <a:rPr lang="en-US" altLang="ja-JP" sz="4000" dirty="0"/>
            </a:br>
            <a:r>
              <a:rPr lang="ja-JP" altLang="en-US" sz="4000"/>
              <a:t>耳鼻咽喉科・頭頸部外科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57497" y="127421"/>
            <a:ext cx="660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日本耳鼻咽喉科頭頸部外科学会　子育て支援の取り組み</a:t>
            </a:r>
            <a:r>
              <a:rPr lang="en-US" altLang="ja-JP" dirty="0"/>
              <a:t> 2025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62" y="2449335"/>
            <a:ext cx="3489675" cy="44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1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56107"/>
            <a:ext cx="10972800" cy="1143000"/>
          </a:xfrm>
        </p:spPr>
        <p:txBody>
          <a:bodyPr/>
          <a:lstStyle/>
          <a:p>
            <a:r>
              <a:rPr lang="ja-JP" altLang="en-US"/>
              <a:t>成人の平日の家事の時間</a:t>
            </a:r>
            <a:endParaRPr kumimoji="1" lang="ja-JP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4C5FA-B153-4AC8-7879-AED2CEF61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9" t="27172" r="55182" b="9770"/>
          <a:stretch/>
        </p:blipFill>
        <p:spPr>
          <a:xfrm>
            <a:off x="223390" y="995376"/>
            <a:ext cx="5706061" cy="539881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195796" y="6254002"/>
            <a:ext cx="260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国民生活時間調査</a:t>
            </a:r>
            <a:br>
              <a:rPr lang="en-US" altLang="ja-JP" dirty="0"/>
            </a:br>
            <a:r>
              <a:rPr lang="en-US" altLang="ja-JP" dirty="0"/>
              <a:t>NHK</a:t>
            </a:r>
            <a:r>
              <a:rPr lang="ja-JP" altLang="en-US" dirty="0"/>
              <a:t>世論</a:t>
            </a:r>
            <a:r>
              <a:rPr lang="ja-JP" altLang="en-US"/>
              <a:t>調査部</a:t>
            </a:r>
            <a:r>
              <a:rPr lang="en-US" altLang="ja-JP" dirty="0"/>
              <a:t>2020</a:t>
            </a:r>
            <a:endParaRPr lang="ja-JP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C619DC-95D0-47F7-B9C2-A0F352B6DB59}"/>
              </a:ext>
            </a:extLst>
          </p:cNvPr>
          <p:cNvSpPr/>
          <p:nvPr/>
        </p:nvSpPr>
        <p:spPr>
          <a:xfrm>
            <a:off x="4777529" y="1700821"/>
            <a:ext cx="1586620" cy="437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C83C2-2138-44D3-0653-E11377F70B96}"/>
              </a:ext>
            </a:extLst>
          </p:cNvPr>
          <p:cNvSpPr/>
          <p:nvPr/>
        </p:nvSpPr>
        <p:spPr>
          <a:xfrm>
            <a:off x="4730586" y="5157178"/>
            <a:ext cx="1586620" cy="1096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23896" y="2142641"/>
            <a:ext cx="6820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男性の家事に従事する時間が</a:t>
            </a:r>
            <a:br>
              <a:rPr lang="en-US" altLang="ja-JP" sz="2800" dirty="0"/>
            </a:br>
            <a:r>
              <a:rPr lang="ja-JP" altLang="en-US" sz="2800"/>
              <a:t>コロナ禍を経て有意に増加しているが、</a:t>
            </a:r>
            <a:endParaRPr lang="en-US" altLang="ja-JP" sz="2800" dirty="0"/>
          </a:p>
          <a:p>
            <a:pPr algn="ctr"/>
            <a:r>
              <a:rPr lang="ja-JP" altLang="en-US" sz="2800"/>
              <a:t>女性との差は以前大きい</a:t>
            </a:r>
            <a:endParaRPr lang="ja-JP" altLang="en-US" sz="2800" dirty="0"/>
          </a:p>
        </p:txBody>
      </p:sp>
      <p:sp>
        <p:nvSpPr>
          <p:cNvPr id="3" name="右矢印 13">
            <a:extLst>
              <a:ext uri="{FF2B5EF4-FFF2-40B4-BE49-F238E27FC236}">
                <a16:creationId xmlns:a16="http://schemas.microsoft.com/office/drawing/2014/main" id="{D0D39F55-0079-3583-506D-017010496C15}"/>
              </a:ext>
            </a:extLst>
          </p:cNvPr>
          <p:cNvSpPr/>
          <p:nvPr/>
        </p:nvSpPr>
        <p:spPr>
          <a:xfrm rot="5400000">
            <a:off x="8476365" y="3792546"/>
            <a:ext cx="915936" cy="72040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id="{D90C155B-452E-B36D-F9ED-753C842F828B}"/>
              </a:ext>
            </a:extLst>
          </p:cNvPr>
          <p:cNvSpPr txBox="1"/>
          <p:nvPr/>
        </p:nvSpPr>
        <p:spPr>
          <a:xfrm>
            <a:off x="5909410" y="4919230"/>
            <a:ext cx="6049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/>
              <a:t>男性（医師）の</a:t>
            </a:r>
            <a:endParaRPr lang="en-US" altLang="ja-JP" sz="3200" dirty="0"/>
          </a:p>
          <a:p>
            <a:pPr algn="ctr"/>
            <a:r>
              <a:rPr lang="ja-JP" altLang="en-US" sz="3200"/>
              <a:t>家事に対する</a:t>
            </a:r>
            <a:r>
              <a:rPr lang="ja-JP" altLang="en-US" sz="3200">
                <a:solidFill>
                  <a:srgbClr val="FF0000"/>
                </a:solidFill>
              </a:rPr>
              <a:t>伸びしろは無限大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86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E3BF7-7E01-02F2-0FB4-D220A9534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AD07304D-BADE-8471-38B3-34C9A429C6AC}"/>
              </a:ext>
            </a:extLst>
          </p:cNvPr>
          <p:cNvSpPr txBox="1"/>
          <p:nvPr/>
        </p:nvSpPr>
        <p:spPr>
          <a:xfrm>
            <a:off x="7102944" y="2267506"/>
            <a:ext cx="5227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当科の髙原が</a:t>
            </a:r>
            <a:endParaRPr lang="en-US" altLang="ja-JP" sz="2800" dirty="0"/>
          </a:p>
          <a:p>
            <a:pPr algn="ctr"/>
            <a:r>
              <a:rPr lang="ja-JP" altLang="en-US" sz="2800"/>
              <a:t>子育て支援への貢献を認められベストサポーター賞を受賞</a:t>
            </a:r>
            <a:endParaRPr lang="ja-JP" altLang="en-US" sz="2800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049941EB-17EA-3C3A-C258-9E0AF0FA2229}"/>
              </a:ext>
            </a:extLst>
          </p:cNvPr>
          <p:cNvSpPr txBox="1"/>
          <p:nvPr/>
        </p:nvSpPr>
        <p:spPr>
          <a:xfrm>
            <a:off x="7102944" y="4874113"/>
            <a:ext cx="522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定時帰宅を推奨する働き方を</a:t>
            </a:r>
            <a:endParaRPr lang="en-US" altLang="ja-JP" sz="2800" dirty="0"/>
          </a:p>
          <a:p>
            <a:pPr algn="ctr"/>
            <a:r>
              <a:rPr lang="en-US" altLang="ja-JP" sz="2800" dirty="0"/>
              <a:t>Big Boss</a:t>
            </a:r>
            <a:r>
              <a:rPr lang="ja-JP" altLang="en-US" sz="2800"/>
              <a:t>自らが推奨</a:t>
            </a:r>
            <a:endParaRPr lang="ja-JP" altLang="en-US" sz="2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11E32F-5D3C-82F1-7AAD-495DCC443AEC}"/>
              </a:ext>
            </a:extLst>
          </p:cNvPr>
          <p:cNvGrpSpPr/>
          <p:nvPr/>
        </p:nvGrpSpPr>
        <p:grpSpPr>
          <a:xfrm>
            <a:off x="10729" y="209011"/>
            <a:ext cx="7200000" cy="6249269"/>
            <a:chOff x="10729" y="19228"/>
            <a:chExt cx="7200000" cy="6249269"/>
          </a:xfrm>
        </p:grpSpPr>
        <p:pic>
          <p:nvPicPr>
            <p:cNvPr id="5" name="Picture 4" descr="A close up of black text&#10;&#10;Description automatically generated">
              <a:extLst>
                <a:ext uri="{FF2B5EF4-FFF2-40B4-BE49-F238E27FC236}">
                  <a16:creationId xmlns:a16="http://schemas.microsoft.com/office/drawing/2014/main" id="{FDBCA27C-A0A8-B6E4-BAF1-C6A186EB1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9" y="19228"/>
              <a:ext cx="7200000" cy="1537226"/>
            </a:xfrm>
            <a:prstGeom prst="rect">
              <a:avLst/>
            </a:prstGeom>
          </p:spPr>
        </p:pic>
        <p:pic>
          <p:nvPicPr>
            <p:cNvPr id="11" name="Picture 10" descr="A group of people holding papers&#10;&#10;Description automatically generated">
              <a:extLst>
                <a:ext uri="{FF2B5EF4-FFF2-40B4-BE49-F238E27FC236}">
                  <a16:creationId xmlns:a16="http://schemas.microsoft.com/office/drawing/2014/main" id="{4342D7E7-4503-9299-35DD-C77328E61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9" y="1599555"/>
              <a:ext cx="7200000" cy="4668942"/>
            </a:xfrm>
            <a:prstGeom prst="rect">
              <a:avLst/>
            </a:prstGeom>
          </p:spPr>
        </p:pic>
      </p:grpSp>
      <p:sp>
        <p:nvSpPr>
          <p:cNvPr id="14" name="右矢印 13">
            <a:extLst>
              <a:ext uri="{FF2B5EF4-FFF2-40B4-BE49-F238E27FC236}">
                <a16:creationId xmlns:a16="http://schemas.microsoft.com/office/drawing/2014/main" id="{827BF88C-78B3-085B-1128-F57B50188ECA}"/>
              </a:ext>
            </a:extLst>
          </p:cNvPr>
          <p:cNvSpPr/>
          <p:nvPr/>
        </p:nvSpPr>
        <p:spPr>
          <a:xfrm rot="5400000">
            <a:off x="9125210" y="3883850"/>
            <a:ext cx="915936" cy="72040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5457350-9BF5-B38B-734E-FAA8AE950AE0}"/>
              </a:ext>
            </a:extLst>
          </p:cNvPr>
          <p:cNvSpPr/>
          <p:nvPr/>
        </p:nvSpPr>
        <p:spPr>
          <a:xfrm>
            <a:off x="2753029" y="4122786"/>
            <a:ext cx="4457700" cy="26486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2758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B017E-23C0-D50F-2FCB-879AECCB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CEB3846-E04C-5A9E-36E1-453D2760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9422"/>
            <a:ext cx="10972800" cy="1143000"/>
          </a:xfrm>
        </p:spPr>
        <p:txBody>
          <a:bodyPr>
            <a:normAutofit/>
          </a:bodyPr>
          <a:lstStyle/>
          <a:p>
            <a:r>
              <a:rPr lang="ja-JP" altLang="en-US"/>
              <a:t>さいごに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A04D56-E55F-C113-C7F3-BFC90B8CB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" y="1892422"/>
            <a:ext cx="11722608" cy="4525963"/>
          </a:xfrm>
        </p:spPr>
        <p:txBody>
          <a:bodyPr/>
          <a:lstStyle/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r>
              <a:rPr lang="ja-JP" altLang="en-US"/>
              <a:t>子育て支援のために頑張るのは女性医師ではなく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>
                <a:solidFill>
                  <a:srgbClr val="FF0000"/>
                </a:solidFill>
              </a:rPr>
              <a:t>男性医師</a:t>
            </a:r>
            <a:r>
              <a:rPr lang="ja-JP" altLang="en-US"/>
              <a:t>です</a:t>
            </a: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ja-JP" altLang="en-US"/>
              <a:t>女性医師は既に限界まで子育てにコミットしています</a:t>
            </a: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ja-JP" altLang="en-US"/>
              <a:t>男性医師の皆様の子育てを当科は全面的にサポートします</a:t>
            </a: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</p:txBody>
      </p:sp>
      <p:pic>
        <p:nvPicPr>
          <p:cNvPr id="3" name="Picture 2" descr="A cartoon of a person and two children&#10;&#10;Description automatically generated">
            <a:extLst>
              <a:ext uri="{FF2B5EF4-FFF2-40B4-BE49-F238E27FC236}">
                <a16:creationId xmlns:a16="http://schemas.microsoft.com/office/drawing/2014/main" id="{0A1378CF-2211-A5D7-1A15-59262CDA2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756" y="0"/>
            <a:ext cx="2450262" cy="2340000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7F4D52F9-DD12-0D1E-A6F1-61DAB2335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6" y="42850"/>
            <a:ext cx="13572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2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EB1D8-5C3B-8AAE-2BE8-6AADB0DF8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E031306-FA9E-4A0F-5B41-DDF624BE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旭川医科大学耳鼻咽喉科頭頸部外科</a:t>
            </a:r>
            <a:br>
              <a:rPr lang="en-US" altLang="ja-JP" dirty="0"/>
            </a:br>
            <a:r>
              <a:rPr lang="ja-JP" altLang="en-US"/>
              <a:t>スタッフ</a:t>
            </a:r>
            <a:endParaRPr kumimoji="1" lang="ja-JP" altLang="en-US" dirty="0"/>
          </a:p>
        </p:txBody>
      </p:sp>
      <p:pic>
        <p:nvPicPr>
          <p:cNvPr id="8" name="Picture 7" descr="A person in a white coat&#10;&#10;Description automatically generated">
            <a:extLst>
              <a:ext uri="{FF2B5EF4-FFF2-40B4-BE49-F238E27FC236}">
                <a16:creationId xmlns:a16="http://schemas.microsoft.com/office/drawing/2014/main" id="{B07A1685-81DF-B337-EF5B-733DE4482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733" y="1500168"/>
            <a:ext cx="2495270" cy="2880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4401BBD-A5DD-1CD4-7C6D-A445BC8018F8}"/>
              </a:ext>
            </a:extLst>
          </p:cNvPr>
          <p:cNvGrpSpPr/>
          <p:nvPr/>
        </p:nvGrpSpPr>
        <p:grpSpPr>
          <a:xfrm>
            <a:off x="227425" y="4482030"/>
            <a:ext cx="11737147" cy="1658666"/>
            <a:chOff x="0" y="3654715"/>
            <a:chExt cx="11737147" cy="1658666"/>
          </a:xfrm>
        </p:grpSpPr>
        <p:pic>
          <p:nvPicPr>
            <p:cNvPr id="10" name="Picture 9" descr="A person in a white shirt&#10;&#10;Description automatically generated">
              <a:extLst>
                <a:ext uri="{FF2B5EF4-FFF2-40B4-BE49-F238E27FC236}">
                  <a16:creationId xmlns:a16="http://schemas.microsoft.com/office/drawing/2014/main" id="{DFCB3674-B040-C6BD-4206-8A039C1D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693381"/>
              <a:ext cx="1441800" cy="1620000"/>
            </a:xfrm>
            <a:prstGeom prst="rect">
              <a:avLst/>
            </a:prstGeom>
          </p:spPr>
        </p:pic>
        <p:pic>
          <p:nvPicPr>
            <p:cNvPr id="12" name="Picture 11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5A489716-572A-070B-875C-2A86ABE80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854" y="3693381"/>
              <a:ext cx="1446428" cy="1620000"/>
            </a:xfrm>
            <a:prstGeom prst="rect">
              <a:avLst/>
            </a:prstGeom>
          </p:spPr>
        </p:pic>
        <p:pic>
          <p:nvPicPr>
            <p:cNvPr id="14" name="Picture 13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B63EE980-8908-FC23-28F5-9400F7453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2407" y="3693381"/>
              <a:ext cx="1455533" cy="1620000"/>
            </a:xfrm>
            <a:prstGeom prst="rect">
              <a:avLst/>
            </a:prstGeom>
          </p:spPr>
        </p:pic>
        <p:pic>
          <p:nvPicPr>
            <p:cNvPr id="16" name="Picture 15" descr="A person with black hair&#10;&#10;Description automatically generated">
              <a:extLst>
                <a:ext uri="{FF2B5EF4-FFF2-40B4-BE49-F238E27FC236}">
                  <a16:creationId xmlns:a16="http://schemas.microsoft.com/office/drawing/2014/main" id="{BB777AAE-3FEB-4A39-02B4-A16ED9CA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5645" y="3674048"/>
              <a:ext cx="1506600" cy="1620000"/>
            </a:xfrm>
            <a:prstGeom prst="rect">
              <a:avLst/>
            </a:prstGeom>
          </p:spPr>
        </p:pic>
        <p:pic>
          <p:nvPicPr>
            <p:cNvPr id="18" name="Picture 17" descr="A person in a grey shirt&#10;&#10;Description automatically generated">
              <a:extLst>
                <a:ext uri="{FF2B5EF4-FFF2-40B4-BE49-F238E27FC236}">
                  <a16:creationId xmlns:a16="http://schemas.microsoft.com/office/drawing/2014/main" id="{34A4A3FA-345E-BA34-5301-432733AF0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1943" y="3654715"/>
              <a:ext cx="1469691" cy="1620000"/>
            </a:xfrm>
            <a:prstGeom prst="rect">
              <a:avLst/>
            </a:prstGeom>
          </p:spPr>
        </p:pic>
        <p:pic>
          <p:nvPicPr>
            <p:cNvPr id="20" name="Picture 19" descr="A person in a blue shirt&#10;&#10;Description automatically generated">
              <a:extLst>
                <a:ext uri="{FF2B5EF4-FFF2-40B4-BE49-F238E27FC236}">
                  <a16:creationId xmlns:a16="http://schemas.microsoft.com/office/drawing/2014/main" id="{B4C32685-10C5-AD74-7ECA-2B210A16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1789" y="3654715"/>
              <a:ext cx="1528615" cy="1620000"/>
            </a:xfrm>
            <a:prstGeom prst="rect">
              <a:avLst/>
            </a:prstGeom>
          </p:spPr>
        </p:pic>
        <p:pic>
          <p:nvPicPr>
            <p:cNvPr id="22" name="Picture 21" descr="A person with short brown hair wearing a pink shirt&#10;&#10;Description automatically generated">
              <a:extLst>
                <a:ext uri="{FF2B5EF4-FFF2-40B4-BE49-F238E27FC236}">
                  <a16:creationId xmlns:a16="http://schemas.microsoft.com/office/drawing/2014/main" id="{BCD2F904-9CF1-742D-0AC9-8F538782B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47019" y="3654715"/>
              <a:ext cx="1495385" cy="1620000"/>
            </a:xfrm>
            <a:prstGeom prst="rect">
              <a:avLst/>
            </a:prstGeom>
          </p:spPr>
        </p:pic>
        <p:pic>
          <p:nvPicPr>
            <p:cNvPr id="24" name="Picture 23" descr="A person with black hair&#10;&#10;Description automatically generated">
              <a:extLst>
                <a:ext uri="{FF2B5EF4-FFF2-40B4-BE49-F238E27FC236}">
                  <a16:creationId xmlns:a16="http://schemas.microsoft.com/office/drawing/2014/main" id="{D73B5D56-989B-7B1F-8AB7-9435854E1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42404" y="3654715"/>
              <a:ext cx="1494743" cy="1620000"/>
            </a:xfrm>
            <a:prstGeom prst="rect">
              <a:avLst/>
            </a:prstGeom>
          </p:spPr>
        </p:pic>
      </p:grpSp>
      <p:sp>
        <p:nvSpPr>
          <p:cNvPr id="26" name="コンテンツ プレースホルダー 5">
            <a:extLst>
              <a:ext uri="{FF2B5EF4-FFF2-40B4-BE49-F238E27FC236}">
                <a16:creationId xmlns:a16="http://schemas.microsoft.com/office/drawing/2014/main" id="{E81AFC05-01B4-80CC-C89C-4830309CF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0212"/>
            <a:ext cx="4898941" cy="20060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kumimoji="1" lang="en-US" altLang="ja-JP" sz="2400" dirty="0"/>
          </a:p>
          <a:p>
            <a:pPr marL="0" indent="0" algn="ctr">
              <a:buNone/>
            </a:pPr>
            <a:r>
              <a:rPr lang="ja-JP" altLang="en-US" sz="2400"/>
              <a:t>当科は</a:t>
            </a:r>
            <a:r>
              <a:rPr lang="en-US" altLang="ja-JP" sz="2400" dirty="0"/>
              <a:t>2024</a:t>
            </a:r>
            <a:r>
              <a:rPr lang="ja-JP" altLang="en-US" sz="2400"/>
              <a:t>年</a:t>
            </a:r>
            <a:r>
              <a:rPr lang="en-US" altLang="ja-JP" sz="2400" dirty="0"/>
              <a:t>4</a:t>
            </a:r>
            <a:r>
              <a:rPr lang="ja-JP" altLang="en-US" sz="2400"/>
              <a:t>月現在</a:t>
            </a: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/>
              <a:t>大学病院で勤務する</a:t>
            </a: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/>
              <a:t>女性医師は</a:t>
            </a:r>
            <a:r>
              <a:rPr lang="en-US" altLang="ja-JP" sz="2400" dirty="0"/>
              <a:t>1</a:t>
            </a:r>
            <a:r>
              <a:rPr lang="ja-JP" altLang="en-US" sz="2400"/>
              <a:t>名と</a:t>
            </a: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/>
              <a:t>非常に少ない</a:t>
            </a:r>
            <a:endParaRPr lang="en-US" altLang="ja-JP" sz="2400" dirty="0"/>
          </a:p>
          <a:p>
            <a:pPr marL="0" indent="0" algn="ctr">
              <a:buNone/>
            </a:pPr>
            <a:endParaRPr lang="en-US" altLang="ja-JP" sz="24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DEA4B22-24DE-525D-656E-310FC8297296}"/>
              </a:ext>
            </a:extLst>
          </p:cNvPr>
          <p:cNvSpPr/>
          <p:nvPr/>
        </p:nvSpPr>
        <p:spPr>
          <a:xfrm>
            <a:off x="3036221" y="4482030"/>
            <a:ext cx="1347854" cy="16586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9" name="コンテンツ プレースホルダー 5">
            <a:extLst>
              <a:ext uri="{FF2B5EF4-FFF2-40B4-BE49-F238E27FC236}">
                <a16:creationId xmlns:a16="http://schemas.microsoft.com/office/drawing/2014/main" id="{8F4CEDDB-31DA-880C-CC37-1E8EE0BC26FB}"/>
              </a:ext>
            </a:extLst>
          </p:cNvPr>
          <p:cNvSpPr txBox="1">
            <a:spLocks/>
          </p:cNvSpPr>
          <p:nvPr/>
        </p:nvSpPr>
        <p:spPr>
          <a:xfrm>
            <a:off x="689530" y="6203624"/>
            <a:ext cx="6128777" cy="73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ja-JP" altLang="en-US" sz="1600"/>
              <a:t>配偶者が消化器外科専門医</a:t>
            </a:r>
            <a:endParaRPr lang="en-US" altLang="ja-JP" sz="1600" dirty="0"/>
          </a:p>
          <a:p>
            <a:pPr marL="0" indent="0" algn="ctr">
              <a:buFont typeface="Arial"/>
              <a:buNone/>
            </a:pPr>
            <a:r>
              <a:rPr lang="en-US" altLang="ja-JP" sz="1600" dirty="0"/>
              <a:t>(</a:t>
            </a:r>
            <a:r>
              <a:rPr lang="ja-JP" altLang="en-US" sz="1600"/>
              <a:t>消化器外科専門医のうち女性は</a:t>
            </a:r>
            <a:r>
              <a:rPr lang="en-US" altLang="ja-JP" sz="1600" dirty="0"/>
              <a:t>1.9% 2016</a:t>
            </a:r>
            <a:r>
              <a:rPr lang="ja-JP" altLang="en-US" sz="1600"/>
              <a:t>年</a:t>
            </a:r>
            <a:r>
              <a:rPr lang="en-US" altLang="ja-JP" sz="1600" dirty="0"/>
              <a:t>)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811B858-DD3A-1849-5D6D-C1DC891B3C17}"/>
              </a:ext>
            </a:extLst>
          </p:cNvPr>
          <p:cNvSpPr/>
          <p:nvPr/>
        </p:nvSpPr>
        <p:spPr>
          <a:xfrm>
            <a:off x="274398" y="4520696"/>
            <a:ext cx="1347854" cy="165866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CADBF3B-936F-847C-F85C-E59F3ECCD2CE}"/>
              </a:ext>
            </a:extLst>
          </p:cNvPr>
          <p:cNvSpPr/>
          <p:nvPr/>
        </p:nvSpPr>
        <p:spPr>
          <a:xfrm>
            <a:off x="4567358" y="4482030"/>
            <a:ext cx="1347854" cy="165866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839BC62-749C-20C7-541B-8155FB9D61DE}"/>
              </a:ext>
            </a:extLst>
          </p:cNvPr>
          <p:cNvSpPr/>
          <p:nvPr/>
        </p:nvSpPr>
        <p:spPr>
          <a:xfrm>
            <a:off x="7495055" y="4479063"/>
            <a:ext cx="1347854" cy="165866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EEA126-BDCB-A288-332E-5E36FA85DD00}"/>
              </a:ext>
            </a:extLst>
          </p:cNvPr>
          <p:cNvGrpSpPr/>
          <p:nvPr/>
        </p:nvGrpSpPr>
        <p:grpSpPr>
          <a:xfrm>
            <a:off x="7065635" y="2051286"/>
            <a:ext cx="5313001" cy="2006098"/>
            <a:chOff x="7065635" y="2051286"/>
            <a:chExt cx="5313001" cy="2006098"/>
          </a:xfrm>
        </p:grpSpPr>
        <p:sp>
          <p:nvSpPr>
            <p:cNvPr id="27" name="コンテンツ プレースホルダー 5">
              <a:extLst>
                <a:ext uri="{FF2B5EF4-FFF2-40B4-BE49-F238E27FC236}">
                  <a16:creationId xmlns:a16="http://schemas.microsoft.com/office/drawing/2014/main" id="{EFEAE0F1-043E-C0C1-AABD-C974FDF49AD5}"/>
                </a:ext>
              </a:extLst>
            </p:cNvPr>
            <p:cNvSpPr txBox="1">
              <a:spLocks/>
            </p:cNvSpPr>
            <p:nvPr/>
          </p:nvSpPr>
          <p:spPr>
            <a:xfrm>
              <a:off x="7065635" y="2051286"/>
              <a:ext cx="5313001" cy="20060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endParaRPr lang="en-US" altLang="ja-JP" sz="2000" dirty="0"/>
            </a:p>
            <a:p>
              <a:pPr marL="0" indent="0" algn="ctr">
                <a:buFont typeface="Arial"/>
                <a:buNone/>
              </a:pPr>
              <a:r>
                <a:rPr lang="ja-JP" altLang="en-US" sz="2000"/>
                <a:t>当科のスタッフ（助教以上の</a:t>
              </a:r>
              <a:r>
                <a:rPr lang="en-US" altLang="ja-JP" sz="2000" dirty="0"/>
                <a:t>9</a:t>
              </a:r>
              <a:r>
                <a:rPr lang="ja-JP" altLang="en-US" sz="2000"/>
                <a:t>名）のうち</a:t>
              </a:r>
              <a:endParaRPr lang="en-US" altLang="ja-JP" sz="2000" dirty="0"/>
            </a:p>
            <a:p>
              <a:pPr marL="0" indent="0" algn="ctr">
                <a:buFont typeface="Arial"/>
                <a:buNone/>
              </a:pPr>
              <a:r>
                <a:rPr lang="ja-JP" altLang="en-US" sz="2000"/>
                <a:t>配偶者が女性医師の男性医師が</a:t>
              </a:r>
              <a:r>
                <a:rPr lang="en-US" altLang="ja-JP" sz="2000" dirty="0"/>
                <a:t>4</a:t>
              </a:r>
              <a:r>
                <a:rPr lang="ja-JP" altLang="en-US" sz="2000"/>
                <a:t>名</a:t>
              </a:r>
              <a:endParaRPr lang="en-US" altLang="ja-JP" sz="2000" dirty="0"/>
            </a:p>
            <a:p>
              <a:pPr marL="0" indent="0" algn="ctr">
                <a:buFont typeface="Arial"/>
                <a:buNone/>
              </a:pPr>
              <a:r>
                <a:rPr lang="ja-JP" altLang="en-US" sz="2000"/>
                <a:t>（すべて子育て世代）</a:t>
              </a:r>
              <a:endParaRPr lang="en-US" altLang="ja-JP" sz="2000" dirty="0"/>
            </a:p>
            <a:p>
              <a:pPr marL="0" indent="0" algn="ctr">
                <a:buFont typeface="Arial"/>
                <a:buNone/>
              </a:pPr>
              <a:endParaRPr lang="en-US" altLang="ja-JP" sz="2000" dirty="0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B1C24AF-545F-18DF-0D84-9FCB6BA38026}"/>
                </a:ext>
              </a:extLst>
            </p:cNvPr>
            <p:cNvSpPr/>
            <p:nvPr/>
          </p:nvSpPr>
          <p:spPr>
            <a:xfrm>
              <a:off x="7626590" y="2773261"/>
              <a:ext cx="4337982" cy="704254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</p:spTree>
    <p:extLst>
      <p:ext uri="{BB962C8B-B14F-4D97-AF65-F5344CB8AC3E}">
        <p14:creationId xmlns:p14="http://schemas.microsoft.com/office/powerpoint/2010/main" val="395351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437047"/>
            <a:ext cx="109728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子育て支援のために（男性）医師が</a:t>
            </a:r>
            <a:br>
              <a:rPr kumimoji="1" lang="en-US" altLang="ja-JP" dirty="0"/>
            </a:br>
            <a:r>
              <a:rPr kumimoji="1" lang="ja-JP" altLang="en-US"/>
              <a:t>何をすべきか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2082" y="1892979"/>
            <a:ext cx="11582399" cy="4525963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/>
              <a:t>とにかく定時に帰宅する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/>
              <a:t>定時に帰宅できる職場環境作り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/>
              <a:t>子育ては参加するものではなく、</a:t>
            </a:r>
            <a:br>
              <a:rPr lang="en-US" altLang="ja-JP" dirty="0"/>
            </a:br>
            <a:r>
              <a:rPr lang="ja-JP" altLang="en-US"/>
              <a:t>当然のものとして自発的にやる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/>
              <a:t>育児をする男性の呼称はイクメンではなく、</a:t>
            </a:r>
            <a:br>
              <a:rPr lang="en-US" altLang="ja-JP" dirty="0"/>
            </a:br>
            <a:r>
              <a:rPr lang="ja-JP" altLang="en-US"/>
              <a:t>ただの「お父さん」</a:t>
            </a:r>
            <a:endParaRPr kumimoji="1" lang="ja-JP" altLang="en-US" dirty="0"/>
          </a:p>
        </p:txBody>
      </p:sp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FE3B9504-3D16-7727-2AFE-36AC2BA33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86" y="286485"/>
            <a:ext cx="997920" cy="1296000"/>
          </a:xfrm>
          <a:prstGeom prst="rect">
            <a:avLst/>
          </a:prstGeom>
        </p:spPr>
      </p:pic>
      <p:pic>
        <p:nvPicPr>
          <p:cNvPr id="13" name="Picture 12" descr="A person holding two children&#10;&#10;Description automatically generated">
            <a:extLst>
              <a:ext uri="{FF2B5EF4-FFF2-40B4-BE49-F238E27FC236}">
                <a16:creationId xmlns:a16="http://schemas.microsoft.com/office/drawing/2014/main" id="{AE4C2283-2776-9603-C1EE-AA549FD5D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70" y="284047"/>
            <a:ext cx="989244" cy="1296000"/>
          </a:xfrm>
          <a:prstGeom prst="rect">
            <a:avLst/>
          </a:prstGeom>
        </p:spPr>
      </p:pic>
      <p:pic>
        <p:nvPicPr>
          <p:cNvPr id="15" name="Picture 14" descr="A couple of people walking in a desert&#10;&#10;Description automatically generated">
            <a:extLst>
              <a:ext uri="{FF2B5EF4-FFF2-40B4-BE49-F238E27FC236}">
                <a16:creationId xmlns:a16="http://schemas.microsoft.com/office/drawing/2014/main" id="{279D1C2B-0673-7FD8-91BB-77EB76D25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329" y="1877076"/>
            <a:ext cx="3656285" cy="469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3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3D70C00-CC98-2729-441E-D0CE20AB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106320"/>
            <a:ext cx="5400000" cy="1991250"/>
          </a:xfrm>
          <a:prstGeom prst="rect">
            <a:avLst/>
          </a:prstGeom>
        </p:spPr>
      </p:pic>
      <p:pic>
        <p:nvPicPr>
          <p:cNvPr id="14" name="Picture 13" descr="A person in a white coat&#10;&#10;Description automatically generated">
            <a:extLst>
              <a:ext uri="{FF2B5EF4-FFF2-40B4-BE49-F238E27FC236}">
                <a16:creationId xmlns:a16="http://schemas.microsoft.com/office/drawing/2014/main" id="{37AB6716-D956-E462-75DD-B29BF8391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2097570"/>
            <a:ext cx="5400000" cy="4760430"/>
          </a:xfrm>
          <a:prstGeom prst="rect">
            <a:avLst/>
          </a:prstGeom>
        </p:spPr>
      </p:pic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B2F3CE24-5E2F-2770-094A-91759ACECACE}"/>
              </a:ext>
            </a:extLst>
          </p:cNvPr>
          <p:cNvSpPr txBox="1"/>
          <p:nvPr/>
        </p:nvSpPr>
        <p:spPr>
          <a:xfrm>
            <a:off x="5827484" y="2916521"/>
            <a:ext cx="636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/>
              <a:t>旭川医科大学には既に医師・看護師の子育て、復職、介護を支援するセンターが整備されている</a:t>
            </a:r>
            <a:endParaRPr lang="ja-JP" altLang="en-US" sz="3200" dirty="0"/>
          </a:p>
        </p:txBody>
      </p:sp>
      <p:sp>
        <p:nvSpPr>
          <p:cNvPr id="16" name="テキスト ボックス 9">
            <a:extLst>
              <a:ext uri="{FF2B5EF4-FFF2-40B4-BE49-F238E27FC236}">
                <a16:creationId xmlns:a16="http://schemas.microsoft.com/office/drawing/2014/main" id="{B8B38EF2-8133-D53B-93CB-FD765C14971A}"/>
              </a:ext>
            </a:extLst>
          </p:cNvPr>
          <p:cNvSpPr txBox="1"/>
          <p:nvPr/>
        </p:nvSpPr>
        <p:spPr>
          <a:xfrm>
            <a:off x="5711371" y="802160"/>
            <a:ext cx="682087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/>
              <a:t>二輪草センター</a:t>
            </a:r>
            <a:endParaRPr lang="en-US" altLang="ja-JP" sz="3200" dirty="0"/>
          </a:p>
          <a:p>
            <a:pPr algn="ctr"/>
            <a:r>
              <a:rPr lang="en-US" altLang="ja-JP" dirty="0"/>
              <a:t>m3.com</a:t>
            </a:r>
            <a:r>
              <a:rPr lang="ja-JP" altLang="en-US"/>
              <a:t>の記事</a:t>
            </a:r>
            <a:endParaRPr lang="en-US" altLang="ja-JP" dirty="0"/>
          </a:p>
          <a:p>
            <a:pPr algn="ctr"/>
            <a:r>
              <a:rPr lang="en-US" dirty="0">
                <a:hlinkClick r:id="rId4"/>
              </a:rPr>
              <a:t>https://www.m3.com/news/kisokoza/712900?</a:t>
            </a:r>
            <a:endParaRPr lang="en-US" dirty="0"/>
          </a:p>
          <a:p>
            <a:pPr algn="ctr"/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2477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D700-7E88-F988-4D68-41A1A5386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8D2FABD5-3FE3-BE40-AF28-5CD7B03ED1D6}"/>
              </a:ext>
            </a:extLst>
          </p:cNvPr>
          <p:cNvSpPr txBox="1"/>
          <p:nvPr/>
        </p:nvSpPr>
        <p:spPr>
          <a:xfrm>
            <a:off x="5118990" y="2263933"/>
            <a:ext cx="6529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本学</a:t>
            </a:r>
            <a:r>
              <a:rPr lang="en-US" altLang="ja-JP" sz="2800" dirty="0"/>
              <a:t>3</a:t>
            </a:r>
            <a:r>
              <a:rPr lang="ja-JP" altLang="en-US" sz="2800"/>
              <a:t>年生を対象に卒後のワークライフバランスに関する講義を担当している</a:t>
            </a:r>
            <a:endParaRPr lang="ja-JP" altLang="en-US" sz="2800" dirty="0"/>
          </a:p>
        </p:txBody>
      </p:sp>
      <p:sp>
        <p:nvSpPr>
          <p:cNvPr id="16" name="テキスト ボックス 9">
            <a:extLst>
              <a:ext uri="{FF2B5EF4-FFF2-40B4-BE49-F238E27FC236}">
                <a16:creationId xmlns:a16="http://schemas.microsoft.com/office/drawing/2014/main" id="{1D22A305-73AB-B603-DE72-B9F20A12CA46}"/>
              </a:ext>
            </a:extLst>
          </p:cNvPr>
          <p:cNvSpPr txBox="1"/>
          <p:nvPr/>
        </p:nvSpPr>
        <p:spPr>
          <a:xfrm>
            <a:off x="5371123" y="1494640"/>
            <a:ext cx="682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hlinkClick r:id="rId2"/>
              </a:rPr>
              <a:t>https://www.asahikawa-med.ac.jp/hospital/nirinsou/career_shien/work_life_balance/r6work_life.html</a:t>
            </a:r>
            <a:endParaRPr lang="en-US" altLang="ja-JP" sz="1200" dirty="0"/>
          </a:p>
          <a:p>
            <a:endParaRPr lang="ja-JP" altLang="en-US" sz="2000" dirty="0"/>
          </a:p>
        </p:txBody>
      </p:sp>
      <p:pic>
        <p:nvPicPr>
          <p:cNvPr id="3" name="Picture 2" descr="A close up of black text&#10;&#10;Description automatically generated">
            <a:extLst>
              <a:ext uri="{FF2B5EF4-FFF2-40B4-BE49-F238E27FC236}">
                <a16:creationId xmlns:a16="http://schemas.microsoft.com/office/drawing/2014/main" id="{7D7AAFE6-34AE-6E7B-60F8-BD3AD5878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71" y="55766"/>
            <a:ext cx="6912000" cy="1416878"/>
          </a:xfrm>
          <a:prstGeom prst="rect">
            <a:avLst/>
          </a:prstGeom>
        </p:spPr>
      </p:pic>
      <p:pic>
        <p:nvPicPr>
          <p:cNvPr id="6" name="Picture 5" descr="A screenshot of a newspaper&#10;&#10;Description automatically generated">
            <a:extLst>
              <a:ext uri="{FF2B5EF4-FFF2-40B4-BE49-F238E27FC236}">
                <a16:creationId xmlns:a16="http://schemas.microsoft.com/office/drawing/2014/main" id="{7CC1281D-28E9-678B-5126-07B5BF749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71" y="22371"/>
            <a:ext cx="4680000" cy="6813257"/>
          </a:xfrm>
          <a:prstGeom prst="rect">
            <a:avLst/>
          </a:prstGeom>
        </p:spPr>
      </p:pic>
      <p:sp>
        <p:nvSpPr>
          <p:cNvPr id="7" name="右矢印 13">
            <a:extLst>
              <a:ext uri="{FF2B5EF4-FFF2-40B4-BE49-F238E27FC236}">
                <a16:creationId xmlns:a16="http://schemas.microsoft.com/office/drawing/2014/main" id="{43130C7F-03F2-3DFB-81BC-2C778F5E11AC}"/>
              </a:ext>
            </a:extLst>
          </p:cNvPr>
          <p:cNvSpPr/>
          <p:nvPr/>
        </p:nvSpPr>
        <p:spPr>
          <a:xfrm rot="5400000">
            <a:off x="7865371" y="3607701"/>
            <a:ext cx="915936" cy="72040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72736B4D-C38B-6FB4-EDBD-1C182257B54E}"/>
              </a:ext>
            </a:extLst>
          </p:cNvPr>
          <p:cNvSpPr txBox="1"/>
          <p:nvPr/>
        </p:nvSpPr>
        <p:spPr>
          <a:xfrm>
            <a:off x="4933067" y="4717769"/>
            <a:ext cx="6780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医師として勤務する前の学生に、</a:t>
            </a:r>
            <a:endParaRPr lang="en-US" altLang="ja-JP" sz="2800" dirty="0"/>
          </a:p>
          <a:p>
            <a:pPr algn="ctr"/>
            <a:r>
              <a:rPr lang="ja-JP" altLang="en-US" sz="2800"/>
              <a:t>現場で働いている医師の</a:t>
            </a:r>
            <a:endParaRPr lang="en-US" altLang="ja-JP" sz="2800" dirty="0"/>
          </a:p>
          <a:p>
            <a:pPr algn="ctr"/>
            <a:r>
              <a:rPr lang="ja-JP" altLang="en-US" sz="2800"/>
              <a:t>実際の子育てを紹介</a:t>
            </a:r>
            <a:endParaRPr lang="ja-JP" altLang="en-US" sz="28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D97404-AC70-733A-60D7-B1A9ABDF1C2B}"/>
              </a:ext>
            </a:extLst>
          </p:cNvPr>
          <p:cNvSpPr/>
          <p:nvPr/>
        </p:nvSpPr>
        <p:spPr>
          <a:xfrm>
            <a:off x="4204387" y="1987928"/>
            <a:ext cx="685384" cy="7694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253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6B19F-15E3-38BE-3A7C-865920329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AFE90515-972A-A55F-3020-173ACCEF44F8}"/>
              </a:ext>
            </a:extLst>
          </p:cNvPr>
          <p:cNvSpPr txBox="1"/>
          <p:nvPr/>
        </p:nvSpPr>
        <p:spPr>
          <a:xfrm>
            <a:off x="7026428" y="2207841"/>
            <a:ext cx="4884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夏休みキッズスクールの</a:t>
            </a:r>
            <a:endParaRPr lang="en-US" altLang="ja-JP" sz="2800" dirty="0"/>
          </a:p>
          <a:p>
            <a:pPr algn="ctr"/>
            <a:r>
              <a:rPr lang="ja-JP" altLang="en-US" sz="2800"/>
              <a:t>特別授業を担当</a:t>
            </a:r>
            <a:endParaRPr lang="ja-JP" altLang="en-US" sz="2800" dirty="0"/>
          </a:p>
        </p:txBody>
      </p:sp>
      <p:pic>
        <p:nvPicPr>
          <p:cNvPr id="3" name="Picture 2" descr="A close up of black text&#10;&#10;Description automatically generated">
            <a:extLst>
              <a:ext uri="{FF2B5EF4-FFF2-40B4-BE49-F238E27FC236}">
                <a16:creationId xmlns:a16="http://schemas.microsoft.com/office/drawing/2014/main" id="{5813729A-F205-E993-D846-A07917EE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69"/>
          <a:stretch/>
        </p:blipFill>
        <p:spPr>
          <a:xfrm>
            <a:off x="6286542" y="86129"/>
            <a:ext cx="5859780" cy="1260000"/>
          </a:xfrm>
          <a:prstGeom prst="rect">
            <a:avLst/>
          </a:prstGeom>
        </p:spPr>
      </p:pic>
      <p:sp>
        <p:nvSpPr>
          <p:cNvPr id="7" name="右矢印 13">
            <a:extLst>
              <a:ext uri="{FF2B5EF4-FFF2-40B4-BE49-F238E27FC236}">
                <a16:creationId xmlns:a16="http://schemas.microsoft.com/office/drawing/2014/main" id="{956F397F-A20A-B3DA-9E03-A4137FB16CA8}"/>
              </a:ext>
            </a:extLst>
          </p:cNvPr>
          <p:cNvSpPr/>
          <p:nvPr/>
        </p:nvSpPr>
        <p:spPr>
          <a:xfrm rot="5400000">
            <a:off x="8791683" y="3806398"/>
            <a:ext cx="915936" cy="72040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8BD35178-89E1-39C1-0482-990BFF9209EF}"/>
              </a:ext>
            </a:extLst>
          </p:cNvPr>
          <p:cNvSpPr txBox="1"/>
          <p:nvPr/>
        </p:nvSpPr>
        <p:spPr>
          <a:xfrm>
            <a:off x="6683222" y="4921593"/>
            <a:ext cx="522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メディカルスタッフの</a:t>
            </a:r>
            <a:endParaRPr lang="en-US" altLang="ja-JP" sz="2800" dirty="0"/>
          </a:p>
          <a:p>
            <a:pPr algn="ctr"/>
            <a:r>
              <a:rPr lang="ja-JP" altLang="en-US" sz="2800"/>
              <a:t>こども達の学びをサポート</a:t>
            </a:r>
            <a:endParaRPr lang="ja-JP" altLang="en-US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563F37-CEB7-5165-FA7E-524A7D539F2C}"/>
              </a:ext>
            </a:extLst>
          </p:cNvPr>
          <p:cNvGrpSpPr>
            <a:grpSpLocks noChangeAspect="1"/>
          </p:cNvGrpSpPr>
          <p:nvPr/>
        </p:nvGrpSpPr>
        <p:grpSpPr>
          <a:xfrm>
            <a:off x="45679" y="216302"/>
            <a:ext cx="6754131" cy="6425798"/>
            <a:chOff x="45680" y="216302"/>
            <a:chExt cx="5463100" cy="5197527"/>
          </a:xfrm>
        </p:grpSpPr>
        <p:pic>
          <p:nvPicPr>
            <p:cNvPr id="4" name="Picture 3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C57C7284-ADEB-CF74-5772-25E3059D0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80" y="216302"/>
              <a:ext cx="5400000" cy="2750051"/>
            </a:xfrm>
            <a:prstGeom prst="rect">
              <a:avLst/>
            </a:prstGeom>
          </p:spPr>
        </p:pic>
        <p:pic>
          <p:nvPicPr>
            <p:cNvPr id="9" name="Picture 8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BA60C83D-2EB6-2C7F-DB7E-1790193F2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80" y="2965443"/>
              <a:ext cx="5463100" cy="2448386"/>
            </a:xfrm>
            <a:prstGeom prst="rect">
              <a:avLst/>
            </a:prstGeom>
          </p:spPr>
        </p:pic>
      </p:grpSp>
      <p:sp>
        <p:nvSpPr>
          <p:cNvPr id="16" name="テキスト ボックス 9">
            <a:extLst>
              <a:ext uri="{FF2B5EF4-FFF2-40B4-BE49-F238E27FC236}">
                <a16:creationId xmlns:a16="http://schemas.microsoft.com/office/drawing/2014/main" id="{C31B345D-1EF8-8B43-AB6F-A7C791A0063D}"/>
              </a:ext>
            </a:extLst>
          </p:cNvPr>
          <p:cNvSpPr txBox="1"/>
          <p:nvPr/>
        </p:nvSpPr>
        <p:spPr>
          <a:xfrm>
            <a:off x="6619722" y="1438400"/>
            <a:ext cx="5759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hlinkClick r:id="rId5"/>
              </a:rPr>
              <a:t>https://www.asahikawa-med.ac.jp/hospital/nirinsou/career_shien/work_life_balance/r6work_life.html</a:t>
            </a:r>
            <a:endParaRPr lang="en-US" altLang="ja-JP" sz="1200" dirty="0"/>
          </a:p>
          <a:p>
            <a:endParaRPr lang="ja-JP" altLang="en-US" sz="2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01E805-7C14-4F1B-CA20-FA00F779D416}"/>
              </a:ext>
            </a:extLst>
          </p:cNvPr>
          <p:cNvSpPr/>
          <p:nvPr/>
        </p:nvSpPr>
        <p:spPr>
          <a:xfrm>
            <a:off x="1181100" y="2890503"/>
            <a:ext cx="4457700" cy="7023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6594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ECF6-98CB-4FC5-92DB-A60CF919C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03C54B9F-9B1A-34E7-0A12-2E78826A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5" y="0"/>
            <a:ext cx="6745741" cy="6858000"/>
          </a:xfrm>
          <a:prstGeom prst="rect">
            <a:avLst/>
          </a:prstGeom>
        </p:spPr>
      </p:pic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31CC3E86-9D4F-2913-4A01-714BAC1FA100}"/>
              </a:ext>
            </a:extLst>
          </p:cNvPr>
          <p:cNvSpPr txBox="1"/>
          <p:nvPr/>
        </p:nvSpPr>
        <p:spPr>
          <a:xfrm>
            <a:off x="6949956" y="2228671"/>
            <a:ext cx="522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/>
              <a:t>女性医師の配偶者の</a:t>
            </a:r>
            <a:endParaRPr lang="en-US" altLang="ja-JP" sz="3600" dirty="0"/>
          </a:p>
          <a:p>
            <a:pPr algn="ctr"/>
            <a:r>
              <a:rPr lang="ja-JP" altLang="en-US" sz="3600"/>
              <a:t>７割は男性医師</a:t>
            </a:r>
            <a:endParaRPr lang="ja-JP" altLang="en-US" sz="3600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98DBD5E1-99DD-F77E-2543-23A62FE86B86}"/>
              </a:ext>
            </a:extLst>
          </p:cNvPr>
          <p:cNvSpPr txBox="1"/>
          <p:nvPr/>
        </p:nvSpPr>
        <p:spPr>
          <a:xfrm>
            <a:off x="7102944" y="4874113"/>
            <a:ext cx="522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子育て支援のためには</a:t>
            </a:r>
            <a:endParaRPr lang="en-US" altLang="ja-JP" sz="2800" dirty="0"/>
          </a:p>
          <a:p>
            <a:pPr algn="ctr"/>
            <a:r>
              <a:rPr lang="ja-JP" altLang="en-US" sz="2800" b="1">
                <a:solidFill>
                  <a:srgbClr val="FF0000"/>
                </a:solidFill>
              </a:rPr>
              <a:t>男性医師の取り組み</a:t>
            </a:r>
            <a:r>
              <a:rPr lang="ja-JP" altLang="en-US" sz="2800"/>
              <a:t>が不可欠</a:t>
            </a:r>
            <a:endParaRPr lang="ja-JP" altLang="en-US" sz="2800" dirty="0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0EFEF4DD-2018-2562-6E97-E7998F33B8EF}"/>
              </a:ext>
            </a:extLst>
          </p:cNvPr>
          <p:cNvSpPr/>
          <p:nvPr/>
        </p:nvSpPr>
        <p:spPr>
          <a:xfrm rot="5400000">
            <a:off x="9125210" y="3883850"/>
            <a:ext cx="915936" cy="72040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9">
            <a:extLst>
              <a:ext uri="{FF2B5EF4-FFF2-40B4-BE49-F238E27FC236}">
                <a16:creationId xmlns:a16="http://schemas.microsoft.com/office/drawing/2014/main" id="{A7FB4EA6-3A26-4C51-5D76-6E2B1A695EF5}"/>
              </a:ext>
            </a:extLst>
          </p:cNvPr>
          <p:cNvSpPr txBox="1"/>
          <p:nvPr/>
        </p:nvSpPr>
        <p:spPr>
          <a:xfrm>
            <a:off x="5710391" y="445005"/>
            <a:ext cx="5774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hlinkClick r:id="rId3"/>
              </a:rPr>
              <a:t>https://medical.nikkeibp.co.jp/leaf/mem/pub/report/200709/504192.html</a:t>
            </a:r>
            <a:endParaRPr lang="en-US" altLang="ja-JP" sz="1200" dirty="0"/>
          </a:p>
          <a:p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2440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17E1A-D10D-668A-97E5-41B547D3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289698-FB57-CA99-570A-8A0AA325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7047"/>
            <a:ext cx="109728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子育て支援のために</a:t>
            </a:r>
            <a:br>
              <a:rPr kumimoji="1" lang="en-US" altLang="ja-JP" dirty="0"/>
            </a:br>
            <a:r>
              <a:rPr kumimoji="1" lang="ja-JP" altLang="en-US"/>
              <a:t>実際に行った取り組み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EF58D4-19A5-DD56-1B35-7FFBCD1F8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81" y="1831006"/>
            <a:ext cx="11582399" cy="3228509"/>
          </a:xfrm>
        </p:spPr>
        <p:txBody>
          <a:bodyPr>
            <a:normAutofit/>
          </a:bodyPr>
          <a:lstStyle/>
          <a:p>
            <a:r>
              <a:rPr kumimoji="1" lang="ja-JP" altLang="en-US" sz="2800"/>
              <a:t>医局会、</a:t>
            </a:r>
            <a:r>
              <a:rPr kumimoji="1" lang="en-US" altLang="ja-JP" sz="2800" dirty="0"/>
              <a:t>Journal club</a:t>
            </a:r>
            <a:r>
              <a:rPr kumimoji="1" lang="ja-JP" altLang="en-US" sz="2800"/>
              <a:t>の</a:t>
            </a:r>
            <a:r>
              <a:rPr kumimoji="1" lang="ja-JP" altLang="en-US" sz="2800">
                <a:solidFill>
                  <a:srgbClr val="FF0000"/>
                </a:solidFill>
              </a:rPr>
              <a:t>オンライン参加可能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endParaRPr lang="en-US" altLang="ja-JP" sz="2800" dirty="0"/>
          </a:p>
          <a:p>
            <a:r>
              <a:rPr kumimoji="1" lang="ja-JP" altLang="en-US" sz="2800"/>
              <a:t>定期開催カンファレンス</a:t>
            </a:r>
            <a:r>
              <a:rPr kumimoji="1" lang="en-US" altLang="ja-JP" sz="2800" dirty="0"/>
              <a:t>(</a:t>
            </a:r>
            <a:r>
              <a:rPr kumimoji="1" lang="ja-JP" altLang="en-US" sz="2800"/>
              <a:t>週</a:t>
            </a:r>
            <a:r>
              <a:rPr kumimoji="1" lang="en-US" altLang="ja-JP" sz="2800" dirty="0"/>
              <a:t>2</a:t>
            </a:r>
            <a:r>
              <a:rPr lang="ja-JP" altLang="en-US" sz="2800"/>
              <a:t>回</a:t>
            </a:r>
            <a:r>
              <a:rPr kumimoji="1" lang="en-US" altLang="ja-JP" sz="2800" dirty="0"/>
              <a:t>)</a:t>
            </a:r>
            <a:r>
              <a:rPr kumimoji="1" lang="ja-JP" altLang="en-US" sz="2800"/>
              <a:t>の</a:t>
            </a:r>
            <a:r>
              <a:rPr kumimoji="1" lang="ja-JP" altLang="en-US" sz="2800">
                <a:solidFill>
                  <a:srgbClr val="FF0000"/>
                </a:solidFill>
              </a:rPr>
              <a:t>時間短縮</a:t>
            </a:r>
            <a:br>
              <a:rPr kumimoji="1" lang="en-US" altLang="ja-JP" sz="2800" dirty="0"/>
            </a:br>
            <a:endParaRPr lang="en-US" altLang="ja-JP" sz="2800" dirty="0"/>
          </a:p>
          <a:p>
            <a:r>
              <a:rPr lang="ja-JP" altLang="en-US" sz="2800"/>
              <a:t>子育て期間は限られた時間のみこどもと一緒に過ごせる、</a:t>
            </a:r>
            <a:br>
              <a:rPr lang="en-US" altLang="ja-JP" sz="2800" dirty="0"/>
            </a:br>
            <a:r>
              <a:rPr lang="ja-JP" altLang="en-US" sz="2800"/>
              <a:t>非常に貴重な時間であることを現役子育て世代が下の世代にアピール</a:t>
            </a:r>
            <a:endParaRPr kumimoji="1" lang="en-US" altLang="ja-JP" sz="2800" dirty="0"/>
          </a:p>
        </p:txBody>
      </p:sp>
      <p:pic>
        <p:nvPicPr>
          <p:cNvPr id="5" name="Picture 4" descr="A cartoon of a child and child holding a stuffed animal&#10;&#10;Description automatically generated">
            <a:extLst>
              <a:ext uri="{FF2B5EF4-FFF2-40B4-BE49-F238E27FC236}">
                <a16:creationId xmlns:a16="http://schemas.microsoft.com/office/drawing/2014/main" id="{A8DE0CB5-0F73-67E1-1011-797F419A1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82" y="425084"/>
            <a:ext cx="1227273" cy="1080000"/>
          </a:xfrm>
          <a:prstGeom prst="rect">
            <a:avLst/>
          </a:prstGeom>
        </p:spPr>
      </p:pic>
      <p:pic>
        <p:nvPicPr>
          <p:cNvPr id="7" name="Picture 6" descr="A cartoon of a person carrying a baby&#10;&#10;Description automatically generated">
            <a:extLst>
              <a:ext uri="{FF2B5EF4-FFF2-40B4-BE49-F238E27FC236}">
                <a16:creationId xmlns:a16="http://schemas.microsoft.com/office/drawing/2014/main" id="{B183216E-30D9-1902-44F1-7156CD7D0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400" y="193656"/>
            <a:ext cx="1080000" cy="1542857"/>
          </a:xfrm>
          <a:prstGeom prst="rect">
            <a:avLst/>
          </a:prstGeom>
        </p:spPr>
      </p:pic>
      <p:sp>
        <p:nvSpPr>
          <p:cNvPr id="8" name="右矢印 13">
            <a:extLst>
              <a:ext uri="{FF2B5EF4-FFF2-40B4-BE49-F238E27FC236}">
                <a16:creationId xmlns:a16="http://schemas.microsoft.com/office/drawing/2014/main" id="{A24F81FF-CD9B-17C5-8AE5-4620ECD7DA10}"/>
              </a:ext>
            </a:extLst>
          </p:cNvPr>
          <p:cNvSpPr/>
          <p:nvPr/>
        </p:nvSpPr>
        <p:spPr>
          <a:xfrm rot="5400000">
            <a:off x="5277828" y="4917751"/>
            <a:ext cx="915936" cy="72040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9">
            <a:extLst>
              <a:ext uri="{FF2B5EF4-FFF2-40B4-BE49-F238E27FC236}">
                <a16:creationId xmlns:a16="http://schemas.microsoft.com/office/drawing/2014/main" id="{2148ECA9-BFFD-6CEC-BF78-C7F0F37B72E8}"/>
              </a:ext>
            </a:extLst>
          </p:cNvPr>
          <p:cNvSpPr txBox="1"/>
          <p:nvPr/>
        </p:nvSpPr>
        <p:spPr>
          <a:xfrm>
            <a:off x="97160" y="5811016"/>
            <a:ext cx="11277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生涯で</a:t>
            </a:r>
            <a:r>
              <a:rPr lang="ja-JP" altLang="en-US" sz="2800">
                <a:solidFill>
                  <a:srgbClr val="FF0000"/>
                </a:solidFill>
              </a:rPr>
              <a:t>子どもと共に過ごせる時間（平均</a:t>
            </a:r>
            <a:r>
              <a:rPr lang="en-US" altLang="ja-JP" sz="2800" dirty="0">
                <a:solidFill>
                  <a:srgbClr val="FF0000"/>
                </a:solidFill>
              </a:rPr>
              <a:t>3</a:t>
            </a:r>
            <a:r>
              <a:rPr lang="ja-JP" altLang="en-US" sz="2800">
                <a:solidFill>
                  <a:srgbClr val="FF0000"/>
                </a:solidFill>
              </a:rPr>
              <a:t>年</a:t>
            </a:r>
            <a:r>
              <a:rPr lang="en-US" altLang="ja-JP" sz="2800" dirty="0">
                <a:solidFill>
                  <a:srgbClr val="FF0000"/>
                </a:solidFill>
              </a:rPr>
              <a:t>5</a:t>
            </a:r>
            <a:r>
              <a:rPr lang="ja-JP" altLang="en-US" sz="2800">
                <a:solidFill>
                  <a:srgbClr val="FF0000"/>
                </a:solidFill>
              </a:rPr>
              <a:t>か月）</a:t>
            </a:r>
            <a:r>
              <a:rPr lang="ja-JP" altLang="en-US" sz="2800"/>
              <a:t>の</a:t>
            </a:r>
            <a:endParaRPr lang="en-US" altLang="ja-JP" sz="2800" dirty="0"/>
          </a:p>
          <a:p>
            <a:pPr algn="ctr"/>
            <a:r>
              <a:rPr lang="en-US" altLang="ja-JP" sz="2800" b="1" dirty="0"/>
              <a:t>75%</a:t>
            </a:r>
            <a:r>
              <a:rPr lang="ja-JP" altLang="en-US" sz="2800" b="1"/>
              <a:t>は</a:t>
            </a:r>
            <a:r>
              <a:rPr lang="en-US" altLang="ja-JP" sz="2800" b="1" dirty="0"/>
              <a:t>18</a:t>
            </a:r>
            <a:r>
              <a:rPr lang="ja-JP" altLang="en-US" sz="2800" b="1"/>
              <a:t>歳までに終了する</a:t>
            </a:r>
            <a:r>
              <a:rPr lang="ja-JP" altLang="en-US" sz="2800"/>
              <a:t>ので、その期間を子どもと一緒に楽しむ</a:t>
            </a:r>
            <a:r>
              <a:rPr lang="en-US" altLang="ja-JP" sz="2800" dirty="0"/>
              <a:t>!</a:t>
            </a:r>
            <a:endParaRPr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A2F96C-B760-BCBE-3535-DEBC1C00816D}"/>
              </a:ext>
            </a:extLst>
          </p:cNvPr>
          <p:cNvSpPr txBox="1"/>
          <p:nvPr/>
        </p:nvSpPr>
        <p:spPr>
          <a:xfrm>
            <a:off x="8878971" y="5395620"/>
            <a:ext cx="3246857" cy="33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/>
              <a:t>国民生活時間調査</a:t>
            </a:r>
            <a:r>
              <a:rPr lang="en-US" altLang="ja-JP" sz="1600" dirty="0"/>
              <a:t>2020</a:t>
            </a:r>
            <a:r>
              <a:rPr lang="ja-JP" altLang="en-US" sz="1600"/>
              <a:t>より</a:t>
            </a:r>
            <a:endParaRPr lang="ja-JP" altLang="en-US" sz="1600" dirty="0"/>
          </a:p>
        </p:txBody>
      </p:sp>
      <p:sp>
        <p:nvSpPr>
          <p:cNvPr id="17" name="Bent Arrow 16">
            <a:extLst>
              <a:ext uri="{FF2B5EF4-FFF2-40B4-BE49-F238E27FC236}">
                <a16:creationId xmlns:a16="http://schemas.microsoft.com/office/drawing/2014/main" id="{2C61DEFA-796A-EDF4-5A62-72EF5C1EECC9}"/>
              </a:ext>
            </a:extLst>
          </p:cNvPr>
          <p:cNvSpPr/>
          <p:nvPr/>
        </p:nvSpPr>
        <p:spPr>
          <a:xfrm rot="5400000" flipV="1">
            <a:off x="8358240" y="5273979"/>
            <a:ext cx="432000" cy="792000"/>
          </a:xfrm>
          <a:prstGeom prst="bentArrow">
            <a:avLst>
              <a:gd name="adj1" fmla="val 13889"/>
              <a:gd name="adj2" fmla="val 23356"/>
              <a:gd name="adj3" fmla="val 25000"/>
              <a:gd name="adj4" fmla="val 62825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8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6DB7B-4184-5032-F90A-50EAC12A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A425F78E-B989-A381-C271-A363CD4BBCC8}"/>
              </a:ext>
            </a:extLst>
          </p:cNvPr>
          <p:cNvSpPr txBox="1"/>
          <p:nvPr/>
        </p:nvSpPr>
        <p:spPr>
          <a:xfrm>
            <a:off x="7795404" y="2148678"/>
            <a:ext cx="42693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ブロックをタワー状に積み上げ、</a:t>
            </a:r>
            <a:r>
              <a:rPr lang="ja-JP" altLang="en-US" sz="2400">
                <a:solidFill>
                  <a:srgbClr val="FF0000"/>
                </a:solidFill>
              </a:rPr>
              <a:t>倒れてしまう</a:t>
            </a:r>
            <a:r>
              <a:rPr lang="ja-JP" altLang="en-US" sz="2400"/>
              <a:t>ことが</a:t>
            </a:r>
            <a:r>
              <a:rPr lang="ja-JP" altLang="en-US" sz="2400">
                <a:solidFill>
                  <a:srgbClr val="FF0000"/>
                </a:solidFill>
              </a:rPr>
              <a:t>外科医師トレーニングからの離脱</a:t>
            </a:r>
            <a:r>
              <a:rPr lang="ja-JP" altLang="en-US" sz="2400"/>
              <a:t>と視覚的に表現されている。</a:t>
            </a:r>
            <a:endParaRPr lang="en-US" altLang="ja-JP" sz="2400" dirty="0"/>
          </a:p>
          <a:p>
            <a:r>
              <a:rPr lang="ja-JP" altLang="en-US" sz="2400"/>
              <a:t>ブロックが不安定なまま積み上げられているため、</a:t>
            </a:r>
            <a:r>
              <a:rPr lang="ja-JP" altLang="en-US" sz="2400">
                <a:solidFill>
                  <a:srgbClr val="FF0000"/>
                </a:solidFill>
              </a:rPr>
              <a:t>小さな出来事</a:t>
            </a:r>
            <a:r>
              <a:rPr lang="ja-JP" altLang="en-US" sz="2400"/>
              <a:t>でも容易にタワーが倒れる。</a:t>
            </a:r>
            <a:endParaRPr lang="ja-JP" altLang="en-US" sz="2400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7F26386B-2A81-105A-F0A2-8228D549847C}"/>
              </a:ext>
            </a:extLst>
          </p:cNvPr>
          <p:cNvSpPr txBox="1"/>
          <p:nvPr/>
        </p:nvSpPr>
        <p:spPr>
          <a:xfrm>
            <a:off x="2234956" y="5984102"/>
            <a:ext cx="797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/>
              <a:t>不安定なタワーを倒さない環境整備が必須</a:t>
            </a:r>
            <a:endParaRPr lang="ja-JP" altLang="en-US" sz="3200" b="1" dirty="0"/>
          </a:p>
        </p:txBody>
      </p:sp>
      <p:pic>
        <p:nvPicPr>
          <p:cNvPr id="3" name="Picture 2" descr="A screenshot of a medical research&#10;&#10;Description automatically generated">
            <a:extLst>
              <a:ext uri="{FF2B5EF4-FFF2-40B4-BE49-F238E27FC236}">
                <a16:creationId xmlns:a16="http://schemas.microsoft.com/office/drawing/2014/main" id="{BE5F6381-AD2F-2E2A-6532-1BDCD64C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482"/>
            <a:ext cx="5616924" cy="4320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6F06AE2-2749-A438-248B-213AF468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7242"/>
            <a:ext cx="109728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女性外科医師のサポートは世界でも重要な課題</a:t>
            </a:r>
            <a:endParaRPr kumimoji="1" lang="ja-JP" altLang="en-US" dirty="0"/>
          </a:p>
        </p:txBody>
      </p:sp>
      <p:pic>
        <p:nvPicPr>
          <p:cNvPr id="7" name="Picture 6" descr="A stack of cubes with text&#10;&#10;Description automatically generated">
            <a:extLst>
              <a:ext uri="{FF2B5EF4-FFF2-40B4-BE49-F238E27FC236}">
                <a16:creationId xmlns:a16="http://schemas.microsoft.com/office/drawing/2014/main" id="{F4E34484-DF4F-2FDD-3E79-F0279FA79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456" y="1855182"/>
            <a:ext cx="3062333" cy="3678461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0EEC315-72A1-1870-EBEE-F2ABABEA0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212" y="1311506"/>
            <a:ext cx="3276000" cy="6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0809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インスピレーション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11203</TotalTime>
  <Words>644</Words>
  <Application>Microsoft Macintosh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Yu Gothic</vt:lpstr>
      <vt:lpstr>Arial</vt:lpstr>
      <vt:lpstr>News Gothic MT</vt:lpstr>
      <vt:lpstr>ホワイト</vt:lpstr>
      <vt:lpstr>旭川医科大学 耳鼻咽喉科・頭頸部外科</vt:lpstr>
      <vt:lpstr>旭川医科大学耳鼻咽喉科頭頸部外科 スタッフ</vt:lpstr>
      <vt:lpstr>子育て支援のために（男性）医師が 何をすべきか</vt:lpstr>
      <vt:lpstr>PowerPoint Presentation</vt:lpstr>
      <vt:lpstr>PowerPoint Presentation</vt:lpstr>
      <vt:lpstr>PowerPoint Presentation</vt:lpstr>
      <vt:lpstr>PowerPoint Presentation</vt:lpstr>
      <vt:lpstr>子育て支援のために 実際に行った取り組み</vt:lpstr>
      <vt:lpstr>女性外科医師のサポートは世界でも重要な課題</vt:lpstr>
      <vt:lpstr>成人の平日の家事の時間</vt:lpstr>
      <vt:lpstr>PowerPoint Presentation</vt:lpstr>
      <vt:lpstr>さいごに</vt:lpstr>
    </vt:vector>
  </TitlesOfParts>
  <Company>旭川医科大学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旭川医大で実習、研修、就職 10年間をふり返る</dc:title>
  <dc:creator>大原 みずほ</dc:creator>
  <cp:lastModifiedBy>Kenzo Ohara</cp:lastModifiedBy>
  <cp:revision>127</cp:revision>
  <dcterms:created xsi:type="dcterms:W3CDTF">2017-06-12T06:05:31Z</dcterms:created>
  <dcterms:modified xsi:type="dcterms:W3CDTF">2025-01-30T07:45:48Z</dcterms:modified>
</cp:coreProperties>
</file>