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1"/>
  </p:sldMasterIdLst>
  <p:sldIdLst>
    <p:sldId id="256" r:id="rId2"/>
    <p:sldId id="264" r:id="rId3"/>
    <p:sldId id="271" r:id="rId4"/>
    <p:sldId id="273" r:id="rId5"/>
    <p:sldId id="270" r:id="rId6"/>
    <p:sldId id="272" r:id="rId7"/>
    <p:sldId id="262" r:id="rId8"/>
    <p:sldId id="269" r:id="rId9"/>
    <p:sldId id="267" r:id="rId10"/>
    <p:sldId id="265" r:id="rId11"/>
    <p:sldId id="261" r:id="rId12"/>
    <p:sldId id="260" r:id="rId13"/>
    <p:sldId id="263" r:id="rId14"/>
    <p:sldId id="274" r:id="rId15"/>
    <p:sldId id="275" r:id="rId16"/>
    <p:sldId id="27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YiQF4Eg4sikmsBBOJT2TQ==" hashData="JzgTX1QNyrc/UjRf9ouDKYk/4YSzfwpxdbwvZfvB0pEUwMPF+Gx7jlvFEOydkAdMH4LXF5mht4Znf+Cv0+vtq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9" d="100"/>
          <a:sy n="59" d="100"/>
        </p:scale>
        <p:origin x="102"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56ECD-BBF3-4547-8A9E-88DEA0777DBA}"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kumimoji="1" lang="ja-JP" altLang="en-US"/>
        </a:p>
      </dgm:t>
    </dgm:pt>
    <dgm:pt modelId="{C3418B7B-552E-4DA8-834F-A26E561A6C15}">
      <dgm:prSet phldrT="[テキスト]" custT="1"/>
      <dgm:spPr>
        <a:solidFill>
          <a:srgbClr val="FFFF99"/>
        </a:solidFill>
      </dgm:spPr>
      <dgm:t>
        <a:bodyPr/>
        <a:lstStyle/>
        <a:p>
          <a:r>
            <a:rPr kumimoji="1" lang="ja-JP" altLang="en-US" sz="3200" dirty="0"/>
            <a:t>両立達成</a:t>
          </a:r>
          <a:endParaRPr kumimoji="1" lang="ja-JP" altLang="en-US" sz="2800" dirty="0"/>
        </a:p>
      </dgm:t>
    </dgm:pt>
    <dgm:pt modelId="{A3D39468-163E-4E1B-8C60-275FAC95BAF2}" type="parTrans" cxnId="{7D34B339-365A-41AA-9388-FF39B5187842}">
      <dgm:prSet/>
      <dgm:spPr/>
      <dgm:t>
        <a:bodyPr/>
        <a:lstStyle/>
        <a:p>
          <a:endParaRPr kumimoji="1" lang="ja-JP" altLang="en-US"/>
        </a:p>
      </dgm:t>
    </dgm:pt>
    <dgm:pt modelId="{BC7598C4-3C08-4B68-98D4-4B1A26761D84}" type="sibTrans" cxnId="{7D34B339-365A-41AA-9388-FF39B5187842}">
      <dgm:prSet/>
      <dgm:spPr/>
      <dgm:t>
        <a:bodyPr/>
        <a:lstStyle/>
        <a:p>
          <a:endParaRPr kumimoji="1" lang="ja-JP" altLang="en-US"/>
        </a:p>
      </dgm:t>
    </dgm:pt>
    <dgm:pt modelId="{C11852B0-CDB7-423D-82E0-6AD645A298A7}">
      <dgm:prSet phldrT="[テキスト]" custT="1"/>
      <dgm:spPr/>
      <dgm:t>
        <a:bodyPr/>
        <a:lstStyle/>
        <a:p>
          <a:r>
            <a:rPr kumimoji="1" lang="ja-JP" altLang="en-US" sz="2800" dirty="0"/>
            <a:t>業務の工夫</a:t>
          </a:r>
          <a:endParaRPr kumimoji="1" lang="ja-JP" altLang="en-US" sz="2000" dirty="0"/>
        </a:p>
      </dgm:t>
    </dgm:pt>
    <dgm:pt modelId="{C5DB3EE8-9857-4885-8594-EEABA2CE39EB}" type="parTrans" cxnId="{5EE8967A-3DF7-4D62-A7DD-08BF7EC4A128}">
      <dgm:prSet/>
      <dgm:spPr/>
      <dgm:t>
        <a:bodyPr/>
        <a:lstStyle/>
        <a:p>
          <a:endParaRPr kumimoji="1" lang="ja-JP" altLang="en-US"/>
        </a:p>
      </dgm:t>
    </dgm:pt>
    <dgm:pt modelId="{0B821BAE-D2CA-49FC-808B-462BB9D3D12F}" type="sibTrans" cxnId="{5EE8967A-3DF7-4D62-A7DD-08BF7EC4A128}">
      <dgm:prSet/>
      <dgm:spPr/>
      <dgm:t>
        <a:bodyPr/>
        <a:lstStyle/>
        <a:p>
          <a:endParaRPr kumimoji="1" lang="ja-JP" altLang="en-US"/>
        </a:p>
      </dgm:t>
    </dgm:pt>
    <dgm:pt modelId="{2FF5810B-C0A0-44FC-9694-A6CD053D8611}">
      <dgm:prSet phldrT="[テキスト]" custT="1"/>
      <dgm:spPr/>
      <dgm:t>
        <a:bodyPr/>
        <a:lstStyle/>
        <a:p>
          <a:r>
            <a:rPr kumimoji="1" lang="ja-JP" altLang="en-US" sz="2800" dirty="0"/>
            <a:t>周囲の支援</a:t>
          </a:r>
          <a:endParaRPr kumimoji="1" lang="ja-JP" altLang="en-US" sz="3400" dirty="0"/>
        </a:p>
      </dgm:t>
    </dgm:pt>
    <dgm:pt modelId="{4D1E8437-239F-4692-BB65-DE5A0FF75F17}" type="parTrans" cxnId="{FA5F24C5-7E87-47D4-8BE4-1FAD849C2E01}">
      <dgm:prSet/>
      <dgm:spPr/>
      <dgm:t>
        <a:bodyPr/>
        <a:lstStyle/>
        <a:p>
          <a:endParaRPr kumimoji="1" lang="ja-JP" altLang="en-US"/>
        </a:p>
      </dgm:t>
    </dgm:pt>
    <dgm:pt modelId="{912DCE91-DD95-4B91-9871-F06488557C82}" type="sibTrans" cxnId="{FA5F24C5-7E87-47D4-8BE4-1FAD849C2E01}">
      <dgm:prSet/>
      <dgm:spPr/>
      <dgm:t>
        <a:bodyPr/>
        <a:lstStyle/>
        <a:p>
          <a:endParaRPr kumimoji="1" lang="ja-JP" altLang="en-US"/>
        </a:p>
      </dgm:t>
    </dgm:pt>
    <dgm:pt modelId="{69840F95-1FD4-438F-ABA6-5438350F27E0}">
      <dgm:prSet phldrT="[テキスト]" custT="1"/>
      <dgm:spPr/>
      <dgm:t>
        <a:bodyPr/>
        <a:lstStyle/>
        <a:p>
          <a:r>
            <a:rPr kumimoji="1" lang="ja-JP" altLang="en-US" sz="2000" dirty="0"/>
            <a:t>制度上の支援</a:t>
          </a:r>
          <a:endParaRPr kumimoji="1" lang="ja-JP" altLang="en-US" sz="3200" dirty="0"/>
        </a:p>
      </dgm:t>
    </dgm:pt>
    <dgm:pt modelId="{A468D721-8C7D-4700-B566-47130C204A22}" type="parTrans" cxnId="{E6FD2A74-3AA8-4649-B867-A1FBA9FEEAD3}">
      <dgm:prSet/>
      <dgm:spPr/>
      <dgm:t>
        <a:bodyPr/>
        <a:lstStyle/>
        <a:p>
          <a:endParaRPr kumimoji="1" lang="ja-JP" altLang="en-US"/>
        </a:p>
      </dgm:t>
    </dgm:pt>
    <dgm:pt modelId="{9AEA514B-8778-4616-9F44-07F529BA964F}" type="sibTrans" cxnId="{E6FD2A74-3AA8-4649-B867-A1FBA9FEEAD3}">
      <dgm:prSet/>
      <dgm:spPr/>
      <dgm:t>
        <a:bodyPr/>
        <a:lstStyle/>
        <a:p>
          <a:endParaRPr kumimoji="1" lang="ja-JP" altLang="en-US"/>
        </a:p>
      </dgm:t>
    </dgm:pt>
    <dgm:pt modelId="{7AF2501D-64B0-445E-8B30-3DC61C4FE3F9}">
      <dgm:prSet phldrT="[テキスト]" custT="1"/>
      <dgm:spPr/>
      <dgm:t>
        <a:bodyPr/>
        <a:lstStyle/>
        <a:p>
          <a:r>
            <a:rPr kumimoji="1" lang="ja-JP" altLang="en-US" sz="3200" dirty="0"/>
            <a:t>個人の努力</a:t>
          </a:r>
          <a:endParaRPr kumimoji="1" lang="ja-JP" altLang="en-US" sz="2400" dirty="0"/>
        </a:p>
      </dgm:t>
    </dgm:pt>
    <dgm:pt modelId="{DAE978A5-6B31-4900-962D-4D00A25E4ABB}" type="parTrans" cxnId="{E1EE3AA1-B3FF-4761-B0BC-F52D38D749A6}">
      <dgm:prSet/>
      <dgm:spPr/>
      <dgm:t>
        <a:bodyPr/>
        <a:lstStyle/>
        <a:p>
          <a:endParaRPr kumimoji="1" lang="ja-JP" altLang="en-US"/>
        </a:p>
      </dgm:t>
    </dgm:pt>
    <dgm:pt modelId="{AB95AE79-7DF0-49FC-B02E-1C8D169F34A6}" type="sibTrans" cxnId="{E1EE3AA1-B3FF-4761-B0BC-F52D38D749A6}">
      <dgm:prSet/>
      <dgm:spPr/>
      <dgm:t>
        <a:bodyPr/>
        <a:lstStyle/>
        <a:p>
          <a:endParaRPr kumimoji="1" lang="ja-JP" altLang="en-US"/>
        </a:p>
      </dgm:t>
    </dgm:pt>
    <dgm:pt modelId="{A57EAD72-0001-4DCF-ABC9-FA1DF85A9BB4}" type="pres">
      <dgm:prSet presAssocID="{11456ECD-BBF3-4547-8A9E-88DEA0777DBA}" presName="cycle" presStyleCnt="0">
        <dgm:presLayoutVars>
          <dgm:chMax val="1"/>
          <dgm:dir/>
          <dgm:animLvl val="ctr"/>
          <dgm:resizeHandles val="exact"/>
        </dgm:presLayoutVars>
      </dgm:prSet>
      <dgm:spPr/>
    </dgm:pt>
    <dgm:pt modelId="{32FB038A-47AB-493B-BC74-6C7C242A414B}" type="pres">
      <dgm:prSet presAssocID="{C3418B7B-552E-4DA8-834F-A26E561A6C15}" presName="centerShape" presStyleLbl="node0" presStyleIdx="0" presStyleCnt="1" custScaleX="117904" custScaleY="107773"/>
      <dgm:spPr/>
    </dgm:pt>
    <dgm:pt modelId="{13FAEA7C-1D07-4EE0-B20B-D5634EE4CB03}" type="pres">
      <dgm:prSet presAssocID="{C5DB3EE8-9857-4885-8594-EEABA2CE39EB}" presName="parTrans" presStyleLbl="bgSibTrans2D1" presStyleIdx="0" presStyleCnt="4"/>
      <dgm:spPr/>
    </dgm:pt>
    <dgm:pt modelId="{4493160F-F119-48C2-9993-1C824DCD9327}" type="pres">
      <dgm:prSet presAssocID="{C11852B0-CDB7-423D-82E0-6AD645A298A7}" presName="node" presStyleLbl="node1" presStyleIdx="0" presStyleCnt="4" custScaleX="115839" custScaleY="101816" custRadScaleRad="103715" custRadScaleInc="-12118">
        <dgm:presLayoutVars>
          <dgm:bulletEnabled val="1"/>
        </dgm:presLayoutVars>
      </dgm:prSet>
      <dgm:spPr/>
    </dgm:pt>
    <dgm:pt modelId="{DD04E567-6388-437E-9580-3F4FD6E882BF}" type="pres">
      <dgm:prSet presAssocID="{DAE978A5-6B31-4900-962D-4D00A25E4ABB}" presName="parTrans" presStyleLbl="bgSibTrans2D1" presStyleIdx="1" presStyleCnt="4"/>
      <dgm:spPr/>
    </dgm:pt>
    <dgm:pt modelId="{D85AA3A0-CC7B-48B9-AFBD-B3C2C40AF7FF}" type="pres">
      <dgm:prSet presAssocID="{7AF2501D-64B0-445E-8B30-3DC61C4FE3F9}" presName="node" presStyleLbl="node1" presStyleIdx="1" presStyleCnt="4" custAng="0" custScaleX="131889" custScaleY="115023" custRadScaleRad="101775" custRadScaleInc="-13631">
        <dgm:presLayoutVars>
          <dgm:bulletEnabled val="1"/>
        </dgm:presLayoutVars>
      </dgm:prSet>
      <dgm:spPr/>
    </dgm:pt>
    <dgm:pt modelId="{1270A942-A599-47CC-A99A-21EBF25F4D8B}" type="pres">
      <dgm:prSet presAssocID="{4D1E8437-239F-4692-BB65-DE5A0FF75F17}" presName="parTrans" presStyleLbl="bgSibTrans2D1" presStyleIdx="2" presStyleCnt="4"/>
      <dgm:spPr/>
    </dgm:pt>
    <dgm:pt modelId="{E4A31D0C-4E9B-420B-81AC-049E98CC32B8}" type="pres">
      <dgm:prSet presAssocID="{2FF5810B-C0A0-44FC-9694-A6CD053D8611}" presName="node" presStyleLbl="node1" presStyleIdx="2" presStyleCnt="4" custScaleX="115525" custScaleY="104758" custRadScaleRad="104215" custRadScaleInc="19625">
        <dgm:presLayoutVars>
          <dgm:bulletEnabled val="1"/>
        </dgm:presLayoutVars>
      </dgm:prSet>
      <dgm:spPr/>
    </dgm:pt>
    <dgm:pt modelId="{9F89BADF-F863-475E-869D-782D544687C9}" type="pres">
      <dgm:prSet presAssocID="{A468D721-8C7D-4700-B566-47130C204A22}" presName="parTrans" presStyleLbl="bgSibTrans2D1" presStyleIdx="3" presStyleCnt="4"/>
      <dgm:spPr/>
    </dgm:pt>
    <dgm:pt modelId="{1DC19254-5A3D-4629-9DA1-6231BB6AA486}" type="pres">
      <dgm:prSet presAssocID="{69840F95-1FD4-438F-ABA6-5438350F27E0}" presName="node" presStyleLbl="node1" presStyleIdx="3" presStyleCnt="4" custScaleX="87568" custScaleY="73654" custRadScaleRad="98726" custRadScaleInc="15286">
        <dgm:presLayoutVars>
          <dgm:bulletEnabled val="1"/>
        </dgm:presLayoutVars>
      </dgm:prSet>
      <dgm:spPr/>
    </dgm:pt>
  </dgm:ptLst>
  <dgm:cxnLst>
    <dgm:cxn modelId="{7D34B339-365A-41AA-9388-FF39B5187842}" srcId="{11456ECD-BBF3-4547-8A9E-88DEA0777DBA}" destId="{C3418B7B-552E-4DA8-834F-A26E561A6C15}" srcOrd="0" destOrd="0" parTransId="{A3D39468-163E-4E1B-8C60-275FAC95BAF2}" sibTransId="{BC7598C4-3C08-4B68-98D4-4B1A26761D84}"/>
    <dgm:cxn modelId="{91CF615C-99AD-4BBD-A14F-81997CE6DEF7}" type="presOf" srcId="{7AF2501D-64B0-445E-8B30-3DC61C4FE3F9}" destId="{D85AA3A0-CC7B-48B9-AFBD-B3C2C40AF7FF}" srcOrd="0" destOrd="0" presId="urn:microsoft.com/office/officeart/2005/8/layout/radial4"/>
    <dgm:cxn modelId="{1715865C-9353-4A35-99C6-A0AF0B594801}" type="presOf" srcId="{2FF5810B-C0A0-44FC-9694-A6CD053D8611}" destId="{E4A31D0C-4E9B-420B-81AC-049E98CC32B8}" srcOrd="0" destOrd="0" presId="urn:microsoft.com/office/officeart/2005/8/layout/radial4"/>
    <dgm:cxn modelId="{B73A195D-13FD-4932-BD9C-51E8D6389B59}" type="presOf" srcId="{C5DB3EE8-9857-4885-8594-EEABA2CE39EB}" destId="{13FAEA7C-1D07-4EE0-B20B-D5634EE4CB03}" srcOrd="0" destOrd="0" presId="urn:microsoft.com/office/officeart/2005/8/layout/radial4"/>
    <dgm:cxn modelId="{E6FD2A74-3AA8-4649-B867-A1FBA9FEEAD3}" srcId="{C3418B7B-552E-4DA8-834F-A26E561A6C15}" destId="{69840F95-1FD4-438F-ABA6-5438350F27E0}" srcOrd="3" destOrd="0" parTransId="{A468D721-8C7D-4700-B566-47130C204A22}" sibTransId="{9AEA514B-8778-4616-9F44-07F529BA964F}"/>
    <dgm:cxn modelId="{B4F34857-5357-463F-BC6A-D84FCDB3AA74}" type="presOf" srcId="{C11852B0-CDB7-423D-82E0-6AD645A298A7}" destId="{4493160F-F119-48C2-9993-1C824DCD9327}" srcOrd="0" destOrd="0" presId="urn:microsoft.com/office/officeart/2005/8/layout/radial4"/>
    <dgm:cxn modelId="{5EE8967A-3DF7-4D62-A7DD-08BF7EC4A128}" srcId="{C3418B7B-552E-4DA8-834F-A26E561A6C15}" destId="{C11852B0-CDB7-423D-82E0-6AD645A298A7}" srcOrd="0" destOrd="0" parTransId="{C5DB3EE8-9857-4885-8594-EEABA2CE39EB}" sibTransId="{0B821BAE-D2CA-49FC-808B-462BB9D3D12F}"/>
    <dgm:cxn modelId="{7F4D8B8F-F854-42FC-8F79-4BA490A1CFC3}" type="presOf" srcId="{11456ECD-BBF3-4547-8A9E-88DEA0777DBA}" destId="{A57EAD72-0001-4DCF-ABC9-FA1DF85A9BB4}" srcOrd="0" destOrd="0" presId="urn:microsoft.com/office/officeart/2005/8/layout/radial4"/>
    <dgm:cxn modelId="{92F0EE9F-2522-4FED-948A-997782D6C27A}" type="presOf" srcId="{A468D721-8C7D-4700-B566-47130C204A22}" destId="{9F89BADF-F863-475E-869D-782D544687C9}" srcOrd="0" destOrd="0" presId="urn:microsoft.com/office/officeart/2005/8/layout/radial4"/>
    <dgm:cxn modelId="{E1EE3AA1-B3FF-4761-B0BC-F52D38D749A6}" srcId="{C3418B7B-552E-4DA8-834F-A26E561A6C15}" destId="{7AF2501D-64B0-445E-8B30-3DC61C4FE3F9}" srcOrd="1" destOrd="0" parTransId="{DAE978A5-6B31-4900-962D-4D00A25E4ABB}" sibTransId="{AB95AE79-7DF0-49FC-B02E-1C8D169F34A6}"/>
    <dgm:cxn modelId="{550568B5-CFD8-4444-8A0B-B833EFC96826}" type="presOf" srcId="{4D1E8437-239F-4692-BB65-DE5A0FF75F17}" destId="{1270A942-A599-47CC-A99A-21EBF25F4D8B}" srcOrd="0" destOrd="0" presId="urn:microsoft.com/office/officeart/2005/8/layout/radial4"/>
    <dgm:cxn modelId="{14ECBABB-B609-4AA9-AFD7-29F7AC075D5F}" type="presOf" srcId="{C3418B7B-552E-4DA8-834F-A26E561A6C15}" destId="{32FB038A-47AB-493B-BC74-6C7C242A414B}" srcOrd="0" destOrd="0" presId="urn:microsoft.com/office/officeart/2005/8/layout/radial4"/>
    <dgm:cxn modelId="{0AA9F3C4-E0BA-47F6-9E1B-7A224BFBBE45}" type="presOf" srcId="{69840F95-1FD4-438F-ABA6-5438350F27E0}" destId="{1DC19254-5A3D-4629-9DA1-6231BB6AA486}" srcOrd="0" destOrd="0" presId="urn:microsoft.com/office/officeart/2005/8/layout/radial4"/>
    <dgm:cxn modelId="{FA5F24C5-7E87-47D4-8BE4-1FAD849C2E01}" srcId="{C3418B7B-552E-4DA8-834F-A26E561A6C15}" destId="{2FF5810B-C0A0-44FC-9694-A6CD053D8611}" srcOrd="2" destOrd="0" parTransId="{4D1E8437-239F-4692-BB65-DE5A0FF75F17}" sibTransId="{912DCE91-DD95-4B91-9871-F06488557C82}"/>
    <dgm:cxn modelId="{CD9B7CCE-0DAB-4516-8D59-3B0D2BFA9483}" type="presOf" srcId="{DAE978A5-6B31-4900-962D-4D00A25E4ABB}" destId="{DD04E567-6388-437E-9580-3F4FD6E882BF}" srcOrd="0" destOrd="0" presId="urn:microsoft.com/office/officeart/2005/8/layout/radial4"/>
    <dgm:cxn modelId="{24BD35EB-F4A5-4D62-9A98-866D812678B1}" type="presParOf" srcId="{A57EAD72-0001-4DCF-ABC9-FA1DF85A9BB4}" destId="{32FB038A-47AB-493B-BC74-6C7C242A414B}" srcOrd="0" destOrd="0" presId="urn:microsoft.com/office/officeart/2005/8/layout/radial4"/>
    <dgm:cxn modelId="{ED6A1969-A2C9-46A5-912F-826CFD920D15}" type="presParOf" srcId="{A57EAD72-0001-4DCF-ABC9-FA1DF85A9BB4}" destId="{13FAEA7C-1D07-4EE0-B20B-D5634EE4CB03}" srcOrd="1" destOrd="0" presId="urn:microsoft.com/office/officeart/2005/8/layout/radial4"/>
    <dgm:cxn modelId="{23D82C23-9215-4CBC-9419-5621689FEBEA}" type="presParOf" srcId="{A57EAD72-0001-4DCF-ABC9-FA1DF85A9BB4}" destId="{4493160F-F119-48C2-9993-1C824DCD9327}" srcOrd="2" destOrd="0" presId="urn:microsoft.com/office/officeart/2005/8/layout/radial4"/>
    <dgm:cxn modelId="{F4FE710E-1080-4EF1-BC8E-F309742E1742}" type="presParOf" srcId="{A57EAD72-0001-4DCF-ABC9-FA1DF85A9BB4}" destId="{DD04E567-6388-437E-9580-3F4FD6E882BF}" srcOrd="3" destOrd="0" presId="urn:microsoft.com/office/officeart/2005/8/layout/radial4"/>
    <dgm:cxn modelId="{45E4ADB1-8F75-47D4-B3AD-A84363A3EE5C}" type="presParOf" srcId="{A57EAD72-0001-4DCF-ABC9-FA1DF85A9BB4}" destId="{D85AA3A0-CC7B-48B9-AFBD-B3C2C40AF7FF}" srcOrd="4" destOrd="0" presId="urn:microsoft.com/office/officeart/2005/8/layout/radial4"/>
    <dgm:cxn modelId="{D15D9F7C-CA67-4B05-AC99-CE0BF7894B44}" type="presParOf" srcId="{A57EAD72-0001-4DCF-ABC9-FA1DF85A9BB4}" destId="{1270A942-A599-47CC-A99A-21EBF25F4D8B}" srcOrd="5" destOrd="0" presId="urn:microsoft.com/office/officeart/2005/8/layout/radial4"/>
    <dgm:cxn modelId="{5DFF6E94-0E55-4088-83FE-3CDAC43D7503}" type="presParOf" srcId="{A57EAD72-0001-4DCF-ABC9-FA1DF85A9BB4}" destId="{E4A31D0C-4E9B-420B-81AC-049E98CC32B8}" srcOrd="6" destOrd="0" presId="urn:microsoft.com/office/officeart/2005/8/layout/radial4"/>
    <dgm:cxn modelId="{6C03EBE7-199D-4A03-B9FC-09FFBFFF0494}" type="presParOf" srcId="{A57EAD72-0001-4DCF-ABC9-FA1DF85A9BB4}" destId="{9F89BADF-F863-475E-869D-782D544687C9}" srcOrd="7" destOrd="0" presId="urn:microsoft.com/office/officeart/2005/8/layout/radial4"/>
    <dgm:cxn modelId="{3FDA6B06-B04B-416A-B825-8F7BF8E7951E}" type="presParOf" srcId="{A57EAD72-0001-4DCF-ABC9-FA1DF85A9BB4}" destId="{1DC19254-5A3D-4629-9DA1-6231BB6AA48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D6EE1-B03B-4389-9EAE-1ED4C05F176C}"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kumimoji="1" lang="ja-JP" altLang="en-US"/>
        </a:p>
      </dgm:t>
    </dgm:pt>
    <dgm:pt modelId="{04DDDB7D-F83B-44CB-B76F-DCDB7001B575}">
      <dgm:prSet phldrT="[テキスト]"/>
      <dgm:spPr/>
      <dgm:t>
        <a:bodyPr/>
        <a:lstStyle/>
        <a:p>
          <a:r>
            <a:rPr kumimoji="1" lang="ja-JP" altLang="en-US" dirty="0"/>
            <a:t>業務</a:t>
          </a:r>
        </a:p>
      </dgm:t>
    </dgm:pt>
    <dgm:pt modelId="{9D7329BC-DA1B-461A-81F1-C52622E5ECE5}" type="parTrans" cxnId="{4B1B1068-D765-481D-A739-312DC6B3B3BD}">
      <dgm:prSet/>
      <dgm:spPr/>
      <dgm:t>
        <a:bodyPr/>
        <a:lstStyle/>
        <a:p>
          <a:endParaRPr kumimoji="1" lang="ja-JP" altLang="en-US"/>
        </a:p>
      </dgm:t>
    </dgm:pt>
    <dgm:pt modelId="{2C6D8F2E-5EEE-4897-92BC-DF4B6BE2A30A}" type="sibTrans" cxnId="{4B1B1068-D765-481D-A739-312DC6B3B3BD}">
      <dgm:prSet/>
      <dgm:spPr/>
      <dgm:t>
        <a:bodyPr/>
        <a:lstStyle/>
        <a:p>
          <a:endParaRPr kumimoji="1" lang="ja-JP" altLang="en-US"/>
        </a:p>
      </dgm:t>
    </dgm:pt>
    <dgm:pt modelId="{E5ACDF7A-02DD-4770-BE95-12B45C1800DF}">
      <dgm:prSet phldrT="[テキスト]"/>
      <dgm:spPr/>
      <dgm:t>
        <a:bodyPr/>
        <a:lstStyle/>
        <a:p>
          <a:r>
            <a:rPr kumimoji="1" lang="en-US" altLang="ja-JP" dirty="0"/>
            <a:t>A</a:t>
          </a:r>
          <a:endParaRPr kumimoji="1" lang="ja-JP" altLang="en-US" dirty="0"/>
        </a:p>
      </dgm:t>
    </dgm:pt>
    <dgm:pt modelId="{562E5CCB-C013-4184-A617-310E9844F940}" type="parTrans" cxnId="{5B919728-7E0A-4DD0-8A11-40CECE6C9F6B}">
      <dgm:prSet/>
      <dgm:spPr/>
      <dgm:t>
        <a:bodyPr/>
        <a:lstStyle/>
        <a:p>
          <a:endParaRPr kumimoji="1" lang="ja-JP" altLang="en-US"/>
        </a:p>
      </dgm:t>
    </dgm:pt>
    <dgm:pt modelId="{1EE12E42-0FC2-46DE-82FA-954975B4350C}" type="sibTrans" cxnId="{5B919728-7E0A-4DD0-8A11-40CECE6C9F6B}">
      <dgm:prSet/>
      <dgm:spPr/>
      <dgm:t>
        <a:bodyPr/>
        <a:lstStyle/>
        <a:p>
          <a:endParaRPr kumimoji="1" lang="ja-JP" altLang="en-US"/>
        </a:p>
      </dgm:t>
    </dgm:pt>
    <dgm:pt modelId="{044CE4D7-1466-44FD-8EE8-C1744AB0EE8D}">
      <dgm:prSet phldrT="[テキスト]"/>
      <dgm:spPr/>
      <dgm:t>
        <a:bodyPr/>
        <a:lstStyle/>
        <a:p>
          <a:r>
            <a:rPr kumimoji="1" lang="en-US" altLang="ja-JP" dirty="0"/>
            <a:t>D</a:t>
          </a:r>
          <a:endParaRPr kumimoji="1" lang="ja-JP" altLang="en-US" dirty="0"/>
        </a:p>
      </dgm:t>
    </dgm:pt>
    <dgm:pt modelId="{A547E513-97D0-4287-88AB-CA3C87C0D5CE}" type="parTrans" cxnId="{B1448E3D-F7FB-45D3-98BB-85365CB6F2AE}">
      <dgm:prSet/>
      <dgm:spPr/>
      <dgm:t>
        <a:bodyPr/>
        <a:lstStyle/>
        <a:p>
          <a:endParaRPr kumimoji="1" lang="ja-JP" altLang="en-US"/>
        </a:p>
      </dgm:t>
    </dgm:pt>
    <dgm:pt modelId="{1197A6AD-B6D0-4A8B-BC71-B1736E4AF024}" type="sibTrans" cxnId="{B1448E3D-F7FB-45D3-98BB-85365CB6F2AE}">
      <dgm:prSet/>
      <dgm:spPr/>
      <dgm:t>
        <a:bodyPr/>
        <a:lstStyle/>
        <a:p>
          <a:endParaRPr kumimoji="1" lang="ja-JP" altLang="en-US"/>
        </a:p>
      </dgm:t>
    </dgm:pt>
    <dgm:pt modelId="{5F172539-38B5-411F-A6D7-79D5A184EFB5}">
      <dgm:prSet phldrT="[テキスト]"/>
      <dgm:spPr/>
      <dgm:t>
        <a:bodyPr/>
        <a:lstStyle/>
        <a:p>
          <a:r>
            <a:rPr kumimoji="1" lang="en-US" altLang="ja-JP" dirty="0"/>
            <a:t>C</a:t>
          </a:r>
          <a:endParaRPr kumimoji="1" lang="ja-JP" altLang="en-US" dirty="0"/>
        </a:p>
      </dgm:t>
    </dgm:pt>
    <dgm:pt modelId="{E767E72D-DB60-43B7-A626-01F64D347DFE}" type="parTrans" cxnId="{C8EAAA35-32C1-4099-AEBA-BADA564CD825}">
      <dgm:prSet/>
      <dgm:spPr/>
      <dgm:t>
        <a:bodyPr/>
        <a:lstStyle/>
        <a:p>
          <a:endParaRPr kumimoji="1" lang="ja-JP" altLang="en-US"/>
        </a:p>
      </dgm:t>
    </dgm:pt>
    <dgm:pt modelId="{96B9C6F4-F927-49B5-AF46-D0C2B7F62EAA}" type="sibTrans" cxnId="{C8EAAA35-32C1-4099-AEBA-BADA564CD825}">
      <dgm:prSet/>
      <dgm:spPr/>
      <dgm:t>
        <a:bodyPr/>
        <a:lstStyle/>
        <a:p>
          <a:endParaRPr kumimoji="1" lang="ja-JP" altLang="en-US"/>
        </a:p>
      </dgm:t>
    </dgm:pt>
    <dgm:pt modelId="{F69AB66C-FDFC-46D6-B7A9-7F52D1EFDE9C}">
      <dgm:prSet phldrT="[テキスト]"/>
      <dgm:spPr/>
      <dgm:t>
        <a:bodyPr/>
        <a:lstStyle/>
        <a:p>
          <a:r>
            <a:rPr kumimoji="1" lang="en-US" altLang="ja-JP" dirty="0"/>
            <a:t>B</a:t>
          </a:r>
          <a:endParaRPr kumimoji="1" lang="ja-JP" altLang="en-US" dirty="0"/>
        </a:p>
      </dgm:t>
    </dgm:pt>
    <dgm:pt modelId="{49FB0CB4-3525-4071-82CC-04E6CAD09579}" type="parTrans" cxnId="{0A777158-8726-4249-AECC-17B19D572BC6}">
      <dgm:prSet/>
      <dgm:spPr/>
      <dgm:t>
        <a:bodyPr/>
        <a:lstStyle/>
        <a:p>
          <a:endParaRPr kumimoji="1" lang="ja-JP" altLang="en-US"/>
        </a:p>
      </dgm:t>
    </dgm:pt>
    <dgm:pt modelId="{B51160F7-4423-4982-B02A-34BD2F7141AA}" type="sibTrans" cxnId="{0A777158-8726-4249-AECC-17B19D572BC6}">
      <dgm:prSet/>
      <dgm:spPr/>
      <dgm:t>
        <a:bodyPr/>
        <a:lstStyle/>
        <a:p>
          <a:endParaRPr kumimoji="1" lang="ja-JP" altLang="en-US"/>
        </a:p>
      </dgm:t>
    </dgm:pt>
    <dgm:pt modelId="{423DC1C9-9E11-4F5D-9DA2-C52A3B87F9BA}" type="pres">
      <dgm:prSet presAssocID="{1D2D6EE1-B03B-4389-9EAE-1ED4C05F176C}" presName="Name0" presStyleCnt="0">
        <dgm:presLayoutVars>
          <dgm:chMax val="1"/>
          <dgm:dir/>
          <dgm:animLvl val="ctr"/>
          <dgm:resizeHandles val="exact"/>
        </dgm:presLayoutVars>
      </dgm:prSet>
      <dgm:spPr/>
    </dgm:pt>
    <dgm:pt modelId="{A4DEEB41-00CD-4D85-A19E-425352D4BD13}" type="pres">
      <dgm:prSet presAssocID="{04DDDB7D-F83B-44CB-B76F-DCDB7001B575}" presName="centerShape" presStyleLbl="node0" presStyleIdx="0" presStyleCnt="1"/>
      <dgm:spPr/>
    </dgm:pt>
    <dgm:pt modelId="{4BFA50FB-65B7-444B-831E-1214B048EA42}" type="pres">
      <dgm:prSet presAssocID="{E5ACDF7A-02DD-4770-BE95-12B45C1800DF}" presName="node" presStyleLbl="node1" presStyleIdx="0" presStyleCnt="4">
        <dgm:presLayoutVars>
          <dgm:bulletEnabled val="1"/>
        </dgm:presLayoutVars>
      </dgm:prSet>
      <dgm:spPr/>
    </dgm:pt>
    <dgm:pt modelId="{2180C340-97E3-41BD-B45C-BD576E3577CD}" type="pres">
      <dgm:prSet presAssocID="{E5ACDF7A-02DD-4770-BE95-12B45C1800DF}" presName="dummy" presStyleCnt="0"/>
      <dgm:spPr/>
    </dgm:pt>
    <dgm:pt modelId="{3E0BA74B-1CF0-4243-8D7F-B47A32D4E917}" type="pres">
      <dgm:prSet presAssocID="{1EE12E42-0FC2-46DE-82FA-954975B4350C}" presName="sibTrans" presStyleLbl="sibTrans2D1" presStyleIdx="0" presStyleCnt="4"/>
      <dgm:spPr/>
    </dgm:pt>
    <dgm:pt modelId="{52A13540-54E5-469B-93FD-676DCFFECEE1}" type="pres">
      <dgm:prSet presAssocID="{044CE4D7-1466-44FD-8EE8-C1744AB0EE8D}" presName="node" presStyleLbl="node1" presStyleIdx="1" presStyleCnt="4">
        <dgm:presLayoutVars>
          <dgm:bulletEnabled val="1"/>
        </dgm:presLayoutVars>
      </dgm:prSet>
      <dgm:spPr/>
    </dgm:pt>
    <dgm:pt modelId="{E74DC58F-80E3-487A-94DD-B1FB5B7A3ECE}" type="pres">
      <dgm:prSet presAssocID="{044CE4D7-1466-44FD-8EE8-C1744AB0EE8D}" presName="dummy" presStyleCnt="0"/>
      <dgm:spPr/>
    </dgm:pt>
    <dgm:pt modelId="{E592AB6E-DF46-4456-9C92-0A4460BC3449}" type="pres">
      <dgm:prSet presAssocID="{1197A6AD-B6D0-4A8B-BC71-B1736E4AF024}" presName="sibTrans" presStyleLbl="sibTrans2D1" presStyleIdx="1" presStyleCnt="4"/>
      <dgm:spPr/>
    </dgm:pt>
    <dgm:pt modelId="{A38406F8-D98C-4266-A55F-4C26D9AB84AE}" type="pres">
      <dgm:prSet presAssocID="{5F172539-38B5-411F-A6D7-79D5A184EFB5}" presName="node" presStyleLbl="node1" presStyleIdx="2" presStyleCnt="4">
        <dgm:presLayoutVars>
          <dgm:bulletEnabled val="1"/>
        </dgm:presLayoutVars>
      </dgm:prSet>
      <dgm:spPr/>
    </dgm:pt>
    <dgm:pt modelId="{9A82A82E-A28F-4064-A10E-9038379FFF61}" type="pres">
      <dgm:prSet presAssocID="{5F172539-38B5-411F-A6D7-79D5A184EFB5}" presName="dummy" presStyleCnt="0"/>
      <dgm:spPr/>
    </dgm:pt>
    <dgm:pt modelId="{2B238EEE-C749-44C5-AB59-1210194DB88D}" type="pres">
      <dgm:prSet presAssocID="{96B9C6F4-F927-49B5-AF46-D0C2B7F62EAA}" presName="sibTrans" presStyleLbl="sibTrans2D1" presStyleIdx="2" presStyleCnt="4"/>
      <dgm:spPr/>
    </dgm:pt>
    <dgm:pt modelId="{4C6BE3DF-4993-411D-9261-9ED1E665936F}" type="pres">
      <dgm:prSet presAssocID="{F69AB66C-FDFC-46D6-B7A9-7F52D1EFDE9C}" presName="node" presStyleLbl="node1" presStyleIdx="3" presStyleCnt="4">
        <dgm:presLayoutVars>
          <dgm:bulletEnabled val="1"/>
        </dgm:presLayoutVars>
      </dgm:prSet>
      <dgm:spPr/>
    </dgm:pt>
    <dgm:pt modelId="{8446AB5D-5930-454D-92C4-D0BDAF4045F7}" type="pres">
      <dgm:prSet presAssocID="{F69AB66C-FDFC-46D6-B7A9-7F52D1EFDE9C}" presName="dummy" presStyleCnt="0"/>
      <dgm:spPr/>
    </dgm:pt>
    <dgm:pt modelId="{1A594877-A345-4313-AE90-2F5293179874}" type="pres">
      <dgm:prSet presAssocID="{B51160F7-4423-4982-B02A-34BD2F7141AA}" presName="sibTrans" presStyleLbl="sibTrans2D1" presStyleIdx="3" presStyleCnt="4"/>
      <dgm:spPr/>
    </dgm:pt>
  </dgm:ptLst>
  <dgm:cxnLst>
    <dgm:cxn modelId="{041D2A0C-9C74-4DA9-B929-8A1730DDF998}" type="presOf" srcId="{1197A6AD-B6D0-4A8B-BC71-B1736E4AF024}" destId="{E592AB6E-DF46-4456-9C92-0A4460BC3449}" srcOrd="0" destOrd="0" presId="urn:microsoft.com/office/officeart/2005/8/layout/radial6"/>
    <dgm:cxn modelId="{C9B5341C-B5CC-4379-A1CF-C83282B3B6AE}" type="presOf" srcId="{B51160F7-4423-4982-B02A-34BD2F7141AA}" destId="{1A594877-A345-4313-AE90-2F5293179874}" srcOrd="0" destOrd="0" presId="urn:microsoft.com/office/officeart/2005/8/layout/radial6"/>
    <dgm:cxn modelId="{B9C15823-02AF-409D-BE83-F7674AB4178D}" type="presOf" srcId="{5F172539-38B5-411F-A6D7-79D5A184EFB5}" destId="{A38406F8-D98C-4266-A55F-4C26D9AB84AE}" srcOrd="0" destOrd="0" presId="urn:microsoft.com/office/officeart/2005/8/layout/radial6"/>
    <dgm:cxn modelId="{5B919728-7E0A-4DD0-8A11-40CECE6C9F6B}" srcId="{04DDDB7D-F83B-44CB-B76F-DCDB7001B575}" destId="{E5ACDF7A-02DD-4770-BE95-12B45C1800DF}" srcOrd="0" destOrd="0" parTransId="{562E5CCB-C013-4184-A617-310E9844F940}" sibTransId="{1EE12E42-0FC2-46DE-82FA-954975B4350C}"/>
    <dgm:cxn modelId="{C8EAAA35-32C1-4099-AEBA-BADA564CD825}" srcId="{04DDDB7D-F83B-44CB-B76F-DCDB7001B575}" destId="{5F172539-38B5-411F-A6D7-79D5A184EFB5}" srcOrd="2" destOrd="0" parTransId="{E767E72D-DB60-43B7-A626-01F64D347DFE}" sibTransId="{96B9C6F4-F927-49B5-AF46-D0C2B7F62EAA}"/>
    <dgm:cxn modelId="{B1448E3D-F7FB-45D3-98BB-85365CB6F2AE}" srcId="{04DDDB7D-F83B-44CB-B76F-DCDB7001B575}" destId="{044CE4D7-1466-44FD-8EE8-C1744AB0EE8D}" srcOrd="1" destOrd="0" parTransId="{A547E513-97D0-4287-88AB-CA3C87C0D5CE}" sibTransId="{1197A6AD-B6D0-4A8B-BC71-B1736E4AF024}"/>
    <dgm:cxn modelId="{4B1B1068-D765-481D-A739-312DC6B3B3BD}" srcId="{1D2D6EE1-B03B-4389-9EAE-1ED4C05F176C}" destId="{04DDDB7D-F83B-44CB-B76F-DCDB7001B575}" srcOrd="0" destOrd="0" parTransId="{9D7329BC-DA1B-461A-81F1-C52622E5ECE5}" sibTransId="{2C6D8F2E-5EEE-4897-92BC-DF4B6BE2A30A}"/>
    <dgm:cxn modelId="{0A777158-8726-4249-AECC-17B19D572BC6}" srcId="{04DDDB7D-F83B-44CB-B76F-DCDB7001B575}" destId="{F69AB66C-FDFC-46D6-B7A9-7F52D1EFDE9C}" srcOrd="3" destOrd="0" parTransId="{49FB0CB4-3525-4071-82CC-04E6CAD09579}" sibTransId="{B51160F7-4423-4982-B02A-34BD2F7141AA}"/>
    <dgm:cxn modelId="{6BBBC97E-1F27-4B8E-982D-1596404D0E0B}" type="presOf" srcId="{1EE12E42-0FC2-46DE-82FA-954975B4350C}" destId="{3E0BA74B-1CF0-4243-8D7F-B47A32D4E917}" srcOrd="0" destOrd="0" presId="urn:microsoft.com/office/officeart/2005/8/layout/radial6"/>
    <dgm:cxn modelId="{CD9C7981-545C-456B-81B7-D53750957AC6}" type="presOf" srcId="{044CE4D7-1466-44FD-8EE8-C1744AB0EE8D}" destId="{52A13540-54E5-469B-93FD-676DCFFECEE1}" srcOrd="0" destOrd="0" presId="urn:microsoft.com/office/officeart/2005/8/layout/radial6"/>
    <dgm:cxn modelId="{FB7920A0-33DF-4069-AA5D-5E829C69F5D8}" type="presOf" srcId="{04DDDB7D-F83B-44CB-B76F-DCDB7001B575}" destId="{A4DEEB41-00CD-4D85-A19E-425352D4BD13}" srcOrd="0" destOrd="0" presId="urn:microsoft.com/office/officeart/2005/8/layout/radial6"/>
    <dgm:cxn modelId="{87831BC4-A117-49DA-8F5B-1423D7ED9206}" type="presOf" srcId="{E5ACDF7A-02DD-4770-BE95-12B45C1800DF}" destId="{4BFA50FB-65B7-444B-831E-1214B048EA42}" srcOrd="0" destOrd="0" presId="urn:microsoft.com/office/officeart/2005/8/layout/radial6"/>
    <dgm:cxn modelId="{702194DA-FB2E-4BDD-B029-2953437563C1}" type="presOf" srcId="{96B9C6F4-F927-49B5-AF46-D0C2B7F62EAA}" destId="{2B238EEE-C749-44C5-AB59-1210194DB88D}" srcOrd="0" destOrd="0" presId="urn:microsoft.com/office/officeart/2005/8/layout/radial6"/>
    <dgm:cxn modelId="{A8B513F6-497A-40E2-B794-9ADFBA05FED2}" type="presOf" srcId="{F69AB66C-FDFC-46D6-B7A9-7F52D1EFDE9C}" destId="{4C6BE3DF-4993-411D-9261-9ED1E665936F}" srcOrd="0" destOrd="0" presId="urn:microsoft.com/office/officeart/2005/8/layout/radial6"/>
    <dgm:cxn modelId="{6D1117FF-EFB2-4853-AB5D-BA98618C76D3}" type="presOf" srcId="{1D2D6EE1-B03B-4389-9EAE-1ED4C05F176C}" destId="{423DC1C9-9E11-4F5D-9DA2-C52A3B87F9BA}" srcOrd="0" destOrd="0" presId="urn:microsoft.com/office/officeart/2005/8/layout/radial6"/>
    <dgm:cxn modelId="{BABEE86F-F6FF-49F2-89D2-665635500AB8}" type="presParOf" srcId="{423DC1C9-9E11-4F5D-9DA2-C52A3B87F9BA}" destId="{A4DEEB41-00CD-4D85-A19E-425352D4BD13}" srcOrd="0" destOrd="0" presId="urn:microsoft.com/office/officeart/2005/8/layout/radial6"/>
    <dgm:cxn modelId="{1AF38B9C-D549-4AEA-B5F0-0AE33B4FDA1A}" type="presParOf" srcId="{423DC1C9-9E11-4F5D-9DA2-C52A3B87F9BA}" destId="{4BFA50FB-65B7-444B-831E-1214B048EA42}" srcOrd="1" destOrd="0" presId="urn:microsoft.com/office/officeart/2005/8/layout/radial6"/>
    <dgm:cxn modelId="{3C131AD8-A944-4512-ABE7-41D2CBC79883}" type="presParOf" srcId="{423DC1C9-9E11-4F5D-9DA2-C52A3B87F9BA}" destId="{2180C340-97E3-41BD-B45C-BD576E3577CD}" srcOrd="2" destOrd="0" presId="urn:microsoft.com/office/officeart/2005/8/layout/radial6"/>
    <dgm:cxn modelId="{4FAFBD82-7B65-43C9-B693-5972661F9EBA}" type="presParOf" srcId="{423DC1C9-9E11-4F5D-9DA2-C52A3B87F9BA}" destId="{3E0BA74B-1CF0-4243-8D7F-B47A32D4E917}" srcOrd="3" destOrd="0" presId="urn:microsoft.com/office/officeart/2005/8/layout/radial6"/>
    <dgm:cxn modelId="{95AE8AA5-5035-401B-8E7D-ABD1BFC287B5}" type="presParOf" srcId="{423DC1C9-9E11-4F5D-9DA2-C52A3B87F9BA}" destId="{52A13540-54E5-469B-93FD-676DCFFECEE1}" srcOrd="4" destOrd="0" presId="urn:microsoft.com/office/officeart/2005/8/layout/radial6"/>
    <dgm:cxn modelId="{D134037C-BA54-4470-A358-D4D95217DF02}" type="presParOf" srcId="{423DC1C9-9E11-4F5D-9DA2-C52A3B87F9BA}" destId="{E74DC58F-80E3-487A-94DD-B1FB5B7A3ECE}" srcOrd="5" destOrd="0" presId="urn:microsoft.com/office/officeart/2005/8/layout/radial6"/>
    <dgm:cxn modelId="{F29B4BC6-3D8B-4CDD-9E9D-99A2F5ACC81A}" type="presParOf" srcId="{423DC1C9-9E11-4F5D-9DA2-C52A3B87F9BA}" destId="{E592AB6E-DF46-4456-9C92-0A4460BC3449}" srcOrd="6" destOrd="0" presId="urn:microsoft.com/office/officeart/2005/8/layout/radial6"/>
    <dgm:cxn modelId="{04FC40F5-27D1-4D5C-9587-EEC79564F0A3}" type="presParOf" srcId="{423DC1C9-9E11-4F5D-9DA2-C52A3B87F9BA}" destId="{A38406F8-D98C-4266-A55F-4C26D9AB84AE}" srcOrd="7" destOrd="0" presId="urn:microsoft.com/office/officeart/2005/8/layout/radial6"/>
    <dgm:cxn modelId="{190CE70E-509E-409E-8530-B36F3C22FA27}" type="presParOf" srcId="{423DC1C9-9E11-4F5D-9DA2-C52A3B87F9BA}" destId="{9A82A82E-A28F-4064-A10E-9038379FFF61}" srcOrd="8" destOrd="0" presId="urn:microsoft.com/office/officeart/2005/8/layout/radial6"/>
    <dgm:cxn modelId="{BBF7A753-9542-4876-B515-126E3ABA5244}" type="presParOf" srcId="{423DC1C9-9E11-4F5D-9DA2-C52A3B87F9BA}" destId="{2B238EEE-C749-44C5-AB59-1210194DB88D}" srcOrd="9" destOrd="0" presId="urn:microsoft.com/office/officeart/2005/8/layout/radial6"/>
    <dgm:cxn modelId="{B8B9F3C2-9429-4E83-BAA1-746741EED68F}" type="presParOf" srcId="{423DC1C9-9E11-4F5D-9DA2-C52A3B87F9BA}" destId="{4C6BE3DF-4993-411D-9261-9ED1E665936F}" srcOrd="10" destOrd="0" presId="urn:microsoft.com/office/officeart/2005/8/layout/radial6"/>
    <dgm:cxn modelId="{7765B448-C2AA-40BF-9939-66B17CABBC40}" type="presParOf" srcId="{423DC1C9-9E11-4F5D-9DA2-C52A3B87F9BA}" destId="{8446AB5D-5930-454D-92C4-D0BDAF4045F7}" srcOrd="11" destOrd="0" presId="urn:microsoft.com/office/officeart/2005/8/layout/radial6"/>
    <dgm:cxn modelId="{907366DC-F962-4106-B8E0-AE0EF32D8E53}" type="presParOf" srcId="{423DC1C9-9E11-4F5D-9DA2-C52A3B87F9BA}" destId="{1A594877-A345-4313-AE90-2F529317987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D6EE1-B03B-4389-9EAE-1ED4C05F176C}"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kumimoji="1" lang="ja-JP" altLang="en-US"/>
        </a:p>
      </dgm:t>
    </dgm:pt>
    <dgm:pt modelId="{04DDDB7D-F83B-44CB-B76F-DCDB7001B575}">
      <dgm:prSet phldrT="[テキスト]"/>
      <dgm:spPr/>
      <dgm:t>
        <a:bodyPr/>
        <a:lstStyle/>
        <a:p>
          <a:r>
            <a:rPr kumimoji="1" lang="ja-JP" altLang="en-US" dirty="0"/>
            <a:t>業務</a:t>
          </a:r>
        </a:p>
      </dgm:t>
    </dgm:pt>
    <dgm:pt modelId="{9D7329BC-DA1B-461A-81F1-C52622E5ECE5}" type="parTrans" cxnId="{4B1B1068-D765-481D-A739-312DC6B3B3BD}">
      <dgm:prSet/>
      <dgm:spPr/>
      <dgm:t>
        <a:bodyPr/>
        <a:lstStyle/>
        <a:p>
          <a:endParaRPr kumimoji="1" lang="ja-JP" altLang="en-US"/>
        </a:p>
      </dgm:t>
    </dgm:pt>
    <dgm:pt modelId="{2C6D8F2E-5EEE-4897-92BC-DF4B6BE2A30A}" type="sibTrans" cxnId="{4B1B1068-D765-481D-A739-312DC6B3B3BD}">
      <dgm:prSet/>
      <dgm:spPr/>
      <dgm:t>
        <a:bodyPr/>
        <a:lstStyle/>
        <a:p>
          <a:endParaRPr kumimoji="1" lang="ja-JP" altLang="en-US"/>
        </a:p>
      </dgm:t>
    </dgm:pt>
    <dgm:pt modelId="{E5ACDF7A-02DD-4770-BE95-12B45C1800DF}">
      <dgm:prSet phldrT="[テキスト]"/>
      <dgm:spPr/>
      <dgm:t>
        <a:bodyPr/>
        <a:lstStyle/>
        <a:p>
          <a:r>
            <a:rPr kumimoji="1" lang="en-US" altLang="ja-JP" dirty="0"/>
            <a:t>A</a:t>
          </a:r>
          <a:endParaRPr kumimoji="1" lang="ja-JP" altLang="en-US" dirty="0"/>
        </a:p>
      </dgm:t>
    </dgm:pt>
    <dgm:pt modelId="{562E5CCB-C013-4184-A617-310E9844F940}" type="parTrans" cxnId="{5B919728-7E0A-4DD0-8A11-40CECE6C9F6B}">
      <dgm:prSet/>
      <dgm:spPr/>
      <dgm:t>
        <a:bodyPr/>
        <a:lstStyle/>
        <a:p>
          <a:endParaRPr kumimoji="1" lang="ja-JP" altLang="en-US"/>
        </a:p>
      </dgm:t>
    </dgm:pt>
    <dgm:pt modelId="{1EE12E42-0FC2-46DE-82FA-954975B4350C}" type="sibTrans" cxnId="{5B919728-7E0A-4DD0-8A11-40CECE6C9F6B}">
      <dgm:prSet/>
      <dgm:spPr/>
      <dgm:t>
        <a:bodyPr/>
        <a:lstStyle/>
        <a:p>
          <a:endParaRPr kumimoji="1" lang="ja-JP" altLang="en-US"/>
        </a:p>
      </dgm:t>
    </dgm:pt>
    <dgm:pt modelId="{044CE4D7-1466-44FD-8EE8-C1744AB0EE8D}">
      <dgm:prSet phldrT="[テキスト]"/>
      <dgm:spPr/>
      <dgm:t>
        <a:bodyPr/>
        <a:lstStyle/>
        <a:p>
          <a:r>
            <a:rPr kumimoji="1" lang="en-US" altLang="ja-JP" dirty="0"/>
            <a:t>D</a:t>
          </a:r>
          <a:endParaRPr kumimoji="1" lang="ja-JP" altLang="en-US" dirty="0"/>
        </a:p>
      </dgm:t>
    </dgm:pt>
    <dgm:pt modelId="{A547E513-97D0-4287-88AB-CA3C87C0D5CE}" type="parTrans" cxnId="{B1448E3D-F7FB-45D3-98BB-85365CB6F2AE}">
      <dgm:prSet/>
      <dgm:spPr/>
      <dgm:t>
        <a:bodyPr/>
        <a:lstStyle/>
        <a:p>
          <a:endParaRPr kumimoji="1" lang="ja-JP" altLang="en-US"/>
        </a:p>
      </dgm:t>
    </dgm:pt>
    <dgm:pt modelId="{1197A6AD-B6D0-4A8B-BC71-B1736E4AF024}" type="sibTrans" cxnId="{B1448E3D-F7FB-45D3-98BB-85365CB6F2AE}">
      <dgm:prSet/>
      <dgm:spPr/>
      <dgm:t>
        <a:bodyPr/>
        <a:lstStyle/>
        <a:p>
          <a:endParaRPr kumimoji="1" lang="ja-JP" altLang="en-US"/>
        </a:p>
      </dgm:t>
    </dgm:pt>
    <dgm:pt modelId="{5F172539-38B5-411F-A6D7-79D5A184EFB5}">
      <dgm:prSet phldrT="[テキスト]"/>
      <dgm:spPr/>
      <dgm:t>
        <a:bodyPr/>
        <a:lstStyle/>
        <a:p>
          <a:r>
            <a:rPr kumimoji="1" lang="en-US" altLang="ja-JP" dirty="0"/>
            <a:t>B</a:t>
          </a:r>
          <a:endParaRPr kumimoji="1" lang="ja-JP" altLang="en-US" dirty="0"/>
        </a:p>
      </dgm:t>
    </dgm:pt>
    <dgm:pt modelId="{E767E72D-DB60-43B7-A626-01F64D347DFE}" type="parTrans" cxnId="{C8EAAA35-32C1-4099-AEBA-BADA564CD825}">
      <dgm:prSet/>
      <dgm:spPr/>
      <dgm:t>
        <a:bodyPr/>
        <a:lstStyle/>
        <a:p>
          <a:endParaRPr kumimoji="1" lang="ja-JP" altLang="en-US"/>
        </a:p>
      </dgm:t>
    </dgm:pt>
    <dgm:pt modelId="{96B9C6F4-F927-49B5-AF46-D0C2B7F62EAA}" type="sibTrans" cxnId="{C8EAAA35-32C1-4099-AEBA-BADA564CD825}">
      <dgm:prSet/>
      <dgm:spPr/>
      <dgm:t>
        <a:bodyPr/>
        <a:lstStyle/>
        <a:p>
          <a:endParaRPr kumimoji="1" lang="ja-JP" altLang="en-US"/>
        </a:p>
      </dgm:t>
    </dgm:pt>
    <dgm:pt modelId="{423DC1C9-9E11-4F5D-9DA2-C52A3B87F9BA}" type="pres">
      <dgm:prSet presAssocID="{1D2D6EE1-B03B-4389-9EAE-1ED4C05F176C}" presName="Name0" presStyleCnt="0">
        <dgm:presLayoutVars>
          <dgm:chMax val="1"/>
          <dgm:dir/>
          <dgm:animLvl val="ctr"/>
          <dgm:resizeHandles val="exact"/>
        </dgm:presLayoutVars>
      </dgm:prSet>
      <dgm:spPr/>
    </dgm:pt>
    <dgm:pt modelId="{A4DEEB41-00CD-4D85-A19E-425352D4BD13}" type="pres">
      <dgm:prSet presAssocID="{04DDDB7D-F83B-44CB-B76F-DCDB7001B575}" presName="centerShape" presStyleLbl="node0" presStyleIdx="0" presStyleCnt="1" custScaleX="94928" custScaleY="91694"/>
      <dgm:spPr/>
    </dgm:pt>
    <dgm:pt modelId="{4BFA50FB-65B7-444B-831E-1214B048EA42}" type="pres">
      <dgm:prSet presAssocID="{E5ACDF7A-02DD-4770-BE95-12B45C1800DF}" presName="node" presStyleLbl="node1" presStyleIdx="0" presStyleCnt="3" custRadScaleRad="99509">
        <dgm:presLayoutVars>
          <dgm:bulletEnabled val="1"/>
        </dgm:presLayoutVars>
      </dgm:prSet>
      <dgm:spPr/>
    </dgm:pt>
    <dgm:pt modelId="{2180C340-97E3-41BD-B45C-BD576E3577CD}" type="pres">
      <dgm:prSet presAssocID="{E5ACDF7A-02DD-4770-BE95-12B45C1800DF}" presName="dummy" presStyleCnt="0"/>
      <dgm:spPr/>
    </dgm:pt>
    <dgm:pt modelId="{3E0BA74B-1CF0-4243-8D7F-B47A32D4E917}" type="pres">
      <dgm:prSet presAssocID="{1EE12E42-0FC2-46DE-82FA-954975B4350C}" presName="sibTrans" presStyleLbl="sibTrans2D1" presStyleIdx="0" presStyleCnt="3" custScaleX="75086" custScaleY="74920"/>
      <dgm:spPr/>
    </dgm:pt>
    <dgm:pt modelId="{52A13540-54E5-469B-93FD-676DCFFECEE1}" type="pres">
      <dgm:prSet presAssocID="{044CE4D7-1466-44FD-8EE8-C1744AB0EE8D}" presName="node" presStyleLbl="node1" presStyleIdx="1" presStyleCnt="3" custRadScaleRad="98886" custRadScaleInc="6591">
        <dgm:presLayoutVars>
          <dgm:bulletEnabled val="1"/>
        </dgm:presLayoutVars>
      </dgm:prSet>
      <dgm:spPr/>
    </dgm:pt>
    <dgm:pt modelId="{E74DC58F-80E3-487A-94DD-B1FB5B7A3ECE}" type="pres">
      <dgm:prSet presAssocID="{044CE4D7-1466-44FD-8EE8-C1744AB0EE8D}" presName="dummy" presStyleCnt="0"/>
      <dgm:spPr/>
    </dgm:pt>
    <dgm:pt modelId="{E592AB6E-DF46-4456-9C92-0A4460BC3449}" type="pres">
      <dgm:prSet presAssocID="{1197A6AD-B6D0-4A8B-BC71-B1736E4AF024}" presName="sibTrans" presStyleLbl="sibTrans2D1" presStyleIdx="1" presStyleCnt="3" custScaleX="76649" custScaleY="74406"/>
      <dgm:spPr/>
    </dgm:pt>
    <dgm:pt modelId="{A38406F8-D98C-4266-A55F-4C26D9AB84AE}" type="pres">
      <dgm:prSet presAssocID="{5F172539-38B5-411F-A6D7-79D5A184EFB5}" presName="node" presStyleLbl="node1" presStyleIdx="2" presStyleCnt="3" custRadScaleRad="102140" custRadScaleInc="-1591">
        <dgm:presLayoutVars>
          <dgm:bulletEnabled val="1"/>
        </dgm:presLayoutVars>
      </dgm:prSet>
      <dgm:spPr/>
    </dgm:pt>
    <dgm:pt modelId="{9A82A82E-A28F-4064-A10E-9038379FFF61}" type="pres">
      <dgm:prSet presAssocID="{5F172539-38B5-411F-A6D7-79D5A184EFB5}" presName="dummy" presStyleCnt="0"/>
      <dgm:spPr/>
    </dgm:pt>
    <dgm:pt modelId="{2B238EEE-C749-44C5-AB59-1210194DB88D}" type="pres">
      <dgm:prSet presAssocID="{96B9C6F4-F927-49B5-AF46-D0C2B7F62EAA}" presName="sibTrans" presStyleLbl="sibTrans2D1" presStyleIdx="2" presStyleCnt="3" custScaleX="71350" custScaleY="75642"/>
      <dgm:spPr/>
    </dgm:pt>
  </dgm:ptLst>
  <dgm:cxnLst>
    <dgm:cxn modelId="{041D2A0C-9C74-4DA9-B929-8A1730DDF998}" type="presOf" srcId="{1197A6AD-B6D0-4A8B-BC71-B1736E4AF024}" destId="{E592AB6E-DF46-4456-9C92-0A4460BC3449}" srcOrd="0" destOrd="0" presId="urn:microsoft.com/office/officeart/2005/8/layout/radial6"/>
    <dgm:cxn modelId="{B9C15823-02AF-409D-BE83-F7674AB4178D}" type="presOf" srcId="{5F172539-38B5-411F-A6D7-79D5A184EFB5}" destId="{A38406F8-D98C-4266-A55F-4C26D9AB84AE}" srcOrd="0" destOrd="0" presId="urn:microsoft.com/office/officeart/2005/8/layout/radial6"/>
    <dgm:cxn modelId="{5B919728-7E0A-4DD0-8A11-40CECE6C9F6B}" srcId="{04DDDB7D-F83B-44CB-B76F-DCDB7001B575}" destId="{E5ACDF7A-02DD-4770-BE95-12B45C1800DF}" srcOrd="0" destOrd="0" parTransId="{562E5CCB-C013-4184-A617-310E9844F940}" sibTransId="{1EE12E42-0FC2-46DE-82FA-954975B4350C}"/>
    <dgm:cxn modelId="{C8EAAA35-32C1-4099-AEBA-BADA564CD825}" srcId="{04DDDB7D-F83B-44CB-B76F-DCDB7001B575}" destId="{5F172539-38B5-411F-A6D7-79D5A184EFB5}" srcOrd="2" destOrd="0" parTransId="{E767E72D-DB60-43B7-A626-01F64D347DFE}" sibTransId="{96B9C6F4-F927-49B5-AF46-D0C2B7F62EAA}"/>
    <dgm:cxn modelId="{B1448E3D-F7FB-45D3-98BB-85365CB6F2AE}" srcId="{04DDDB7D-F83B-44CB-B76F-DCDB7001B575}" destId="{044CE4D7-1466-44FD-8EE8-C1744AB0EE8D}" srcOrd="1" destOrd="0" parTransId="{A547E513-97D0-4287-88AB-CA3C87C0D5CE}" sibTransId="{1197A6AD-B6D0-4A8B-BC71-B1736E4AF024}"/>
    <dgm:cxn modelId="{4B1B1068-D765-481D-A739-312DC6B3B3BD}" srcId="{1D2D6EE1-B03B-4389-9EAE-1ED4C05F176C}" destId="{04DDDB7D-F83B-44CB-B76F-DCDB7001B575}" srcOrd="0" destOrd="0" parTransId="{9D7329BC-DA1B-461A-81F1-C52622E5ECE5}" sibTransId="{2C6D8F2E-5EEE-4897-92BC-DF4B6BE2A30A}"/>
    <dgm:cxn modelId="{6BBBC97E-1F27-4B8E-982D-1596404D0E0B}" type="presOf" srcId="{1EE12E42-0FC2-46DE-82FA-954975B4350C}" destId="{3E0BA74B-1CF0-4243-8D7F-B47A32D4E917}" srcOrd="0" destOrd="0" presId="urn:microsoft.com/office/officeart/2005/8/layout/radial6"/>
    <dgm:cxn modelId="{CD9C7981-545C-456B-81B7-D53750957AC6}" type="presOf" srcId="{044CE4D7-1466-44FD-8EE8-C1744AB0EE8D}" destId="{52A13540-54E5-469B-93FD-676DCFFECEE1}" srcOrd="0" destOrd="0" presId="urn:microsoft.com/office/officeart/2005/8/layout/radial6"/>
    <dgm:cxn modelId="{FB7920A0-33DF-4069-AA5D-5E829C69F5D8}" type="presOf" srcId="{04DDDB7D-F83B-44CB-B76F-DCDB7001B575}" destId="{A4DEEB41-00CD-4D85-A19E-425352D4BD13}" srcOrd="0" destOrd="0" presId="urn:microsoft.com/office/officeart/2005/8/layout/radial6"/>
    <dgm:cxn modelId="{87831BC4-A117-49DA-8F5B-1423D7ED9206}" type="presOf" srcId="{E5ACDF7A-02DD-4770-BE95-12B45C1800DF}" destId="{4BFA50FB-65B7-444B-831E-1214B048EA42}" srcOrd="0" destOrd="0" presId="urn:microsoft.com/office/officeart/2005/8/layout/radial6"/>
    <dgm:cxn modelId="{702194DA-FB2E-4BDD-B029-2953437563C1}" type="presOf" srcId="{96B9C6F4-F927-49B5-AF46-D0C2B7F62EAA}" destId="{2B238EEE-C749-44C5-AB59-1210194DB88D}" srcOrd="0" destOrd="0" presId="urn:microsoft.com/office/officeart/2005/8/layout/radial6"/>
    <dgm:cxn modelId="{6D1117FF-EFB2-4853-AB5D-BA98618C76D3}" type="presOf" srcId="{1D2D6EE1-B03B-4389-9EAE-1ED4C05F176C}" destId="{423DC1C9-9E11-4F5D-9DA2-C52A3B87F9BA}" srcOrd="0" destOrd="0" presId="urn:microsoft.com/office/officeart/2005/8/layout/radial6"/>
    <dgm:cxn modelId="{BABEE86F-F6FF-49F2-89D2-665635500AB8}" type="presParOf" srcId="{423DC1C9-9E11-4F5D-9DA2-C52A3B87F9BA}" destId="{A4DEEB41-00CD-4D85-A19E-425352D4BD13}" srcOrd="0" destOrd="0" presId="urn:microsoft.com/office/officeart/2005/8/layout/radial6"/>
    <dgm:cxn modelId="{1AF38B9C-D549-4AEA-B5F0-0AE33B4FDA1A}" type="presParOf" srcId="{423DC1C9-9E11-4F5D-9DA2-C52A3B87F9BA}" destId="{4BFA50FB-65B7-444B-831E-1214B048EA42}" srcOrd="1" destOrd="0" presId="urn:microsoft.com/office/officeart/2005/8/layout/radial6"/>
    <dgm:cxn modelId="{3C131AD8-A944-4512-ABE7-41D2CBC79883}" type="presParOf" srcId="{423DC1C9-9E11-4F5D-9DA2-C52A3B87F9BA}" destId="{2180C340-97E3-41BD-B45C-BD576E3577CD}" srcOrd="2" destOrd="0" presId="urn:microsoft.com/office/officeart/2005/8/layout/radial6"/>
    <dgm:cxn modelId="{4FAFBD82-7B65-43C9-B693-5972661F9EBA}" type="presParOf" srcId="{423DC1C9-9E11-4F5D-9DA2-C52A3B87F9BA}" destId="{3E0BA74B-1CF0-4243-8D7F-B47A32D4E917}" srcOrd="3" destOrd="0" presId="urn:microsoft.com/office/officeart/2005/8/layout/radial6"/>
    <dgm:cxn modelId="{95AE8AA5-5035-401B-8E7D-ABD1BFC287B5}" type="presParOf" srcId="{423DC1C9-9E11-4F5D-9DA2-C52A3B87F9BA}" destId="{52A13540-54E5-469B-93FD-676DCFFECEE1}" srcOrd="4" destOrd="0" presId="urn:microsoft.com/office/officeart/2005/8/layout/radial6"/>
    <dgm:cxn modelId="{D134037C-BA54-4470-A358-D4D95217DF02}" type="presParOf" srcId="{423DC1C9-9E11-4F5D-9DA2-C52A3B87F9BA}" destId="{E74DC58F-80E3-487A-94DD-B1FB5B7A3ECE}" srcOrd="5" destOrd="0" presId="urn:microsoft.com/office/officeart/2005/8/layout/radial6"/>
    <dgm:cxn modelId="{F29B4BC6-3D8B-4CDD-9E9D-99A2F5ACC81A}" type="presParOf" srcId="{423DC1C9-9E11-4F5D-9DA2-C52A3B87F9BA}" destId="{E592AB6E-DF46-4456-9C92-0A4460BC3449}" srcOrd="6" destOrd="0" presId="urn:microsoft.com/office/officeart/2005/8/layout/radial6"/>
    <dgm:cxn modelId="{04FC40F5-27D1-4D5C-9587-EEC79564F0A3}" type="presParOf" srcId="{423DC1C9-9E11-4F5D-9DA2-C52A3B87F9BA}" destId="{A38406F8-D98C-4266-A55F-4C26D9AB84AE}" srcOrd="7" destOrd="0" presId="urn:microsoft.com/office/officeart/2005/8/layout/radial6"/>
    <dgm:cxn modelId="{190CE70E-509E-409E-8530-B36F3C22FA27}" type="presParOf" srcId="{423DC1C9-9E11-4F5D-9DA2-C52A3B87F9BA}" destId="{9A82A82E-A28F-4064-A10E-9038379FFF61}" srcOrd="8" destOrd="0" presId="urn:microsoft.com/office/officeart/2005/8/layout/radial6"/>
    <dgm:cxn modelId="{BBF7A753-9542-4876-B515-126E3ABA5244}" type="presParOf" srcId="{423DC1C9-9E11-4F5D-9DA2-C52A3B87F9BA}" destId="{2B238EEE-C749-44C5-AB59-1210194DB88D}"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B038A-47AB-493B-BC74-6C7C242A414B}">
      <dsp:nvSpPr>
        <dsp:cNvPr id="0" name=""/>
        <dsp:cNvSpPr/>
      </dsp:nvSpPr>
      <dsp:spPr>
        <a:xfrm>
          <a:off x="2917613" y="2831987"/>
          <a:ext cx="2587474" cy="2365143"/>
        </a:xfrm>
        <a:prstGeom prst="ellipse">
          <a:avLst/>
        </a:prstGeom>
        <a:solidFill>
          <a:srgbClr val="FF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両立達成</a:t>
          </a:r>
          <a:endParaRPr kumimoji="1" lang="ja-JP" altLang="en-US" sz="2800" kern="1200" dirty="0"/>
        </a:p>
      </dsp:txBody>
      <dsp:txXfrm>
        <a:off x="3296540" y="3178354"/>
        <a:ext cx="1829620" cy="1672409"/>
      </dsp:txXfrm>
    </dsp:sp>
    <dsp:sp modelId="{13FAEA7C-1D07-4EE0-B20B-D5634EE4CB03}">
      <dsp:nvSpPr>
        <dsp:cNvPr id="0" name=""/>
        <dsp:cNvSpPr/>
      </dsp:nvSpPr>
      <dsp:spPr>
        <a:xfrm rot="11405858">
          <a:off x="1178119" y="3311263"/>
          <a:ext cx="1680111" cy="625449"/>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493160F-F119-48C2-9993-1C824DCD9327}">
      <dsp:nvSpPr>
        <dsp:cNvPr id="0" name=""/>
        <dsp:cNvSpPr/>
      </dsp:nvSpPr>
      <dsp:spPr>
        <a:xfrm>
          <a:off x="-16392" y="2627627"/>
          <a:ext cx="2415048" cy="169815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業務の工夫</a:t>
          </a:r>
          <a:endParaRPr kumimoji="1" lang="ja-JP" altLang="en-US" sz="2000" kern="1200" dirty="0"/>
        </a:p>
      </dsp:txBody>
      <dsp:txXfrm>
        <a:off x="33345" y="2677364"/>
        <a:ext cx="2315574" cy="1598680"/>
      </dsp:txXfrm>
    </dsp:sp>
    <dsp:sp modelId="{DD04E567-6388-437E-9580-3F4FD6E882BF}">
      <dsp:nvSpPr>
        <dsp:cNvPr id="0" name=""/>
        <dsp:cNvSpPr/>
      </dsp:nvSpPr>
      <dsp:spPr>
        <a:xfrm rot="14331963">
          <a:off x="2115802" y="1775826"/>
          <a:ext cx="1864297" cy="625449"/>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85AA3A0-CC7B-48B9-AFBD-B3C2C40AF7FF}">
      <dsp:nvSpPr>
        <dsp:cNvPr id="0" name=""/>
        <dsp:cNvSpPr/>
      </dsp:nvSpPr>
      <dsp:spPr>
        <a:xfrm>
          <a:off x="1191160" y="331453"/>
          <a:ext cx="2749664" cy="19184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個人の努力</a:t>
          </a:r>
          <a:endParaRPr kumimoji="1" lang="ja-JP" altLang="en-US" sz="2400" kern="1200" dirty="0"/>
        </a:p>
      </dsp:txBody>
      <dsp:txXfrm>
        <a:off x="1247349" y="387642"/>
        <a:ext cx="2637286" cy="1806051"/>
      </dsp:txXfrm>
    </dsp:sp>
    <dsp:sp modelId="{1270A942-A599-47CC-A99A-21EBF25F4D8B}">
      <dsp:nvSpPr>
        <dsp:cNvPr id="0" name=""/>
        <dsp:cNvSpPr/>
      </dsp:nvSpPr>
      <dsp:spPr>
        <a:xfrm rot="18229875">
          <a:off x="4521587" y="1797527"/>
          <a:ext cx="1932179" cy="625449"/>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A31D0C-4E9B-420B-81AC-049E98CC32B8}">
      <dsp:nvSpPr>
        <dsp:cNvPr id="0" name=""/>
        <dsp:cNvSpPr/>
      </dsp:nvSpPr>
      <dsp:spPr>
        <a:xfrm>
          <a:off x="4821295" y="434129"/>
          <a:ext cx="2408502" cy="174722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周囲の支援</a:t>
          </a:r>
          <a:endParaRPr kumimoji="1" lang="ja-JP" altLang="en-US" sz="3400" kern="1200" dirty="0"/>
        </a:p>
      </dsp:txBody>
      <dsp:txXfrm>
        <a:off x="4872469" y="485303"/>
        <a:ext cx="2306154" cy="1644874"/>
      </dsp:txXfrm>
    </dsp:sp>
    <dsp:sp modelId="{9F89BADF-F863-475E-869D-782D544687C9}">
      <dsp:nvSpPr>
        <dsp:cNvPr id="0" name=""/>
        <dsp:cNvSpPr/>
      </dsp:nvSpPr>
      <dsp:spPr>
        <a:xfrm rot="21107033">
          <a:off x="5576533" y="3384614"/>
          <a:ext cx="1663573" cy="625449"/>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DC19254-5A3D-4629-9DA1-6231BB6AA486}">
      <dsp:nvSpPr>
        <dsp:cNvPr id="0" name=""/>
        <dsp:cNvSpPr/>
      </dsp:nvSpPr>
      <dsp:spPr>
        <a:xfrm>
          <a:off x="6318746" y="2964246"/>
          <a:ext cx="1825645" cy="122844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制度上の支援</a:t>
          </a:r>
          <a:endParaRPr kumimoji="1" lang="ja-JP" altLang="en-US" sz="3200" kern="1200" dirty="0"/>
        </a:p>
      </dsp:txBody>
      <dsp:txXfrm>
        <a:off x="6354726" y="3000226"/>
        <a:ext cx="1753685" cy="1156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4877-A345-4313-AE90-2F5293179874}">
      <dsp:nvSpPr>
        <dsp:cNvPr id="0" name=""/>
        <dsp:cNvSpPr/>
      </dsp:nvSpPr>
      <dsp:spPr>
        <a:xfrm>
          <a:off x="2870123" y="569042"/>
          <a:ext cx="3795866" cy="3795866"/>
        </a:xfrm>
        <a:prstGeom prst="blockArc">
          <a:avLst>
            <a:gd name="adj1" fmla="val 10800000"/>
            <a:gd name="adj2" fmla="val 16200000"/>
            <a:gd name="adj3" fmla="val 4637"/>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B238EEE-C749-44C5-AB59-1210194DB88D}">
      <dsp:nvSpPr>
        <dsp:cNvPr id="0" name=""/>
        <dsp:cNvSpPr/>
      </dsp:nvSpPr>
      <dsp:spPr>
        <a:xfrm>
          <a:off x="2870123" y="569042"/>
          <a:ext cx="3795866" cy="3795866"/>
        </a:xfrm>
        <a:prstGeom prst="blockArc">
          <a:avLst>
            <a:gd name="adj1" fmla="val 5400000"/>
            <a:gd name="adj2" fmla="val 10800000"/>
            <a:gd name="adj3" fmla="val 4637"/>
          </a:avLst>
        </a:prstGeom>
        <a:gradFill rotWithShape="0">
          <a:gsLst>
            <a:gs pos="0">
              <a:schemeClr val="accent3">
                <a:hueOff val="2744775"/>
                <a:satOff val="16475"/>
                <a:lumOff val="12550"/>
                <a:alphaOff val="0"/>
                <a:lumMod val="110000"/>
                <a:satMod val="105000"/>
                <a:tint val="67000"/>
              </a:schemeClr>
            </a:gs>
            <a:gs pos="50000">
              <a:schemeClr val="accent3">
                <a:hueOff val="2744775"/>
                <a:satOff val="16475"/>
                <a:lumOff val="12550"/>
                <a:alphaOff val="0"/>
                <a:lumMod val="105000"/>
                <a:satMod val="103000"/>
                <a:tint val="73000"/>
              </a:schemeClr>
            </a:gs>
            <a:gs pos="100000">
              <a:schemeClr val="accent3">
                <a:hueOff val="2744775"/>
                <a:satOff val="16475"/>
                <a:lumOff val="1255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592AB6E-DF46-4456-9C92-0A4460BC3449}">
      <dsp:nvSpPr>
        <dsp:cNvPr id="0" name=""/>
        <dsp:cNvSpPr/>
      </dsp:nvSpPr>
      <dsp:spPr>
        <a:xfrm>
          <a:off x="2870123" y="569042"/>
          <a:ext cx="3795866" cy="3795866"/>
        </a:xfrm>
        <a:prstGeom prst="blockArc">
          <a:avLst>
            <a:gd name="adj1" fmla="val 0"/>
            <a:gd name="adj2" fmla="val 5400000"/>
            <a:gd name="adj3" fmla="val 4637"/>
          </a:avLst>
        </a:prstGeom>
        <a:gradFill rotWithShape="0">
          <a:gsLst>
            <a:gs pos="0">
              <a:schemeClr val="accent3">
                <a:hueOff val="1372388"/>
                <a:satOff val="8237"/>
                <a:lumOff val="6275"/>
                <a:alphaOff val="0"/>
                <a:lumMod val="110000"/>
                <a:satMod val="105000"/>
                <a:tint val="67000"/>
              </a:schemeClr>
            </a:gs>
            <a:gs pos="50000">
              <a:schemeClr val="accent3">
                <a:hueOff val="1372388"/>
                <a:satOff val="8237"/>
                <a:lumOff val="6275"/>
                <a:alphaOff val="0"/>
                <a:lumMod val="105000"/>
                <a:satMod val="103000"/>
                <a:tint val="73000"/>
              </a:schemeClr>
            </a:gs>
            <a:gs pos="100000">
              <a:schemeClr val="accent3">
                <a:hueOff val="1372388"/>
                <a:satOff val="8237"/>
                <a:lumOff val="627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E0BA74B-1CF0-4243-8D7F-B47A32D4E917}">
      <dsp:nvSpPr>
        <dsp:cNvPr id="0" name=""/>
        <dsp:cNvSpPr/>
      </dsp:nvSpPr>
      <dsp:spPr>
        <a:xfrm>
          <a:off x="2870123" y="569042"/>
          <a:ext cx="3795866" cy="3795866"/>
        </a:xfrm>
        <a:prstGeom prst="blockArc">
          <a:avLst>
            <a:gd name="adj1" fmla="val 16200000"/>
            <a:gd name="adj2" fmla="val 0"/>
            <a:gd name="adj3" fmla="val 4637"/>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4DEEB41-00CD-4D85-A19E-425352D4BD13}">
      <dsp:nvSpPr>
        <dsp:cNvPr id="0" name=""/>
        <dsp:cNvSpPr/>
      </dsp:nvSpPr>
      <dsp:spPr>
        <a:xfrm>
          <a:off x="3894999" y="1593918"/>
          <a:ext cx="1746114" cy="174611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業務</a:t>
          </a:r>
        </a:p>
      </dsp:txBody>
      <dsp:txXfrm>
        <a:off x="4150711" y="1849630"/>
        <a:ext cx="1234690" cy="1234690"/>
      </dsp:txXfrm>
    </dsp:sp>
    <dsp:sp modelId="{4BFA50FB-65B7-444B-831E-1214B048EA42}">
      <dsp:nvSpPr>
        <dsp:cNvPr id="0" name=""/>
        <dsp:cNvSpPr/>
      </dsp:nvSpPr>
      <dsp:spPr>
        <a:xfrm>
          <a:off x="4156916" y="1904"/>
          <a:ext cx="1222280" cy="1222280"/>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A</a:t>
          </a:r>
          <a:endParaRPr kumimoji="1" lang="ja-JP" altLang="en-US" sz="3800" kern="1200" dirty="0"/>
        </a:p>
      </dsp:txBody>
      <dsp:txXfrm>
        <a:off x="4335915" y="180903"/>
        <a:ext cx="864282" cy="864282"/>
      </dsp:txXfrm>
    </dsp:sp>
    <dsp:sp modelId="{52A13540-54E5-469B-93FD-676DCFFECEE1}">
      <dsp:nvSpPr>
        <dsp:cNvPr id="0" name=""/>
        <dsp:cNvSpPr/>
      </dsp:nvSpPr>
      <dsp:spPr>
        <a:xfrm>
          <a:off x="6010847" y="1855835"/>
          <a:ext cx="1222280" cy="1222280"/>
        </a:xfrm>
        <a:prstGeom prst="ellipse">
          <a:avLst/>
        </a:prstGeom>
        <a:gradFill rotWithShape="0">
          <a:gsLst>
            <a:gs pos="0">
              <a:schemeClr val="accent3">
                <a:hueOff val="1372388"/>
                <a:satOff val="8237"/>
                <a:lumOff val="6275"/>
                <a:alphaOff val="0"/>
                <a:lumMod val="110000"/>
                <a:satMod val="105000"/>
                <a:tint val="67000"/>
              </a:schemeClr>
            </a:gs>
            <a:gs pos="50000">
              <a:schemeClr val="accent3">
                <a:hueOff val="1372388"/>
                <a:satOff val="8237"/>
                <a:lumOff val="6275"/>
                <a:alphaOff val="0"/>
                <a:lumMod val="105000"/>
                <a:satMod val="103000"/>
                <a:tint val="73000"/>
              </a:schemeClr>
            </a:gs>
            <a:gs pos="100000">
              <a:schemeClr val="accent3">
                <a:hueOff val="1372388"/>
                <a:satOff val="8237"/>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D</a:t>
          </a:r>
          <a:endParaRPr kumimoji="1" lang="ja-JP" altLang="en-US" sz="3800" kern="1200" dirty="0"/>
        </a:p>
      </dsp:txBody>
      <dsp:txXfrm>
        <a:off x="6189846" y="2034834"/>
        <a:ext cx="864282" cy="864282"/>
      </dsp:txXfrm>
    </dsp:sp>
    <dsp:sp modelId="{A38406F8-D98C-4266-A55F-4C26D9AB84AE}">
      <dsp:nvSpPr>
        <dsp:cNvPr id="0" name=""/>
        <dsp:cNvSpPr/>
      </dsp:nvSpPr>
      <dsp:spPr>
        <a:xfrm>
          <a:off x="4156916" y="3709766"/>
          <a:ext cx="1222280" cy="1222280"/>
        </a:xfrm>
        <a:prstGeom prst="ellipse">
          <a:avLst/>
        </a:prstGeom>
        <a:gradFill rotWithShape="0">
          <a:gsLst>
            <a:gs pos="0">
              <a:schemeClr val="accent3">
                <a:hueOff val="2744775"/>
                <a:satOff val="16475"/>
                <a:lumOff val="12550"/>
                <a:alphaOff val="0"/>
                <a:lumMod val="110000"/>
                <a:satMod val="105000"/>
                <a:tint val="67000"/>
              </a:schemeClr>
            </a:gs>
            <a:gs pos="50000">
              <a:schemeClr val="accent3">
                <a:hueOff val="2744775"/>
                <a:satOff val="16475"/>
                <a:lumOff val="12550"/>
                <a:alphaOff val="0"/>
                <a:lumMod val="105000"/>
                <a:satMod val="103000"/>
                <a:tint val="73000"/>
              </a:schemeClr>
            </a:gs>
            <a:gs pos="100000">
              <a:schemeClr val="accent3">
                <a:hueOff val="2744775"/>
                <a:satOff val="16475"/>
                <a:lumOff val="125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C</a:t>
          </a:r>
          <a:endParaRPr kumimoji="1" lang="ja-JP" altLang="en-US" sz="3800" kern="1200" dirty="0"/>
        </a:p>
      </dsp:txBody>
      <dsp:txXfrm>
        <a:off x="4335915" y="3888765"/>
        <a:ext cx="864282" cy="864282"/>
      </dsp:txXfrm>
    </dsp:sp>
    <dsp:sp modelId="{4C6BE3DF-4993-411D-9261-9ED1E665936F}">
      <dsp:nvSpPr>
        <dsp:cNvPr id="0" name=""/>
        <dsp:cNvSpPr/>
      </dsp:nvSpPr>
      <dsp:spPr>
        <a:xfrm>
          <a:off x="2302985" y="1855835"/>
          <a:ext cx="1222280" cy="1222280"/>
        </a:xfrm>
        <a:prstGeom prst="ellipse">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kumimoji="1" lang="en-US" altLang="ja-JP" sz="3800" kern="1200" dirty="0"/>
            <a:t>B</a:t>
          </a:r>
          <a:endParaRPr kumimoji="1" lang="ja-JP" altLang="en-US" sz="3800" kern="1200" dirty="0"/>
        </a:p>
      </dsp:txBody>
      <dsp:txXfrm>
        <a:off x="2481984" y="2034834"/>
        <a:ext cx="864282" cy="864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38EEE-C749-44C5-AB59-1210194DB88D}">
      <dsp:nvSpPr>
        <dsp:cNvPr id="0" name=""/>
        <dsp:cNvSpPr/>
      </dsp:nvSpPr>
      <dsp:spPr>
        <a:xfrm>
          <a:off x="3275562" y="1112176"/>
          <a:ext cx="2897174" cy="3071452"/>
        </a:xfrm>
        <a:prstGeom prst="blockArc">
          <a:avLst>
            <a:gd name="adj1" fmla="val 8936829"/>
            <a:gd name="adj2" fmla="val 16276116"/>
            <a:gd name="adj3" fmla="val 4635"/>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592AB6E-DF46-4456-9C92-0A4460BC3449}">
      <dsp:nvSpPr>
        <dsp:cNvPr id="0" name=""/>
        <dsp:cNvSpPr/>
      </dsp:nvSpPr>
      <dsp:spPr>
        <a:xfrm>
          <a:off x="3173845" y="1147077"/>
          <a:ext cx="3112341" cy="3021264"/>
        </a:xfrm>
        <a:prstGeom prst="blockArc">
          <a:avLst>
            <a:gd name="adj1" fmla="val 1894798"/>
            <a:gd name="adj2" fmla="val 8956639"/>
            <a:gd name="adj3" fmla="val 4635"/>
          </a:avLst>
        </a:prstGeom>
        <a:gradFill rotWithShape="0">
          <a:gsLst>
            <a:gs pos="0">
              <a:schemeClr val="accent3">
                <a:hueOff val="2058582"/>
                <a:satOff val="12356"/>
                <a:lumOff val="9413"/>
                <a:alphaOff val="0"/>
                <a:lumMod val="110000"/>
                <a:satMod val="105000"/>
                <a:tint val="67000"/>
              </a:schemeClr>
            </a:gs>
            <a:gs pos="50000">
              <a:schemeClr val="accent3">
                <a:hueOff val="2058582"/>
                <a:satOff val="12356"/>
                <a:lumOff val="9413"/>
                <a:alphaOff val="0"/>
                <a:lumMod val="105000"/>
                <a:satMod val="103000"/>
                <a:tint val="73000"/>
              </a:schemeClr>
            </a:gs>
            <a:gs pos="100000">
              <a:schemeClr val="accent3">
                <a:hueOff val="2058582"/>
                <a:satOff val="12356"/>
                <a:lumOff val="941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E0BA74B-1CF0-4243-8D7F-B47A32D4E917}">
      <dsp:nvSpPr>
        <dsp:cNvPr id="0" name=""/>
        <dsp:cNvSpPr/>
      </dsp:nvSpPr>
      <dsp:spPr>
        <a:xfrm>
          <a:off x="3211506" y="1127060"/>
          <a:ext cx="3048875" cy="3042135"/>
        </a:xfrm>
        <a:prstGeom prst="blockArc">
          <a:avLst>
            <a:gd name="adj1" fmla="val 16255668"/>
            <a:gd name="adj2" fmla="val 1914327"/>
            <a:gd name="adj3" fmla="val 4635"/>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4DEEB41-00CD-4D85-A19E-425352D4BD13}">
      <dsp:nvSpPr>
        <dsp:cNvPr id="0" name=""/>
        <dsp:cNvSpPr/>
      </dsp:nvSpPr>
      <dsp:spPr>
        <a:xfrm>
          <a:off x="3881819" y="1782605"/>
          <a:ext cx="1772475" cy="1712090"/>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業務</a:t>
          </a:r>
        </a:p>
      </dsp:txBody>
      <dsp:txXfrm>
        <a:off x="4141392" y="2033335"/>
        <a:ext cx="1253329" cy="1210630"/>
      </dsp:txXfrm>
    </dsp:sp>
    <dsp:sp modelId="{4BFA50FB-65B7-444B-831E-1214B048EA42}">
      <dsp:nvSpPr>
        <dsp:cNvPr id="0" name=""/>
        <dsp:cNvSpPr/>
      </dsp:nvSpPr>
      <dsp:spPr>
        <a:xfrm>
          <a:off x="4114544" y="11673"/>
          <a:ext cx="1307024" cy="1307024"/>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kumimoji="1" lang="en-US" altLang="ja-JP" sz="4100" kern="1200" dirty="0"/>
            <a:t>A</a:t>
          </a:r>
          <a:endParaRPr kumimoji="1" lang="ja-JP" altLang="en-US" sz="4100" kern="1200" dirty="0"/>
        </a:p>
      </dsp:txBody>
      <dsp:txXfrm>
        <a:off x="4305953" y="203082"/>
        <a:ext cx="924206" cy="924206"/>
      </dsp:txXfrm>
    </dsp:sp>
    <dsp:sp modelId="{52A13540-54E5-469B-93FD-676DCFFECEE1}">
      <dsp:nvSpPr>
        <dsp:cNvPr id="0" name=""/>
        <dsp:cNvSpPr/>
      </dsp:nvSpPr>
      <dsp:spPr>
        <a:xfrm>
          <a:off x="5766014" y="3042776"/>
          <a:ext cx="1307024" cy="1307024"/>
        </a:xfrm>
        <a:prstGeom prst="ellipse">
          <a:avLst/>
        </a:prstGeom>
        <a:gradFill rotWithShape="0">
          <a:gsLst>
            <a:gs pos="0">
              <a:schemeClr val="accent3">
                <a:hueOff val="2058582"/>
                <a:satOff val="12356"/>
                <a:lumOff val="9413"/>
                <a:alphaOff val="0"/>
                <a:lumMod val="110000"/>
                <a:satMod val="105000"/>
                <a:tint val="67000"/>
              </a:schemeClr>
            </a:gs>
            <a:gs pos="50000">
              <a:schemeClr val="accent3">
                <a:hueOff val="2058582"/>
                <a:satOff val="12356"/>
                <a:lumOff val="9413"/>
                <a:alphaOff val="0"/>
                <a:lumMod val="105000"/>
                <a:satMod val="103000"/>
                <a:tint val="73000"/>
              </a:schemeClr>
            </a:gs>
            <a:gs pos="100000">
              <a:schemeClr val="accent3">
                <a:hueOff val="2058582"/>
                <a:satOff val="12356"/>
                <a:lumOff val="94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kumimoji="1" lang="en-US" altLang="ja-JP" sz="4100" kern="1200" dirty="0"/>
            <a:t>D</a:t>
          </a:r>
          <a:endParaRPr kumimoji="1" lang="ja-JP" altLang="en-US" sz="4100" kern="1200" dirty="0"/>
        </a:p>
      </dsp:txBody>
      <dsp:txXfrm>
        <a:off x="5957423" y="3234185"/>
        <a:ext cx="924206" cy="924206"/>
      </dsp:txXfrm>
    </dsp:sp>
    <dsp:sp modelId="{A38406F8-D98C-4266-A55F-4C26D9AB84AE}">
      <dsp:nvSpPr>
        <dsp:cNvPr id="0" name=""/>
        <dsp:cNvSpPr/>
      </dsp:nvSpPr>
      <dsp:spPr>
        <a:xfrm>
          <a:off x="2371643" y="3017382"/>
          <a:ext cx="1307024" cy="1307024"/>
        </a:xfrm>
        <a:prstGeom prst="ellipse">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kumimoji="1" lang="en-US" altLang="ja-JP" sz="4100" kern="1200" dirty="0"/>
            <a:t>B</a:t>
          </a:r>
          <a:endParaRPr kumimoji="1" lang="ja-JP" altLang="en-US" sz="4100" kern="1200" dirty="0"/>
        </a:p>
      </dsp:txBody>
      <dsp:txXfrm>
        <a:off x="2563052" y="3208791"/>
        <a:ext cx="924206" cy="924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E3366-3C7F-DF0A-C658-87F6E475EBE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CA2273E-DB19-2B03-CF1D-F4E04EE62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287F5B-73E7-66D4-724B-1BF95A3AFF54}"/>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5" name="フッター プレースホルダー 4">
            <a:extLst>
              <a:ext uri="{FF2B5EF4-FFF2-40B4-BE49-F238E27FC236}">
                <a16:creationId xmlns:a16="http://schemas.microsoft.com/office/drawing/2014/main" id="{CE031163-369A-2E12-13C1-19BD3304D19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F3E8766-ADEC-9184-67C0-0DA80F21A5F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57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C5408-44CB-FED6-3E62-AC70B0AB5B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81FAFA-0D82-9180-0C41-FA3B150F65E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CCD082-5FE2-C9A8-28EC-D70BA330C626}"/>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5" name="フッター プレースホルダー 4">
            <a:extLst>
              <a:ext uri="{FF2B5EF4-FFF2-40B4-BE49-F238E27FC236}">
                <a16:creationId xmlns:a16="http://schemas.microsoft.com/office/drawing/2014/main" id="{73759ED3-809C-449B-E068-3B4D2D91C99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35E347C-A2D8-FA5A-6F83-9F29D2F2E9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29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6416A5E-3119-3AB3-B139-D40BEE4EFD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6C6F1C-0DE3-D46D-6A1A-4D77940A31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04343C-4B5C-6021-1262-B1EEDEF13CF0}"/>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5" name="フッター プレースホルダー 4">
            <a:extLst>
              <a:ext uri="{FF2B5EF4-FFF2-40B4-BE49-F238E27FC236}">
                <a16:creationId xmlns:a16="http://schemas.microsoft.com/office/drawing/2014/main" id="{23BDDF5A-6F85-A246-7CD1-2FC4E53CD93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E7E2894-F9FF-3F28-C7CE-21C5BF49A21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23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E25D8-DFE5-CA27-B388-979CF0F25D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D5CFBF-CABA-3B9D-9D1C-FB6811803F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F4822E-854F-617B-E52D-53CE1FBE87AB}"/>
              </a:ext>
            </a:extLst>
          </p:cNvPr>
          <p:cNvSpPr>
            <a:spLocks noGrp="1"/>
          </p:cNvSpPr>
          <p:nvPr>
            <p:ph type="dt" sz="half" idx="10"/>
          </p:nvPr>
        </p:nvSpPr>
        <p:spPr/>
        <p:txBody>
          <a:bodyPr/>
          <a:lstStyle/>
          <a:p>
            <a:fld id="{52647F38-B617-4D2F-AE0A-013F0C4D2C57}" type="datetimeFigureOut">
              <a:rPr lang="en-US" smtClean="0"/>
              <a:t>3/7/2024</a:t>
            </a:fld>
            <a:endParaRPr lang="en-US" dirty="0"/>
          </a:p>
        </p:txBody>
      </p:sp>
      <p:sp>
        <p:nvSpPr>
          <p:cNvPr id="5" name="フッター プレースホルダー 4">
            <a:extLst>
              <a:ext uri="{FF2B5EF4-FFF2-40B4-BE49-F238E27FC236}">
                <a16:creationId xmlns:a16="http://schemas.microsoft.com/office/drawing/2014/main" id="{0D5067BF-3745-314A-7A35-73F4EAAE792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06E6547-1967-B49F-AB9B-D183E8300AAA}"/>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99057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9B6A-89FA-234D-48A1-BEE6F0A4DC4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775842-C153-31A4-B02D-B8B79EA0F0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443F03-987A-DC4F-8B9A-4A2559AC004A}"/>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5" name="フッター プレースホルダー 4">
            <a:extLst>
              <a:ext uri="{FF2B5EF4-FFF2-40B4-BE49-F238E27FC236}">
                <a16:creationId xmlns:a16="http://schemas.microsoft.com/office/drawing/2014/main" id="{B81E998D-DB67-96D3-B38D-4527135135C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9C10A21-97C4-3190-B377-381F716E395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42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E902A-7CE1-D630-348D-463094CDC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ADCC73-4790-3241-390A-A72D36CE6FE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3D6B71F-67A4-C1E2-FBD2-B2E851C1433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55E6D82-9695-2DB4-4B95-76984B952A03}"/>
              </a:ext>
            </a:extLst>
          </p:cNvPr>
          <p:cNvSpPr>
            <a:spLocks noGrp="1"/>
          </p:cNvSpPr>
          <p:nvPr>
            <p:ph type="dt" sz="half" idx="10"/>
          </p:nvPr>
        </p:nvSpPr>
        <p:spPr/>
        <p:txBody>
          <a:bodyPr/>
          <a:lstStyle/>
          <a:p>
            <a:fld id="{05BFA754-D5C3-4E66-96A6-867B257F58DC}" type="datetimeFigureOut">
              <a:rPr lang="en-US" smtClean="0"/>
              <a:t>3/7/2024</a:t>
            </a:fld>
            <a:endParaRPr lang="en-US" dirty="0"/>
          </a:p>
        </p:txBody>
      </p:sp>
      <p:sp>
        <p:nvSpPr>
          <p:cNvPr id="6" name="フッター プレースホルダー 5">
            <a:extLst>
              <a:ext uri="{FF2B5EF4-FFF2-40B4-BE49-F238E27FC236}">
                <a16:creationId xmlns:a16="http://schemas.microsoft.com/office/drawing/2014/main" id="{C89E6942-C998-36E8-9ADA-B0299C0C29BA}"/>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0A3527E-3BEF-A971-6383-B9876D42D755}"/>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96414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3B057-6982-5D56-4BE8-03444071A0B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E4202-5AD4-E30B-1A02-08DDAAB1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DEDB1A-EA96-614F-6BEF-E851D174F0C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6DEE79C-00D0-D771-A43D-EF0F8EB4D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D427574-2612-2BAD-281E-63DB1908333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A56AF5A-0D7D-C310-BD07-46889A299889}"/>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8" name="フッター プレースホルダー 7">
            <a:extLst>
              <a:ext uri="{FF2B5EF4-FFF2-40B4-BE49-F238E27FC236}">
                <a16:creationId xmlns:a16="http://schemas.microsoft.com/office/drawing/2014/main" id="{4CCD6405-593E-4E87-D693-A68B51C4CA2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06BB8546-267B-5606-7392-D88617DDAB7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90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ABF5C-8244-23C2-4F1C-F452D3B25B6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55CC5F-8BD4-74FD-3208-034A603F6533}"/>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4" name="フッター プレースホルダー 3">
            <a:extLst>
              <a:ext uri="{FF2B5EF4-FFF2-40B4-BE49-F238E27FC236}">
                <a16:creationId xmlns:a16="http://schemas.microsoft.com/office/drawing/2014/main" id="{4631E2C5-2962-0E1A-9917-590372B18C67}"/>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19663CFA-A1AB-DE7C-9F65-699DDFEA3F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08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D5E76F-4747-8784-F789-9D4E11A5919D}"/>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3" name="フッター プレースホルダー 2">
            <a:extLst>
              <a:ext uri="{FF2B5EF4-FFF2-40B4-BE49-F238E27FC236}">
                <a16:creationId xmlns:a16="http://schemas.microsoft.com/office/drawing/2014/main" id="{61B54488-A8ED-780E-69A4-C15812E1D02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A69E62EC-70F8-2C07-E5B0-BCCBEB19D1B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123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54A33-2381-738D-B90D-94FAFA2B64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0FEE9-A658-7AF3-CECE-8066E7A5A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8CBBF8E-A8D4-9BA2-A693-B63E5ACD0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EE42A8-154A-354D-9C53-F625F9B967A1}"/>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6" name="フッター プレースホルダー 5">
            <a:extLst>
              <a:ext uri="{FF2B5EF4-FFF2-40B4-BE49-F238E27FC236}">
                <a16:creationId xmlns:a16="http://schemas.microsoft.com/office/drawing/2014/main" id="{B5EED219-F50D-29DD-D542-638D9DEC50E4}"/>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FDA741D4-00A3-5A6F-E45C-DCCC350797D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91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22741-F219-1AC2-C8E8-6F8F4CD1C9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F09ECF5-662D-907E-5F57-3D383EA0D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8EDDBE-1716-DF28-7FC4-FC27BE2D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6E24E8-3EC8-3B06-0FE8-5F29F0785D81}"/>
              </a:ext>
            </a:extLst>
          </p:cNvPr>
          <p:cNvSpPr>
            <a:spLocks noGrp="1"/>
          </p:cNvSpPr>
          <p:nvPr>
            <p:ph type="dt" sz="half" idx="10"/>
          </p:nvPr>
        </p:nvSpPr>
        <p:spPr/>
        <p:txBody>
          <a:bodyPr/>
          <a:lstStyle/>
          <a:p>
            <a:fld id="{B61BEF0D-F0BB-DE4B-95CE-6DB70DBA9567}" type="datetimeFigureOut">
              <a:rPr lang="en-US" smtClean="0"/>
              <a:pPr/>
              <a:t>3/7/2024</a:t>
            </a:fld>
            <a:endParaRPr lang="en-US" dirty="0"/>
          </a:p>
        </p:txBody>
      </p:sp>
      <p:sp>
        <p:nvSpPr>
          <p:cNvPr id="6" name="フッター プレースホルダー 5">
            <a:extLst>
              <a:ext uri="{FF2B5EF4-FFF2-40B4-BE49-F238E27FC236}">
                <a16:creationId xmlns:a16="http://schemas.microsoft.com/office/drawing/2014/main" id="{4E8E97D2-AB0C-38E0-8536-5598E6BC271F}"/>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3C5C37EF-E0C3-A8EC-A4F3-E68629AE17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111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3D1E381-884F-556C-B07A-988476958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BBFF0F-9517-FB47-DC91-1F2FD777D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C608B9-5222-1C6F-3D85-17EF14707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3/7/2024</a:t>
            </a:fld>
            <a:endParaRPr lang="en-US" dirty="0"/>
          </a:p>
        </p:txBody>
      </p:sp>
      <p:sp>
        <p:nvSpPr>
          <p:cNvPr id="5" name="フッター プレースホルダー 4">
            <a:extLst>
              <a:ext uri="{FF2B5EF4-FFF2-40B4-BE49-F238E27FC236}">
                <a16:creationId xmlns:a16="http://schemas.microsoft.com/office/drawing/2014/main" id="{ADFCDC96-DFB0-9EED-596F-1C52A79EA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1BD29EA0-428C-71CF-1D38-454F9E299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67184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D1BB24-4A21-289F-B152-E20FB08ECB9E}"/>
              </a:ext>
            </a:extLst>
          </p:cNvPr>
          <p:cNvSpPr>
            <a:spLocks noGrp="1"/>
          </p:cNvSpPr>
          <p:nvPr>
            <p:ph type="ctrTitle"/>
          </p:nvPr>
        </p:nvSpPr>
        <p:spPr>
          <a:xfrm>
            <a:off x="1154955" y="-109558"/>
            <a:ext cx="8825658" cy="3329581"/>
          </a:xfrm>
        </p:spPr>
        <p:txBody>
          <a:bodyPr/>
          <a:lstStyle/>
          <a:p>
            <a:r>
              <a:rPr lang="ja-JP" altLang="en-US" sz="4800" dirty="0"/>
              <a:t>子育て支援の取り組み</a:t>
            </a:r>
            <a:br>
              <a:rPr lang="en-US" altLang="ja-JP" sz="4800" dirty="0"/>
            </a:br>
            <a:r>
              <a:rPr lang="ja-JP" altLang="en-US" sz="3200" dirty="0"/>
              <a:t>ーママの互助ー</a:t>
            </a:r>
            <a:endParaRPr kumimoji="1" lang="ja-JP" altLang="en-US" sz="4800" dirty="0"/>
          </a:p>
        </p:txBody>
      </p:sp>
      <p:sp>
        <p:nvSpPr>
          <p:cNvPr id="3" name="字幕 2">
            <a:extLst>
              <a:ext uri="{FF2B5EF4-FFF2-40B4-BE49-F238E27FC236}">
                <a16:creationId xmlns:a16="http://schemas.microsoft.com/office/drawing/2014/main" id="{1C5295CC-328D-6B6B-EA19-280471E52B9A}"/>
              </a:ext>
            </a:extLst>
          </p:cNvPr>
          <p:cNvSpPr>
            <a:spLocks noGrp="1"/>
          </p:cNvSpPr>
          <p:nvPr>
            <p:ph type="subTitle" idx="1"/>
          </p:nvPr>
        </p:nvSpPr>
        <p:spPr>
          <a:xfrm>
            <a:off x="2302747" y="5015510"/>
            <a:ext cx="8825658" cy="861420"/>
          </a:xfrm>
        </p:spPr>
        <p:txBody>
          <a:bodyPr>
            <a:normAutofit lnSpcReduction="10000"/>
          </a:bodyPr>
          <a:lstStyle/>
          <a:p>
            <a:pPr algn="r"/>
            <a:r>
              <a:rPr kumimoji="1" lang="ja-JP" altLang="en-US" sz="2400" dirty="0">
                <a:solidFill>
                  <a:schemeClr val="tx1"/>
                </a:solidFill>
              </a:rPr>
              <a:t>公益財団法人　甲南医療センター　耳鼻咽喉科</a:t>
            </a:r>
            <a:endParaRPr kumimoji="1" lang="en-US" altLang="ja-JP" sz="2400" dirty="0">
              <a:solidFill>
                <a:schemeClr val="tx1"/>
              </a:solidFill>
            </a:endParaRPr>
          </a:p>
          <a:p>
            <a:pPr algn="r"/>
            <a:r>
              <a:rPr lang="ja-JP" altLang="en-US" sz="2400" dirty="0">
                <a:solidFill>
                  <a:schemeClr val="tx1"/>
                </a:solidFill>
              </a:rPr>
              <a:t>小池 雪絵、橋本 裕依子、水本 真理愛、原 真貴子</a:t>
            </a:r>
            <a:endParaRPr kumimoji="1" lang="ja-JP" altLang="en-US" sz="2400" dirty="0">
              <a:solidFill>
                <a:schemeClr val="tx1"/>
              </a:solidFill>
            </a:endParaRPr>
          </a:p>
        </p:txBody>
      </p:sp>
    </p:spTree>
    <p:extLst>
      <p:ext uri="{BB962C8B-B14F-4D97-AF65-F5344CB8AC3E}">
        <p14:creationId xmlns:p14="http://schemas.microsoft.com/office/powerpoint/2010/main" val="182046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FD088-426B-B614-6525-EEAE878705B0}"/>
              </a:ext>
            </a:extLst>
          </p:cNvPr>
          <p:cNvSpPr>
            <a:spLocks noGrp="1"/>
          </p:cNvSpPr>
          <p:nvPr>
            <p:ph type="title"/>
          </p:nvPr>
        </p:nvSpPr>
        <p:spPr/>
        <p:txBody>
          <a:bodyPr/>
          <a:lstStyle/>
          <a:p>
            <a:r>
              <a:rPr lang="ja-JP" altLang="en-US" dirty="0">
                <a:latin typeface="+mn-ea"/>
                <a:ea typeface="+mn-ea"/>
              </a:rPr>
              <a:t>子育て支援の実際</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73A46578-5A3D-45AE-831B-D3337275A60A}"/>
              </a:ext>
            </a:extLst>
          </p:cNvPr>
          <p:cNvSpPr>
            <a:spLocks noGrp="1"/>
          </p:cNvSpPr>
          <p:nvPr>
            <p:ph idx="1"/>
          </p:nvPr>
        </p:nvSpPr>
        <p:spPr>
          <a:xfrm>
            <a:off x="1042352" y="1717638"/>
            <a:ext cx="8946541" cy="4195481"/>
          </a:xfrm>
        </p:spPr>
        <p:txBody>
          <a:bodyPr>
            <a:normAutofit/>
          </a:bodyPr>
          <a:lstStyle/>
          <a:p>
            <a:r>
              <a:rPr kumimoji="1" lang="ja-JP" altLang="en-US" sz="3200" dirty="0"/>
              <a:t>子育てと仕事の両立：良い点</a:t>
            </a:r>
            <a:endParaRPr kumimoji="1" lang="en-US" altLang="ja-JP" sz="3200" dirty="0"/>
          </a:p>
          <a:p>
            <a:r>
              <a:rPr lang="ja-JP" altLang="en-US" sz="3200" dirty="0"/>
              <a:t>子育てと仕事の両立：問題点</a:t>
            </a:r>
            <a:endParaRPr lang="en-US" altLang="ja-JP" sz="3200" dirty="0"/>
          </a:p>
          <a:p>
            <a:r>
              <a:rPr lang="ja-JP" altLang="en-US" sz="3200" dirty="0"/>
              <a:t>スタッフ全員がママであることについて</a:t>
            </a:r>
            <a:endParaRPr lang="en-US" altLang="ja-JP" sz="3200" dirty="0"/>
          </a:p>
          <a:p>
            <a:r>
              <a:rPr kumimoji="1" lang="ja-JP" altLang="en-US" sz="3200" dirty="0"/>
              <a:t>ハラスメント防止のために</a:t>
            </a:r>
            <a:endParaRPr kumimoji="1" lang="en-US" altLang="ja-JP" sz="3200" dirty="0"/>
          </a:p>
          <a:p>
            <a:endParaRPr lang="en-US" altLang="ja-JP" sz="3200" dirty="0"/>
          </a:p>
          <a:p>
            <a:pPr marL="0" indent="0">
              <a:buNone/>
            </a:pPr>
            <a:endParaRPr lang="en-US" altLang="ja-JP" sz="3200" dirty="0"/>
          </a:p>
          <a:p>
            <a:endParaRPr kumimoji="1" lang="ja-JP" altLang="en-US" sz="3200" dirty="0"/>
          </a:p>
        </p:txBody>
      </p:sp>
      <p:pic>
        <p:nvPicPr>
          <p:cNvPr id="5" name="図 4" descr="部屋 が含まれている画像&#10;&#10;自動的に生成された説明">
            <a:extLst>
              <a:ext uri="{FF2B5EF4-FFF2-40B4-BE49-F238E27FC236}">
                <a16:creationId xmlns:a16="http://schemas.microsoft.com/office/drawing/2014/main" id="{FDC24DAD-ABBA-4769-ADD2-B984C334A5E2}"/>
              </a:ext>
            </a:extLst>
          </p:cNvPr>
          <p:cNvPicPr>
            <a:picLocks noChangeAspect="1"/>
          </p:cNvPicPr>
          <p:nvPr/>
        </p:nvPicPr>
        <p:blipFill>
          <a:blip r:embed="rId2"/>
          <a:stretch>
            <a:fillRect/>
          </a:stretch>
        </p:blipFill>
        <p:spPr>
          <a:xfrm>
            <a:off x="7751837" y="3652766"/>
            <a:ext cx="2620886" cy="2620886"/>
          </a:xfrm>
          <a:prstGeom prst="rect">
            <a:avLst/>
          </a:prstGeom>
        </p:spPr>
      </p:pic>
    </p:spTree>
    <p:extLst>
      <p:ext uri="{BB962C8B-B14F-4D97-AF65-F5344CB8AC3E}">
        <p14:creationId xmlns:p14="http://schemas.microsoft.com/office/powerpoint/2010/main" val="407743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DCD0DC-5513-104A-9704-15B02C00E7EC}"/>
              </a:ext>
            </a:extLst>
          </p:cNvPr>
          <p:cNvSpPr>
            <a:spLocks noGrp="1"/>
          </p:cNvSpPr>
          <p:nvPr>
            <p:ph type="title"/>
          </p:nvPr>
        </p:nvSpPr>
        <p:spPr/>
        <p:txBody>
          <a:bodyPr/>
          <a:lstStyle/>
          <a:p>
            <a:r>
              <a:rPr kumimoji="1" lang="ja-JP" altLang="en-US" dirty="0">
                <a:latin typeface="+mn-ea"/>
                <a:ea typeface="+mn-ea"/>
              </a:rPr>
              <a:t>子育てと仕事の両立：良い点</a:t>
            </a:r>
          </a:p>
        </p:txBody>
      </p:sp>
      <p:sp>
        <p:nvSpPr>
          <p:cNvPr id="3" name="コンテンツ プレースホルダー 2">
            <a:extLst>
              <a:ext uri="{FF2B5EF4-FFF2-40B4-BE49-F238E27FC236}">
                <a16:creationId xmlns:a16="http://schemas.microsoft.com/office/drawing/2014/main" id="{0D8D1E49-1F48-296C-5A81-2BF6FEA3F7B7}"/>
              </a:ext>
            </a:extLst>
          </p:cNvPr>
          <p:cNvSpPr>
            <a:spLocks noGrp="1"/>
          </p:cNvSpPr>
          <p:nvPr>
            <p:ph idx="1"/>
          </p:nvPr>
        </p:nvSpPr>
        <p:spPr>
          <a:xfrm>
            <a:off x="1007744" y="1593178"/>
            <a:ext cx="9788844" cy="4195481"/>
          </a:xfrm>
        </p:spPr>
        <p:txBody>
          <a:bodyPr>
            <a:normAutofit/>
          </a:bodyPr>
          <a:lstStyle/>
          <a:p>
            <a:r>
              <a:rPr kumimoji="1" lang="ja-JP" altLang="en-US" sz="2400" dirty="0"/>
              <a:t>限られた時間内での</a:t>
            </a:r>
            <a:r>
              <a:rPr lang="ja-JP" altLang="en-US" sz="2400" dirty="0"/>
              <a:t>無駄な仕事を省略し、</a:t>
            </a:r>
            <a:r>
              <a:rPr lang="ja-JP" altLang="en-US" sz="2400" dirty="0">
                <a:solidFill>
                  <a:srgbClr val="FF0000"/>
                </a:solidFill>
              </a:rPr>
              <a:t>業務効率が改善</a:t>
            </a:r>
            <a:r>
              <a:rPr lang="ja-JP" altLang="en-US" sz="2400" dirty="0"/>
              <a:t>した</a:t>
            </a:r>
            <a:endParaRPr lang="en-US" altLang="ja-JP" sz="2400" dirty="0"/>
          </a:p>
          <a:p>
            <a:r>
              <a:rPr kumimoji="1" lang="ja-JP" altLang="en-US" sz="2400" dirty="0"/>
              <a:t>小児患者の</a:t>
            </a:r>
            <a:r>
              <a:rPr kumimoji="1" lang="ja-JP" altLang="en-US" sz="2400" dirty="0">
                <a:solidFill>
                  <a:srgbClr val="FF0000"/>
                </a:solidFill>
              </a:rPr>
              <a:t>診察がうまくなった</a:t>
            </a:r>
            <a:endParaRPr kumimoji="1" lang="en-US" altLang="ja-JP" sz="2400" dirty="0">
              <a:solidFill>
                <a:srgbClr val="FF0000"/>
              </a:solidFill>
            </a:endParaRPr>
          </a:p>
          <a:p>
            <a:r>
              <a:rPr lang="ja-JP" altLang="en-US" sz="2400" dirty="0"/>
              <a:t>患者の保護者への理解・配慮ができ、</a:t>
            </a:r>
            <a:r>
              <a:rPr lang="ja-JP" altLang="en-US" sz="2400" dirty="0">
                <a:solidFill>
                  <a:srgbClr val="FF0000"/>
                </a:solidFill>
              </a:rPr>
              <a:t>信頼を得やすく</a:t>
            </a:r>
            <a:r>
              <a:rPr lang="ja-JP" altLang="en-US" sz="2400" dirty="0"/>
              <a:t>なった</a:t>
            </a:r>
            <a:endParaRPr lang="en-US" altLang="ja-JP" sz="2400" dirty="0"/>
          </a:p>
          <a:p>
            <a:r>
              <a:rPr kumimoji="1" lang="ja-JP" altLang="en-US" sz="2400" dirty="0"/>
              <a:t>仕事をすることで</a:t>
            </a:r>
            <a:r>
              <a:rPr kumimoji="1" lang="ja-JP" altLang="en-US" sz="2400" dirty="0">
                <a:solidFill>
                  <a:srgbClr val="FF0000"/>
                </a:solidFill>
              </a:rPr>
              <a:t>育児のストレスが軽減</a:t>
            </a:r>
            <a:r>
              <a:rPr kumimoji="1" lang="ja-JP" altLang="en-US" sz="2400" dirty="0"/>
              <a:t>される</a:t>
            </a:r>
            <a:endParaRPr kumimoji="1" lang="en-US" altLang="ja-JP" sz="2400" dirty="0"/>
          </a:p>
          <a:p>
            <a:r>
              <a:rPr lang="ja-JP" altLang="en-US" sz="2400" dirty="0"/>
              <a:t>自分の</a:t>
            </a:r>
            <a:r>
              <a:rPr lang="ja-JP" altLang="en-US" sz="2400" dirty="0">
                <a:solidFill>
                  <a:srgbClr val="FF0000"/>
                </a:solidFill>
              </a:rPr>
              <a:t>こどもが急病の時</a:t>
            </a:r>
            <a:r>
              <a:rPr lang="ja-JP" altLang="en-US" sz="2400" dirty="0"/>
              <a:t>、上気道炎・中耳炎が多いので</a:t>
            </a:r>
            <a:r>
              <a:rPr lang="ja-JP" altLang="en-US" sz="2400" dirty="0">
                <a:solidFill>
                  <a:srgbClr val="FF0000"/>
                </a:solidFill>
              </a:rPr>
              <a:t>的確に対応</a:t>
            </a:r>
            <a:r>
              <a:rPr lang="ja-JP" altLang="en-US" sz="2400" dirty="0"/>
              <a:t>できる</a:t>
            </a:r>
            <a:endParaRPr lang="en-US" altLang="ja-JP" sz="2400" dirty="0"/>
          </a:p>
        </p:txBody>
      </p:sp>
      <p:pic>
        <p:nvPicPr>
          <p:cNvPr id="5" name="図 4">
            <a:extLst>
              <a:ext uri="{FF2B5EF4-FFF2-40B4-BE49-F238E27FC236}">
                <a16:creationId xmlns:a16="http://schemas.microsoft.com/office/drawing/2014/main" id="{D40AFA67-B5A0-3F60-379C-F59E2F0A7417}"/>
              </a:ext>
            </a:extLst>
          </p:cNvPr>
          <p:cNvPicPr>
            <a:picLocks noChangeAspect="1"/>
          </p:cNvPicPr>
          <p:nvPr/>
        </p:nvPicPr>
        <p:blipFill>
          <a:blip r:embed="rId2"/>
          <a:stretch>
            <a:fillRect/>
          </a:stretch>
        </p:blipFill>
        <p:spPr>
          <a:xfrm>
            <a:off x="8602676" y="4146810"/>
            <a:ext cx="1694361" cy="2324464"/>
          </a:xfrm>
          <a:prstGeom prst="rect">
            <a:avLst/>
          </a:prstGeom>
        </p:spPr>
      </p:pic>
    </p:spTree>
    <p:extLst>
      <p:ext uri="{BB962C8B-B14F-4D97-AF65-F5344CB8AC3E}">
        <p14:creationId xmlns:p14="http://schemas.microsoft.com/office/powerpoint/2010/main" val="255423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95313-7D71-DB16-FC24-28F7E92077A2}"/>
              </a:ext>
            </a:extLst>
          </p:cNvPr>
          <p:cNvSpPr>
            <a:spLocks noGrp="1"/>
          </p:cNvSpPr>
          <p:nvPr>
            <p:ph type="title"/>
          </p:nvPr>
        </p:nvSpPr>
        <p:spPr/>
        <p:txBody>
          <a:bodyPr/>
          <a:lstStyle/>
          <a:p>
            <a:r>
              <a:rPr kumimoji="1" lang="ja-JP" altLang="en-US" dirty="0">
                <a:latin typeface="+mn-ea"/>
                <a:ea typeface="+mn-ea"/>
              </a:rPr>
              <a:t>子育てと仕事の両立：問題点</a:t>
            </a:r>
          </a:p>
        </p:txBody>
      </p:sp>
      <p:sp>
        <p:nvSpPr>
          <p:cNvPr id="3" name="コンテンツ プレースホルダー 2">
            <a:extLst>
              <a:ext uri="{FF2B5EF4-FFF2-40B4-BE49-F238E27FC236}">
                <a16:creationId xmlns:a16="http://schemas.microsoft.com/office/drawing/2014/main" id="{FAF03465-CF1E-0C84-AD7C-A4F0EA45811C}"/>
              </a:ext>
            </a:extLst>
          </p:cNvPr>
          <p:cNvSpPr>
            <a:spLocks noGrp="1"/>
          </p:cNvSpPr>
          <p:nvPr>
            <p:ph idx="1"/>
          </p:nvPr>
        </p:nvSpPr>
        <p:spPr>
          <a:xfrm>
            <a:off x="1016952" y="1600798"/>
            <a:ext cx="10081638" cy="4195481"/>
          </a:xfrm>
        </p:spPr>
        <p:txBody>
          <a:bodyPr>
            <a:normAutofit/>
          </a:bodyPr>
          <a:lstStyle/>
          <a:p>
            <a:r>
              <a:rPr lang="ja-JP" altLang="en-US" sz="2400" dirty="0"/>
              <a:t>こどもの急病に振り回され、</a:t>
            </a:r>
            <a:r>
              <a:rPr lang="ja-JP" altLang="en-US" sz="2400" dirty="0">
                <a:solidFill>
                  <a:srgbClr val="FF0000"/>
                </a:solidFill>
              </a:rPr>
              <a:t>仕事に集中できない</a:t>
            </a:r>
            <a:endParaRPr kumimoji="1" lang="en-US" altLang="ja-JP" sz="2400" dirty="0">
              <a:solidFill>
                <a:srgbClr val="FF0000"/>
              </a:solidFill>
            </a:endParaRPr>
          </a:p>
          <a:p>
            <a:r>
              <a:rPr kumimoji="1" lang="ja-JP" altLang="en-US" sz="2400" dirty="0"/>
              <a:t>お迎えの時刻までに仕事を切り上げるため、夕方は焦りがち</a:t>
            </a:r>
            <a:endParaRPr kumimoji="1" lang="en-US" altLang="ja-JP" sz="2400" dirty="0"/>
          </a:p>
          <a:p>
            <a:r>
              <a:rPr lang="ja-JP" altLang="en-US" sz="2400" dirty="0"/>
              <a:t>時間内に仕事が片付かず、残務（特に書類仕事）が増えた</a:t>
            </a:r>
            <a:endParaRPr kumimoji="1" lang="en-US" altLang="ja-JP" sz="2400" dirty="0"/>
          </a:p>
          <a:p>
            <a:r>
              <a:rPr lang="ja-JP" altLang="en-US" sz="2400" dirty="0"/>
              <a:t>土日や</a:t>
            </a:r>
            <a:r>
              <a:rPr lang="ja-JP" altLang="en-US" sz="2400" dirty="0">
                <a:solidFill>
                  <a:srgbClr val="FF0000"/>
                </a:solidFill>
              </a:rPr>
              <a:t>緊急時</a:t>
            </a:r>
            <a:r>
              <a:rPr lang="ja-JP" altLang="en-US" sz="2400" dirty="0"/>
              <a:t>、子守の調整なしには</a:t>
            </a:r>
            <a:r>
              <a:rPr lang="ja-JP" altLang="en-US" sz="2400" dirty="0">
                <a:solidFill>
                  <a:srgbClr val="FF0000"/>
                </a:solidFill>
              </a:rPr>
              <a:t>簡単に出勤できない</a:t>
            </a:r>
            <a:endParaRPr lang="en-US" altLang="ja-JP" sz="2400" dirty="0">
              <a:solidFill>
                <a:srgbClr val="FF0000"/>
              </a:solidFill>
            </a:endParaRPr>
          </a:p>
          <a:p>
            <a:r>
              <a:rPr lang="ja-JP" altLang="en-US" sz="2400" dirty="0"/>
              <a:t>講演会・学会に容易に出席しにくい（</a:t>
            </a:r>
            <a:r>
              <a:rPr lang="en-US" altLang="ja-JP" sz="2400" dirty="0"/>
              <a:t>COVID19</a:t>
            </a:r>
            <a:r>
              <a:rPr lang="ja-JP" altLang="en-US" sz="2400" dirty="0"/>
              <a:t>で</a:t>
            </a:r>
            <a:r>
              <a:rPr lang="en-US" altLang="ja-JP" sz="2400" dirty="0"/>
              <a:t>Webinar</a:t>
            </a:r>
            <a:r>
              <a:rPr lang="ja-JP" altLang="en-US" sz="2400" dirty="0"/>
              <a:t>が増えて助かる）</a:t>
            </a:r>
            <a:endParaRPr lang="en-US" altLang="ja-JP" sz="2400" dirty="0"/>
          </a:p>
          <a:p>
            <a:r>
              <a:rPr lang="ja-JP" altLang="en-US" sz="2400" dirty="0"/>
              <a:t>試験勉強、学会発表準備、論文作成の</a:t>
            </a:r>
            <a:r>
              <a:rPr lang="ja-JP" altLang="en-US" sz="2400" dirty="0">
                <a:solidFill>
                  <a:srgbClr val="FF0000"/>
                </a:solidFill>
              </a:rPr>
              <a:t>時間を十分に作れない</a:t>
            </a:r>
            <a:endParaRPr lang="en-US" altLang="ja-JP" sz="2400" dirty="0">
              <a:solidFill>
                <a:srgbClr val="FF0000"/>
              </a:solidFill>
            </a:endParaRPr>
          </a:p>
          <a:p>
            <a:r>
              <a:rPr lang="ja-JP" altLang="en-US" sz="2400" dirty="0"/>
              <a:t>特に女性は自身のためだけの</a:t>
            </a:r>
            <a:r>
              <a:rPr lang="ja-JP" altLang="en-US" sz="2400" dirty="0">
                <a:solidFill>
                  <a:srgbClr val="FF0000"/>
                </a:solidFill>
              </a:rPr>
              <a:t>長期留学のハードルが高い</a:t>
            </a:r>
            <a:r>
              <a:rPr lang="ja-JP" altLang="en-US" sz="2400" dirty="0"/>
              <a:t>（配偶者と同時に留学するか、配偶者の留学のために休職しがち）</a:t>
            </a:r>
            <a:endParaRPr lang="en-US" altLang="ja-JP" sz="2400" dirty="0"/>
          </a:p>
          <a:p>
            <a:endParaRPr kumimoji="1" lang="en-US" altLang="ja-JP" sz="2400" dirty="0"/>
          </a:p>
          <a:p>
            <a:endParaRPr kumimoji="1" lang="ja-JP" altLang="en-US" sz="2400" dirty="0"/>
          </a:p>
        </p:txBody>
      </p:sp>
      <p:pic>
        <p:nvPicPr>
          <p:cNvPr id="5" name="図 4">
            <a:extLst>
              <a:ext uri="{FF2B5EF4-FFF2-40B4-BE49-F238E27FC236}">
                <a16:creationId xmlns:a16="http://schemas.microsoft.com/office/drawing/2014/main" id="{E66CBE29-C727-33E7-E390-1BAD59EC6BC7}"/>
              </a:ext>
            </a:extLst>
          </p:cNvPr>
          <p:cNvPicPr>
            <a:picLocks noChangeAspect="1"/>
          </p:cNvPicPr>
          <p:nvPr/>
        </p:nvPicPr>
        <p:blipFill>
          <a:blip r:embed="rId2"/>
          <a:stretch>
            <a:fillRect/>
          </a:stretch>
        </p:blipFill>
        <p:spPr>
          <a:xfrm>
            <a:off x="9672317" y="892829"/>
            <a:ext cx="1488927" cy="2022742"/>
          </a:xfrm>
          <a:prstGeom prst="rect">
            <a:avLst/>
          </a:prstGeom>
          <a:noFill/>
        </p:spPr>
      </p:pic>
    </p:spTree>
    <p:extLst>
      <p:ext uri="{BB962C8B-B14F-4D97-AF65-F5344CB8AC3E}">
        <p14:creationId xmlns:p14="http://schemas.microsoft.com/office/powerpoint/2010/main" val="5028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A6106-1994-80A5-A821-956EAC86E461}"/>
              </a:ext>
            </a:extLst>
          </p:cNvPr>
          <p:cNvSpPr>
            <a:spLocks noGrp="1"/>
          </p:cNvSpPr>
          <p:nvPr>
            <p:ph type="title"/>
          </p:nvPr>
        </p:nvSpPr>
        <p:spPr>
          <a:xfrm>
            <a:off x="899162" y="1370062"/>
            <a:ext cx="9532256" cy="979556"/>
          </a:xfrm>
        </p:spPr>
        <p:txBody>
          <a:bodyPr/>
          <a:lstStyle/>
          <a:p>
            <a:r>
              <a:rPr lang="ja-JP" altLang="en-US" sz="3200" dirty="0">
                <a:solidFill>
                  <a:srgbClr val="FF0000"/>
                </a:solidFill>
                <a:effectLst>
                  <a:outerShdw blurRad="38100" dist="38100" dir="2700000" algn="tl">
                    <a:srgbClr val="000000">
                      <a:alpha val="43137"/>
                    </a:srgbClr>
                  </a:outerShdw>
                </a:effectLst>
              </a:rPr>
              <a:t>良い点</a:t>
            </a:r>
            <a:r>
              <a:rPr lang="ja-JP" altLang="en-US" sz="3200" dirty="0">
                <a:solidFill>
                  <a:schemeClr val="accent2">
                    <a:lumMod val="40000"/>
                    <a:lumOff val="60000"/>
                  </a:schemeClr>
                </a:solidFill>
              </a:rPr>
              <a:t>　　　　　　　　　　</a:t>
            </a:r>
            <a:r>
              <a:rPr lang="ja-JP" altLang="en-US" sz="3200" dirty="0">
                <a:solidFill>
                  <a:schemeClr val="tx2">
                    <a:lumMod val="75000"/>
                    <a:lumOff val="25000"/>
                  </a:schemeClr>
                </a:solidFill>
                <a:effectLst>
                  <a:outerShdw blurRad="38100" dist="38100" dir="2700000" algn="tl">
                    <a:srgbClr val="000000">
                      <a:alpha val="43137"/>
                    </a:srgbClr>
                  </a:outerShdw>
                </a:effectLst>
              </a:rPr>
              <a:t>困る点</a:t>
            </a:r>
            <a:endParaRPr kumimoji="1" lang="ja-JP" altLang="en-US" sz="3200" dirty="0">
              <a:solidFill>
                <a:schemeClr val="tx2">
                  <a:lumMod val="75000"/>
                  <a:lumOff val="25000"/>
                </a:schemeClr>
              </a:solidFill>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0105F761-75C0-B1C7-B879-97FA60A00FB8}"/>
              </a:ext>
            </a:extLst>
          </p:cNvPr>
          <p:cNvSpPr>
            <a:spLocks noGrp="1"/>
          </p:cNvSpPr>
          <p:nvPr>
            <p:ph idx="1"/>
          </p:nvPr>
        </p:nvSpPr>
        <p:spPr>
          <a:xfrm>
            <a:off x="922868" y="2256974"/>
            <a:ext cx="4986703" cy="3318936"/>
          </a:xfrm>
        </p:spPr>
        <p:txBody>
          <a:bodyPr>
            <a:normAutofit/>
          </a:bodyPr>
          <a:lstStyle/>
          <a:p>
            <a:r>
              <a:rPr lang="ja-JP" altLang="en-US" sz="2400" dirty="0"/>
              <a:t>緊急時に</a:t>
            </a:r>
            <a:r>
              <a:rPr lang="ja-JP" altLang="en-US" sz="2400" dirty="0">
                <a:solidFill>
                  <a:srgbClr val="FF0000"/>
                </a:solidFill>
              </a:rPr>
              <a:t>平等</a:t>
            </a:r>
            <a:r>
              <a:rPr lang="ja-JP" altLang="en-US" sz="2400" dirty="0"/>
              <a:t>に助け合える</a:t>
            </a:r>
            <a:endParaRPr lang="en-US" altLang="ja-JP" sz="2400" dirty="0"/>
          </a:p>
          <a:p>
            <a:r>
              <a:rPr lang="ja-JP" altLang="en-US" sz="2400" dirty="0"/>
              <a:t>互いに</a:t>
            </a:r>
            <a:r>
              <a:rPr lang="ja-JP" altLang="en-US" sz="2400" dirty="0">
                <a:solidFill>
                  <a:srgbClr val="FF0000"/>
                </a:solidFill>
              </a:rPr>
              <a:t>理解</a:t>
            </a:r>
            <a:r>
              <a:rPr lang="ja-JP" altLang="en-US" sz="2400" dirty="0"/>
              <a:t>しあえる</a:t>
            </a:r>
            <a:endParaRPr lang="en-US" altLang="ja-JP" sz="2400" dirty="0"/>
          </a:p>
          <a:p>
            <a:r>
              <a:rPr lang="ja-JP" altLang="en-US" sz="2400" dirty="0"/>
              <a:t>職場の</a:t>
            </a:r>
            <a:r>
              <a:rPr lang="ja-JP" altLang="en-US" sz="2400" dirty="0">
                <a:solidFill>
                  <a:srgbClr val="FF0000"/>
                </a:solidFill>
              </a:rPr>
              <a:t>同僚＝ママ仲間</a:t>
            </a:r>
            <a:r>
              <a:rPr lang="ja-JP" altLang="en-US" sz="2400" dirty="0"/>
              <a:t>として、育児の情報共有、知恵袋になれる</a:t>
            </a:r>
            <a:endParaRPr lang="en-US" altLang="ja-JP" sz="2400" dirty="0"/>
          </a:p>
          <a:p>
            <a:r>
              <a:rPr lang="ja-JP" altLang="en-US" sz="2400" dirty="0"/>
              <a:t>先輩の働き方が後輩の身近な</a:t>
            </a:r>
            <a:r>
              <a:rPr lang="ja-JP" altLang="en-US" sz="2400" dirty="0">
                <a:solidFill>
                  <a:srgbClr val="FF0000"/>
                </a:solidFill>
              </a:rPr>
              <a:t>ロールモデル</a:t>
            </a:r>
            <a:r>
              <a:rPr lang="ja-JP" altLang="en-US" sz="2400" dirty="0"/>
              <a:t>になる</a:t>
            </a:r>
            <a:endParaRPr lang="en-US" altLang="ja-JP" sz="2400" dirty="0"/>
          </a:p>
          <a:p>
            <a:endParaRPr lang="en-US" altLang="ja-JP" sz="2400" dirty="0"/>
          </a:p>
        </p:txBody>
      </p:sp>
      <p:sp>
        <p:nvSpPr>
          <p:cNvPr id="5" name="コンテンツ プレースホルダー 2">
            <a:extLst>
              <a:ext uri="{FF2B5EF4-FFF2-40B4-BE49-F238E27FC236}">
                <a16:creationId xmlns:a16="http://schemas.microsoft.com/office/drawing/2014/main" id="{9EE744A0-3E05-F7ED-549D-6248D3830042}"/>
              </a:ext>
            </a:extLst>
          </p:cNvPr>
          <p:cNvSpPr txBox="1">
            <a:spLocks/>
          </p:cNvSpPr>
          <p:nvPr/>
        </p:nvSpPr>
        <p:spPr>
          <a:xfrm>
            <a:off x="6282104" y="2203752"/>
            <a:ext cx="4986703"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ja-JP" altLang="en-US" dirty="0"/>
              <a:t>全員が</a:t>
            </a:r>
            <a:r>
              <a:rPr lang="ja-JP" altLang="en-US" dirty="0">
                <a:solidFill>
                  <a:srgbClr val="FF0000"/>
                </a:solidFill>
              </a:rPr>
              <a:t>常に</a:t>
            </a:r>
            <a:r>
              <a:rPr lang="ja-JP" altLang="en-US" dirty="0"/>
              <a:t>こどもの急病でピンチになる</a:t>
            </a:r>
            <a:r>
              <a:rPr lang="ja-JP" altLang="en-US" dirty="0">
                <a:solidFill>
                  <a:srgbClr val="FF0000"/>
                </a:solidFill>
              </a:rPr>
              <a:t>リスク</a:t>
            </a:r>
            <a:r>
              <a:rPr lang="ja-JP" altLang="en-US" dirty="0"/>
              <a:t>を背負っている</a:t>
            </a:r>
            <a:endParaRPr lang="en-US" altLang="ja-JP" dirty="0"/>
          </a:p>
          <a:p>
            <a:r>
              <a:rPr lang="ja-JP" altLang="en-US" sz="2400" dirty="0"/>
              <a:t>保育所や学校の行事日程などがスタッフ同士で重複すると、</a:t>
            </a:r>
            <a:r>
              <a:rPr lang="ja-JP" altLang="en-US" sz="2400" dirty="0">
                <a:solidFill>
                  <a:srgbClr val="FF0000"/>
                </a:solidFill>
              </a:rPr>
              <a:t>人手不足</a:t>
            </a:r>
            <a:r>
              <a:rPr lang="ja-JP" altLang="en-US" sz="2400" dirty="0"/>
              <a:t>になりやすい</a:t>
            </a:r>
            <a:endParaRPr lang="en-US" altLang="ja-JP" sz="2400" dirty="0"/>
          </a:p>
          <a:p>
            <a:endParaRPr lang="en-US" altLang="ja-JP" dirty="0"/>
          </a:p>
          <a:p>
            <a:endParaRPr lang="ja-JP" altLang="en-US" dirty="0"/>
          </a:p>
        </p:txBody>
      </p:sp>
      <p:sp>
        <p:nvSpPr>
          <p:cNvPr id="6" name="テキスト ボックス 5">
            <a:extLst>
              <a:ext uri="{FF2B5EF4-FFF2-40B4-BE49-F238E27FC236}">
                <a16:creationId xmlns:a16="http://schemas.microsoft.com/office/drawing/2014/main" id="{EDA388AF-9053-FFAD-FEFA-36523C8C3169}"/>
              </a:ext>
            </a:extLst>
          </p:cNvPr>
          <p:cNvSpPr txBox="1"/>
          <p:nvPr/>
        </p:nvSpPr>
        <p:spPr>
          <a:xfrm>
            <a:off x="899992" y="535834"/>
            <a:ext cx="10353790" cy="769441"/>
          </a:xfrm>
          <a:prstGeom prst="rect">
            <a:avLst/>
          </a:prstGeom>
          <a:noFill/>
        </p:spPr>
        <p:txBody>
          <a:bodyPr wrap="square" rtlCol="0">
            <a:spAutoFit/>
          </a:bodyPr>
          <a:lstStyle/>
          <a:p>
            <a:r>
              <a:rPr kumimoji="1" lang="ja-JP" altLang="en-US" sz="4400" dirty="0">
                <a:latin typeface="+mn-ea"/>
              </a:rPr>
              <a:t>スタッフ全員がママであることについて</a:t>
            </a:r>
            <a:endParaRPr kumimoji="1" lang="ja-JP" altLang="en-US" sz="2800" dirty="0">
              <a:latin typeface="+mn-ea"/>
            </a:endParaRPr>
          </a:p>
        </p:txBody>
      </p:sp>
      <p:pic>
        <p:nvPicPr>
          <p:cNvPr id="7" name="図 6" descr="人形, 時計 が含まれている画像&#10;&#10;自動的に生成された説明">
            <a:extLst>
              <a:ext uri="{FF2B5EF4-FFF2-40B4-BE49-F238E27FC236}">
                <a16:creationId xmlns:a16="http://schemas.microsoft.com/office/drawing/2014/main" id="{166BEC1A-22C6-3AFC-5C0C-D9D98C3459DB}"/>
              </a:ext>
            </a:extLst>
          </p:cNvPr>
          <p:cNvPicPr>
            <a:picLocks noChangeAspect="1"/>
          </p:cNvPicPr>
          <p:nvPr/>
        </p:nvPicPr>
        <p:blipFill>
          <a:blip r:embed="rId2"/>
          <a:stretch>
            <a:fillRect/>
          </a:stretch>
        </p:blipFill>
        <p:spPr>
          <a:xfrm>
            <a:off x="9172938" y="4942511"/>
            <a:ext cx="1749062" cy="1591646"/>
          </a:xfrm>
          <a:prstGeom prst="rect">
            <a:avLst/>
          </a:prstGeom>
        </p:spPr>
      </p:pic>
      <p:pic>
        <p:nvPicPr>
          <p:cNvPr id="9" name="図 8">
            <a:extLst>
              <a:ext uri="{FF2B5EF4-FFF2-40B4-BE49-F238E27FC236}">
                <a16:creationId xmlns:a16="http://schemas.microsoft.com/office/drawing/2014/main" id="{68037E1C-74DE-9713-4268-70CDD89B97E6}"/>
              </a:ext>
            </a:extLst>
          </p:cNvPr>
          <p:cNvPicPr>
            <a:picLocks noChangeAspect="1"/>
          </p:cNvPicPr>
          <p:nvPr/>
        </p:nvPicPr>
        <p:blipFill>
          <a:blip r:embed="rId3"/>
          <a:stretch>
            <a:fillRect/>
          </a:stretch>
        </p:blipFill>
        <p:spPr>
          <a:xfrm>
            <a:off x="1295384" y="4894347"/>
            <a:ext cx="1140725" cy="1509267"/>
          </a:xfrm>
          <a:prstGeom prst="rect">
            <a:avLst/>
          </a:prstGeom>
        </p:spPr>
      </p:pic>
      <p:pic>
        <p:nvPicPr>
          <p:cNvPr id="11" name="図 10" descr="おもちゃ, 人形, 女の子, ケーキ が含まれている画像&#10;&#10;自動的に生成された説明">
            <a:extLst>
              <a:ext uri="{FF2B5EF4-FFF2-40B4-BE49-F238E27FC236}">
                <a16:creationId xmlns:a16="http://schemas.microsoft.com/office/drawing/2014/main" id="{8697E662-BB1E-746C-F1CB-39F2C441A48D}"/>
              </a:ext>
            </a:extLst>
          </p:cNvPr>
          <p:cNvPicPr>
            <a:picLocks noChangeAspect="1"/>
          </p:cNvPicPr>
          <p:nvPr/>
        </p:nvPicPr>
        <p:blipFill>
          <a:blip r:embed="rId4"/>
          <a:stretch>
            <a:fillRect/>
          </a:stretch>
        </p:blipFill>
        <p:spPr>
          <a:xfrm>
            <a:off x="6502400" y="4588814"/>
            <a:ext cx="2044010" cy="2054282"/>
          </a:xfrm>
          <a:prstGeom prst="rect">
            <a:avLst/>
          </a:prstGeom>
        </p:spPr>
      </p:pic>
    </p:spTree>
    <p:extLst>
      <p:ext uri="{BB962C8B-B14F-4D97-AF65-F5344CB8AC3E}">
        <p14:creationId xmlns:p14="http://schemas.microsoft.com/office/powerpoint/2010/main" val="345305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7CFAD-C569-9DC3-8EDE-9698D159F61A}"/>
              </a:ext>
            </a:extLst>
          </p:cNvPr>
          <p:cNvSpPr>
            <a:spLocks noGrp="1"/>
          </p:cNvSpPr>
          <p:nvPr>
            <p:ph type="title"/>
          </p:nvPr>
        </p:nvSpPr>
        <p:spPr/>
        <p:txBody>
          <a:bodyPr/>
          <a:lstStyle/>
          <a:p>
            <a:r>
              <a:rPr kumimoji="1" lang="ja-JP" altLang="en-US" dirty="0">
                <a:latin typeface="+mn-ea"/>
                <a:ea typeface="+mn-ea"/>
              </a:rPr>
              <a:t>ハラスメント</a:t>
            </a:r>
            <a:r>
              <a:rPr lang="ja-JP" altLang="en-US" dirty="0">
                <a:latin typeface="+mn-ea"/>
                <a:ea typeface="+mn-ea"/>
              </a:rPr>
              <a:t>について</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B5FCB16C-E86A-EB94-EE9B-DB039724B05B}"/>
              </a:ext>
            </a:extLst>
          </p:cNvPr>
          <p:cNvSpPr>
            <a:spLocks noGrp="1"/>
          </p:cNvSpPr>
          <p:nvPr>
            <p:ph idx="1"/>
          </p:nvPr>
        </p:nvSpPr>
        <p:spPr>
          <a:xfrm>
            <a:off x="1103312" y="1524598"/>
            <a:ext cx="10093008" cy="4195481"/>
          </a:xfrm>
        </p:spPr>
        <p:txBody>
          <a:bodyPr>
            <a:normAutofit/>
          </a:bodyPr>
          <a:lstStyle/>
          <a:p>
            <a:pPr>
              <a:lnSpc>
                <a:spcPct val="100000"/>
              </a:lnSpc>
            </a:pPr>
            <a:r>
              <a:rPr lang="ja-JP" altLang="en-US" sz="2400" dirty="0"/>
              <a:t>同じママ同士で平等だと自覚し</a:t>
            </a:r>
            <a:r>
              <a:rPr kumimoji="1" lang="ja-JP" altLang="en-US" sz="2400" dirty="0"/>
              <a:t>気をつけていても、</a:t>
            </a:r>
            <a:r>
              <a:rPr kumimoji="1" lang="ja-JP" altLang="en-US" sz="2400" dirty="0">
                <a:solidFill>
                  <a:srgbClr val="FF0000"/>
                </a:solidFill>
              </a:rPr>
              <a:t>ハラスメントは起こり得る</a:t>
            </a:r>
            <a:r>
              <a:rPr kumimoji="1" lang="ja-JP" altLang="en-US" sz="2400" dirty="0"/>
              <a:t>（先輩→後輩、後輩→先輩　どちらも）</a:t>
            </a:r>
            <a:endParaRPr kumimoji="1" lang="en-US" altLang="ja-JP" sz="2400" dirty="0"/>
          </a:p>
          <a:p>
            <a:pPr>
              <a:lnSpc>
                <a:spcPct val="100000"/>
              </a:lnSpc>
            </a:pPr>
            <a:r>
              <a:rPr lang="en-US" altLang="ja-JP" sz="2400" dirty="0"/>
              <a:t>10</a:t>
            </a:r>
            <a:r>
              <a:rPr lang="ja-JP" altLang="en-US" sz="2400" dirty="0"/>
              <a:t>年以上の世代間ギャップは、望まなくても</a:t>
            </a:r>
            <a:r>
              <a:rPr lang="ja-JP" altLang="en-US" sz="2400" dirty="0">
                <a:solidFill>
                  <a:srgbClr val="FF0000"/>
                </a:solidFill>
              </a:rPr>
              <a:t>仕事や育児に対する認識の差</a:t>
            </a:r>
            <a:r>
              <a:rPr lang="ja-JP" altLang="en-US" sz="2400" dirty="0"/>
              <a:t>をもたらす（イメージ：今の時代は・・なのに、私の頃は・・だったのに、なぜこの気持ちがわからないんだろう</a:t>
            </a:r>
            <a:r>
              <a:rPr lang="en-US" altLang="ja-JP" sz="2400" dirty="0"/>
              <a:t>etc.</a:t>
            </a:r>
            <a:r>
              <a:rPr lang="ja-JP" altLang="en-US" sz="2400" dirty="0"/>
              <a:t>）</a:t>
            </a:r>
            <a:endParaRPr kumimoji="1" lang="en-US" altLang="ja-JP" sz="2400" dirty="0"/>
          </a:p>
          <a:p>
            <a:pPr>
              <a:lnSpc>
                <a:spcPct val="100000"/>
              </a:lnSpc>
            </a:pPr>
            <a:r>
              <a:rPr kumimoji="1" lang="ja-JP" altLang="en-US" sz="2400" dirty="0"/>
              <a:t>先輩に気を使って休みが取りにくい</a:t>
            </a:r>
            <a:endParaRPr kumimoji="1" lang="en-US" altLang="ja-JP" sz="2400" dirty="0"/>
          </a:p>
          <a:p>
            <a:pPr>
              <a:lnSpc>
                <a:spcPct val="100000"/>
              </a:lnSpc>
            </a:pPr>
            <a:r>
              <a:rPr lang="ja-JP" altLang="en-US" sz="2400" dirty="0"/>
              <a:t>後輩の負担を軽減しようとして先輩が無理をしてしまう</a:t>
            </a:r>
            <a:endParaRPr kumimoji="1" lang="en-US" altLang="ja-JP" sz="2400" dirty="0"/>
          </a:p>
        </p:txBody>
      </p:sp>
      <p:pic>
        <p:nvPicPr>
          <p:cNvPr id="5" name="図 4">
            <a:extLst>
              <a:ext uri="{FF2B5EF4-FFF2-40B4-BE49-F238E27FC236}">
                <a16:creationId xmlns:a16="http://schemas.microsoft.com/office/drawing/2014/main" id="{FBBAC0E0-D3A2-9C9E-E047-D17BB88696B6}"/>
              </a:ext>
            </a:extLst>
          </p:cNvPr>
          <p:cNvPicPr>
            <a:picLocks noChangeAspect="1"/>
          </p:cNvPicPr>
          <p:nvPr/>
        </p:nvPicPr>
        <p:blipFill>
          <a:blip r:embed="rId2"/>
          <a:stretch>
            <a:fillRect/>
          </a:stretch>
        </p:blipFill>
        <p:spPr>
          <a:xfrm>
            <a:off x="10183578" y="4776782"/>
            <a:ext cx="1332147" cy="1809755"/>
          </a:xfrm>
          <a:prstGeom prst="rect">
            <a:avLst/>
          </a:prstGeom>
        </p:spPr>
      </p:pic>
    </p:spTree>
    <p:extLst>
      <p:ext uri="{BB962C8B-B14F-4D97-AF65-F5344CB8AC3E}">
        <p14:creationId xmlns:p14="http://schemas.microsoft.com/office/powerpoint/2010/main" val="41873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6F19-9D9E-B2EA-4DE0-4830193FBB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3B7748-16F7-EEC9-48FC-0227DC612669}"/>
              </a:ext>
            </a:extLst>
          </p:cNvPr>
          <p:cNvSpPr>
            <a:spLocks noGrp="1"/>
          </p:cNvSpPr>
          <p:nvPr>
            <p:ph type="title"/>
          </p:nvPr>
        </p:nvSpPr>
        <p:spPr/>
        <p:txBody>
          <a:bodyPr/>
          <a:lstStyle/>
          <a:p>
            <a:r>
              <a:rPr kumimoji="1" lang="ja-JP" altLang="en-US" dirty="0">
                <a:latin typeface="+mn-ea"/>
                <a:ea typeface="+mn-ea"/>
              </a:rPr>
              <a:t>ハラスメント</a:t>
            </a:r>
            <a:r>
              <a:rPr lang="ja-JP" altLang="en-US" dirty="0">
                <a:latin typeface="+mn-ea"/>
                <a:ea typeface="+mn-ea"/>
              </a:rPr>
              <a:t>を防ぐために</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92B6F479-F6CE-057E-5809-4B20CA4392D0}"/>
              </a:ext>
            </a:extLst>
          </p:cNvPr>
          <p:cNvSpPr>
            <a:spLocks noGrp="1"/>
          </p:cNvSpPr>
          <p:nvPr>
            <p:ph idx="1"/>
          </p:nvPr>
        </p:nvSpPr>
        <p:spPr>
          <a:xfrm>
            <a:off x="1103312" y="1524598"/>
            <a:ext cx="10093008" cy="4195481"/>
          </a:xfrm>
        </p:spPr>
        <p:txBody>
          <a:bodyPr>
            <a:normAutofit/>
          </a:bodyPr>
          <a:lstStyle/>
          <a:p>
            <a:r>
              <a:rPr kumimoji="1" lang="ja-JP" altLang="en-US" sz="2400" dirty="0"/>
              <a:t>世代間の認識の差は当然あるものとして、</a:t>
            </a:r>
            <a:r>
              <a:rPr kumimoji="1" lang="ja-JP" altLang="en-US" sz="2400" dirty="0">
                <a:solidFill>
                  <a:srgbClr val="FF0000"/>
                </a:solidFill>
              </a:rPr>
              <a:t>同じ考え方を強要しない</a:t>
            </a:r>
            <a:endParaRPr kumimoji="1" lang="en-US" altLang="ja-JP" sz="2400" dirty="0">
              <a:solidFill>
                <a:srgbClr val="FF0000"/>
              </a:solidFill>
            </a:endParaRPr>
          </a:p>
          <a:p>
            <a:r>
              <a:rPr lang="ja-JP" altLang="en-US" sz="2400" dirty="0"/>
              <a:t>お互いの家庭事情を含めて立場を尊重し、</a:t>
            </a:r>
            <a:r>
              <a:rPr lang="ja-JP" altLang="en-US" sz="2400" dirty="0">
                <a:solidFill>
                  <a:srgbClr val="FF0000"/>
                </a:solidFill>
              </a:rPr>
              <a:t>業務を無理強いしない</a:t>
            </a:r>
            <a:endParaRPr lang="en-US" altLang="ja-JP" sz="2400" dirty="0">
              <a:solidFill>
                <a:srgbClr val="FF0000"/>
              </a:solidFill>
            </a:endParaRPr>
          </a:p>
          <a:p>
            <a:r>
              <a:rPr lang="ja-JP" altLang="en-US" sz="2400" dirty="0"/>
              <a:t>相手が困っているときに、積極的に</a:t>
            </a:r>
            <a:r>
              <a:rPr lang="ja-JP" altLang="en-US" sz="2400" dirty="0">
                <a:solidFill>
                  <a:srgbClr val="FF0000"/>
                </a:solidFill>
              </a:rPr>
              <a:t>手を差し伸べる</a:t>
            </a:r>
            <a:endParaRPr lang="en-US" altLang="ja-JP" sz="2400" dirty="0">
              <a:solidFill>
                <a:srgbClr val="FF0000"/>
              </a:solidFill>
            </a:endParaRPr>
          </a:p>
          <a:p>
            <a:r>
              <a:rPr kumimoji="1" lang="ja-JP" altLang="en-US" sz="2400" dirty="0"/>
              <a:t>コミュニケーションをよくとるように心掛け、お互いの</a:t>
            </a:r>
            <a:r>
              <a:rPr kumimoji="1" lang="ja-JP" altLang="en-US" sz="2400" dirty="0">
                <a:solidFill>
                  <a:srgbClr val="FF0000"/>
                </a:solidFill>
              </a:rPr>
              <a:t>考え方を知る</a:t>
            </a:r>
            <a:endParaRPr kumimoji="1" lang="en-US" altLang="ja-JP" sz="2400" dirty="0">
              <a:solidFill>
                <a:srgbClr val="FF0000"/>
              </a:solidFill>
            </a:endParaRPr>
          </a:p>
          <a:p>
            <a:r>
              <a:rPr lang="ja-JP" altLang="en-US" sz="2400" dirty="0"/>
              <a:t>後輩が遠慮なく休みをとれるよう、先輩から</a:t>
            </a:r>
            <a:r>
              <a:rPr lang="ja-JP" altLang="en-US" sz="2400" dirty="0">
                <a:solidFill>
                  <a:srgbClr val="FF0000"/>
                </a:solidFill>
              </a:rPr>
              <a:t>率先して休む</a:t>
            </a:r>
            <a:endParaRPr lang="en-US" altLang="ja-JP" sz="2400" dirty="0">
              <a:solidFill>
                <a:srgbClr val="FF0000"/>
              </a:solidFill>
            </a:endParaRPr>
          </a:p>
          <a:p>
            <a:r>
              <a:rPr lang="ja-JP" altLang="en-US" sz="2400" dirty="0"/>
              <a:t>自分ができる業務の限界をきちんと伝え、</a:t>
            </a:r>
            <a:r>
              <a:rPr lang="ja-JP" altLang="en-US" sz="2400" dirty="0">
                <a:solidFill>
                  <a:srgbClr val="FF0000"/>
                </a:solidFill>
              </a:rPr>
              <a:t>抱え込まず</a:t>
            </a:r>
            <a:r>
              <a:rPr lang="ja-JP" altLang="en-US" sz="2400" dirty="0"/>
              <a:t>に先輩を頼る</a:t>
            </a:r>
            <a:endParaRPr kumimoji="1" lang="en-US" altLang="ja-JP" sz="2400" dirty="0"/>
          </a:p>
        </p:txBody>
      </p:sp>
      <p:pic>
        <p:nvPicPr>
          <p:cNvPr id="5" name="図 4" descr="ゲームのキャラクター&#10;&#10;中程度の精度で自動的に生成された説明">
            <a:extLst>
              <a:ext uri="{FF2B5EF4-FFF2-40B4-BE49-F238E27FC236}">
                <a16:creationId xmlns:a16="http://schemas.microsoft.com/office/drawing/2014/main" id="{BA27E38B-AE17-DAB7-8CFA-50C681E4EFA5}"/>
              </a:ext>
            </a:extLst>
          </p:cNvPr>
          <p:cNvPicPr>
            <a:picLocks noChangeAspect="1"/>
          </p:cNvPicPr>
          <p:nvPr/>
        </p:nvPicPr>
        <p:blipFill>
          <a:blip r:embed="rId2"/>
          <a:stretch>
            <a:fillRect/>
          </a:stretch>
        </p:blipFill>
        <p:spPr>
          <a:xfrm>
            <a:off x="10234616" y="216675"/>
            <a:ext cx="1862134" cy="2201104"/>
          </a:xfrm>
          <a:prstGeom prst="rect">
            <a:avLst/>
          </a:prstGeom>
        </p:spPr>
      </p:pic>
      <p:pic>
        <p:nvPicPr>
          <p:cNvPr id="7" name="図 6">
            <a:extLst>
              <a:ext uri="{FF2B5EF4-FFF2-40B4-BE49-F238E27FC236}">
                <a16:creationId xmlns:a16="http://schemas.microsoft.com/office/drawing/2014/main" id="{4CD36BDC-8F6C-5758-E188-0ABB5A95E624}"/>
              </a:ext>
            </a:extLst>
          </p:cNvPr>
          <p:cNvPicPr>
            <a:picLocks noChangeAspect="1"/>
          </p:cNvPicPr>
          <p:nvPr/>
        </p:nvPicPr>
        <p:blipFill>
          <a:blip r:embed="rId3"/>
          <a:stretch>
            <a:fillRect/>
          </a:stretch>
        </p:blipFill>
        <p:spPr>
          <a:xfrm>
            <a:off x="7379061" y="4649994"/>
            <a:ext cx="1488413" cy="1851155"/>
          </a:xfrm>
          <a:prstGeom prst="rect">
            <a:avLst/>
          </a:prstGeom>
        </p:spPr>
      </p:pic>
      <p:pic>
        <p:nvPicPr>
          <p:cNvPr id="9" name="図 8" descr="テーブル, ケーキ, 食品, 部屋 が含まれている画像&#10;&#10;自動的に生成された説明">
            <a:extLst>
              <a:ext uri="{FF2B5EF4-FFF2-40B4-BE49-F238E27FC236}">
                <a16:creationId xmlns:a16="http://schemas.microsoft.com/office/drawing/2014/main" id="{F865F35D-1414-D251-531B-57CD82A59F2E}"/>
              </a:ext>
            </a:extLst>
          </p:cNvPr>
          <p:cNvPicPr>
            <a:picLocks noChangeAspect="1"/>
          </p:cNvPicPr>
          <p:nvPr/>
        </p:nvPicPr>
        <p:blipFill>
          <a:blip r:embed="rId4"/>
          <a:stretch>
            <a:fillRect/>
          </a:stretch>
        </p:blipFill>
        <p:spPr>
          <a:xfrm>
            <a:off x="2394997" y="4702630"/>
            <a:ext cx="1903790" cy="1903790"/>
          </a:xfrm>
          <a:prstGeom prst="rect">
            <a:avLst/>
          </a:prstGeom>
        </p:spPr>
      </p:pic>
      <p:pic>
        <p:nvPicPr>
          <p:cNvPr id="11" name="図 10" descr="クマの人形と文字の加工写真&#10;&#10;中程度の精度で自動的に生成された説明">
            <a:extLst>
              <a:ext uri="{FF2B5EF4-FFF2-40B4-BE49-F238E27FC236}">
                <a16:creationId xmlns:a16="http://schemas.microsoft.com/office/drawing/2014/main" id="{3C17EEEE-7931-9EE9-6473-39E61A0F6277}"/>
              </a:ext>
            </a:extLst>
          </p:cNvPr>
          <p:cNvPicPr>
            <a:picLocks noChangeAspect="1"/>
          </p:cNvPicPr>
          <p:nvPr/>
        </p:nvPicPr>
        <p:blipFill>
          <a:blip r:embed="rId5"/>
          <a:stretch>
            <a:fillRect/>
          </a:stretch>
        </p:blipFill>
        <p:spPr>
          <a:xfrm>
            <a:off x="8629850" y="4672075"/>
            <a:ext cx="1488413" cy="1823072"/>
          </a:xfrm>
          <a:prstGeom prst="rect">
            <a:avLst/>
          </a:prstGeom>
        </p:spPr>
      </p:pic>
    </p:spTree>
    <p:extLst>
      <p:ext uri="{BB962C8B-B14F-4D97-AF65-F5344CB8AC3E}">
        <p14:creationId xmlns:p14="http://schemas.microsoft.com/office/powerpoint/2010/main" val="235661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F0E48-4E6C-78C6-A352-E7AF33688C1B}"/>
              </a:ext>
            </a:extLst>
          </p:cNvPr>
          <p:cNvSpPr>
            <a:spLocks noGrp="1"/>
          </p:cNvSpPr>
          <p:nvPr>
            <p:ph type="title"/>
          </p:nvPr>
        </p:nvSpPr>
        <p:spPr/>
        <p:txBody>
          <a:bodyPr/>
          <a:lstStyle/>
          <a:p>
            <a:r>
              <a:rPr kumimoji="1" lang="ja-JP" altLang="en-US" dirty="0">
                <a:latin typeface="+mn-ea"/>
                <a:ea typeface="+mn-ea"/>
              </a:rPr>
              <a:t>まとめ</a:t>
            </a:r>
          </a:p>
        </p:txBody>
      </p:sp>
      <p:sp>
        <p:nvSpPr>
          <p:cNvPr id="3" name="コンテンツ プレースホルダー 2">
            <a:extLst>
              <a:ext uri="{FF2B5EF4-FFF2-40B4-BE49-F238E27FC236}">
                <a16:creationId xmlns:a16="http://schemas.microsoft.com/office/drawing/2014/main" id="{68DDBEA3-9498-DFE8-3D29-5811A2DCCC4A}"/>
              </a:ext>
            </a:extLst>
          </p:cNvPr>
          <p:cNvSpPr>
            <a:spLocks noGrp="1"/>
          </p:cNvSpPr>
          <p:nvPr>
            <p:ph idx="1"/>
          </p:nvPr>
        </p:nvSpPr>
        <p:spPr>
          <a:xfrm>
            <a:off x="1103312" y="1505911"/>
            <a:ext cx="10017126" cy="4899652"/>
          </a:xfrm>
        </p:spPr>
        <p:txBody>
          <a:bodyPr>
            <a:normAutofit fontScale="85000" lnSpcReduction="20000"/>
          </a:bodyPr>
          <a:lstStyle/>
          <a:p>
            <a:pPr>
              <a:lnSpc>
                <a:spcPct val="120000"/>
              </a:lnSpc>
            </a:pPr>
            <a:r>
              <a:rPr kumimoji="1" lang="ja-JP" altLang="en-US" sz="2400" dirty="0">
                <a:latin typeface="+mn-ea"/>
              </a:rPr>
              <a:t>当科は常勤スタッフ</a:t>
            </a:r>
            <a:r>
              <a:rPr kumimoji="1" lang="en-US" altLang="ja-JP" sz="2400" dirty="0">
                <a:latin typeface="+mn-ea"/>
              </a:rPr>
              <a:t>4</a:t>
            </a:r>
            <a:r>
              <a:rPr kumimoji="1" lang="ja-JP" altLang="en-US" sz="2400" dirty="0">
                <a:latin typeface="+mn-ea"/>
              </a:rPr>
              <a:t>人全員が保育所を利用するママで、お互いに助け合いながら、業務に取り組んでいる</a:t>
            </a:r>
            <a:endParaRPr kumimoji="1" lang="en-US" altLang="ja-JP" sz="2400" dirty="0">
              <a:latin typeface="+mn-ea"/>
            </a:endParaRPr>
          </a:p>
          <a:p>
            <a:pPr>
              <a:lnSpc>
                <a:spcPct val="120000"/>
              </a:lnSpc>
            </a:pPr>
            <a:r>
              <a:rPr lang="ja-JP" altLang="en-US" sz="2400" dirty="0">
                <a:latin typeface="+mn-ea"/>
              </a:rPr>
              <a:t>仕事と子育てを両立させるには、業務の工夫、個人の努力、周囲の支援、制度上の支援の</a:t>
            </a:r>
            <a:r>
              <a:rPr lang="en-US" altLang="ja-JP" sz="2400" dirty="0">
                <a:latin typeface="+mn-ea"/>
              </a:rPr>
              <a:t>4</a:t>
            </a:r>
            <a:r>
              <a:rPr lang="ja-JP" altLang="en-US" sz="2400" dirty="0">
                <a:latin typeface="+mn-ea"/>
              </a:rPr>
              <a:t>要素が欠かせない</a:t>
            </a:r>
            <a:endParaRPr lang="en-US" altLang="ja-JP" sz="2400" dirty="0">
              <a:latin typeface="+mn-ea"/>
            </a:endParaRPr>
          </a:p>
          <a:p>
            <a:pPr>
              <a:lnSpc>
                <a:spcPct val="120000"/>
              </a:lnSpc>
            </a:pPr>
            <a:r>
              <a:rPr kumimoji="1" lang="ja-JP" altLang="en-US" sz="2400" dirty="0">
                <a:latin typeface="+mn-ea"/>
              </a:rPr>
              <a:t>仕事と子育ての両立には良い点も問題点もあり、それらの多くは今後も変わらないが、スタッフ全員が同じママであることを活かして、自分たちにできる業務を積極的に行うことで、地域医療に貢献できると考えている</a:t>
            </a:r>
            <a:endParaRPr kumimoji="1" lang="en-US" altLang="ja-JP" sz="2400" dirty="0">
              <a:latin typeface="+mn-ea"/>
            </a:endParaRPr>
          </a:p>
          <a:p>
            <a:pPr>
              <a:lnSpc>
                <a:spcPct val="120000"/>
              </a:lnSpc>
            </a:pPr>
            <a:r>
              <a:rPr kumimoji="1" lang="ja-JP" altLang="en-US" sz="2400" dirty="0">
                <a:latin typeface="+mn-ea"/>
              </a:rPr>
              <a:t>ハラスメントは起こり得るが、意識して防ぐことで仕事と子育ての両立が平穏に維持しやすくなる</a:t>
            </a:r>
            <a:endParaRPr kumimoji="1" lang="en-US" altLang="ja-JP" sz="2400" dirty="0">
              <a:latin typeface="+mn-ea"/>
            </a:endParaRPr>
          </a:p>
          <a:p>
            <a:pPr>
              <a:lnSpc>
                <a:spcPct val="120000"/>
              </a:lnSpc>
            </a:pPr>
            <a:r>
              <a:rPr lang="ja-JP" altLang="en-US" sz="2400" dirty="0">
                <a:latin typeface="+mn-ea"/>
              </a:rPr>
              <a:t>今後も女医の増加が見込まれるが、ママ女医が現場から離れない工夫が診療科内での人材不足を防ぎ、結果として医師全体の働く環境にも影響しうる</a:t>
            </a:r>
            <a:endParaRPr lang="en-US" altLang="ja-JP" sz="2400" dirty="0">
              <a:latin typeface="+mn-ea"/>
            </a:endParaRPr>
          </a:p>
          <a:p>
            <a:pPr>
              <a:lnSpc>
                <a:spcPct val="120000"/>
              </a:lnSpc>
            </a:pPr>
            <a:r>
              <a:rPr kumimoji="1" lang="ja-JP" altLang="en-US" sz="2400" dirty="0">
                <a:latin typeface="+mn-ea"/>
              </a:rPr>
              <a:t>現在の当科は全員ママ女医で成り立つように工夫しているが、今後育児に関わらない医師が共に働く場合、どのような工夫が必要かは検討する必要がある</a:t>
            </a:r>
            <a:endParaRPr kumimoji="1" lang="en-US" altLang="ja-JP" sz="2400" dirty="0">
              <a:latin typeface="+mn-ea"/>
            </a:endParaRPr>
          </a:p>
          <a:p>
            <a:pPr>
              <a:lnSpc>
                <a:spcPct val="120000"/>
              </a:lnSpc>
            </a:pPr>
            <a:endParaRPr kumimoji="1" lang="ja-JP" altLang="en-US" sz="2400" dirty="0">
              <a:latin typeface="+mn-ea"/>
            </a:endParaRPr>
          </a:p>
        </p:txBody>
      </p:sp>
    </p:spTree>
    <p:extLst>
      <p:ext uri="{BB962C8B-B14F-4D97-AF65-F5344CB8AC3E}">
        <p14:creationId xmlns:p14="http://schemas.microsoft.com/office/powerpoint/2010/main" val="357341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217753-C299-643B-B6F9-12A524A315F1}"/>
              </a:ext>
            </a:extLst>
          </p:cNvPr>
          <p:cNvSpPr>
            <a:spLocks noGrp="1"/>
          </p:cNvSpPr>
          <p:nvPr>
            <p:ph type="title"/>
          </p:nvPr>
        </p:nvSpPr>
        <p:spPr>
          <a:xfrm>
            <a:off x="1041400" y="151594"/>
            <a:ext cx="10515600" cy="1325563"/>
          </a:xfrm>
        </p:spPr>
        <p:txBody>
          <a:bodyPr/>
          <a:lstStyle/>
          <a:p>
            <a:r>
              <a:rPr kumimoji="1" lang="ja-JP" altLang="en-US" dirty="0">
                <a:latin typeface="+mn-ea"/>
                <a:ea typeface="+mn-ea"/>
              </a:rPr>
              <a:t>職場の背景</a:t>
            </a:r>
          </a:p>
        </p:txBody>
      </p:sp>
      <p:sp>
        <p:nvSpPr>
          <p:cNvPr id="3" name="コンテンツ プレースホルダー 2">
            <a:extLst>
              <a:ext uri="{FF2B5EF4-FFF2-40B4-BE49-F238E27FC236}">
                <a16:creationId xmlns:a16="http://schemas.microsoft.com/office/drawing/2014/main" id="{2A56891D-0814-7090-DB50-63123E998A34}"/>
              </a:ext>
            </a:extLst>
          </p:cNvPr>
          <p:cNvSpPr>
            <a:spLocks noGrp="1"/>
          </p:cNvSpPr>
          <p:nvPr>
            <p:ph idx="1"/>
          </p:nvPr>
        </p:nvSpPr>
        <p:spPr>
          <a:xfrm>
            <a:off x="768033" y="1295998"/>
            <a:ext cx="6912928" cy="5526442"/>
          </a:xfrm>
        </p:spPr>
        <p:txBody>
          <a:bodyPr>
            <a:noAutofit/>
          </a:bodyPr>
          <a:lstStyle/>
          <a:p>
            <a:pPr>
              <a:lnSpc>
                <a:spcPct val="100000"/>
              </a:lnSpc>
            </a:pPr>
            <a:r>
              <a:rPr kumimoji="1" lang="ja-JP" altLang="en-US" sz="2400" dirty="0">
                <a:latin typeface="+mn-ea"/>
              </a:rPr>
              <a:t>神戸市東灘区＝人口</a:t>
            </a:r>
            <a:r>
              <a:rPr kumimoji="1" lang="en-US" altLang="ja-JP" sz="2400" dirty="0">
                <a:latin typeface="+mn-ea"/>
              </a:rPr>
              <a:t>21</a:t>
            </a:r>
            <a:r>
              <a:rPr kumimoji="1" lang="ja-JP" altLang="en-US" sz="2400" dirty="0">
                <a:latin typeface="+mn-ea"/>
              </a:rPr>
              <a:t>万人、都市部</a:t>
            </a:r>
            <a:endParaRPr kumimoji="1" lang="en-US" altLang="ja-JP" sz="2400" dirty="0">
              <a:latin typeface="+mn-ea"/>
            </a:endParaRPr>
          </a:p>
          <a:p>
            <a:pPr>
              <a:lnSpc>
                <a:spcPct val="100000"/>
              </a:lnSpc>
            </a:pPr>
            <a:r>
              <a:rPr lang="ja-JP" altLang="en-US" sz="2400" dirty="0">
                <a:latin typeface="+mn-ea"/>
              </a:rPr>
              <a:t>神戸</a:t>
            </a:r>
            <a:r>
              <a:rPr kumimoji="1" lang="ja-JP" altLang="en-US" sz="2400" dirty="0">
                <a:latin typeface="+mn-ea"/>
              </a:rPr>
              <a:t>大学病院まで車で</a:t>
            </a:r>
            <a:r>
              <a:rPr kumimoji="1" lang="en-US" altLang="ja-JP" sz="2400" dirty="0">
                <a:latin typeface="+mn-ea"/>
              </a:rPr>
              <a:t>30</a:t>
            </a:r>
            <a:r>
              <a:rPr kumimoji="1" lang="ja-JP" altLang="en-US" sz="2400" dirty="0">
                <a:latin typeface="+mn-ea"/>
              </a:rPr>
              <a:t>分</a:t>
            </a:r>
            <a:endParaRPr kumimoji="1" lang="en-US" altLang="ja-JP" sz="2400" dirty="0">
              <a:latin typeface="+mn-ea"/>
            </a:endParaRPr>
          </a:p>
          <a:p>
            <a:pPr>
              <a:lnSpc>
                <a:spcPct val="100000"/>
              </a:lnSpc>
            </a:pPr>
            <a:r>
              <a:rPr lang="ja-JP" altLang="en-US" sz="2400" dirty="0">
                <a:latin typeface="+mn-ea"/>
              </a:rPr>
              <a:t>私立、</a:t>
            </a:r>
            <a:r>
              <a:rPr lang="en-US" altLang="ja-JP" sz="2400" dirty="0">
                <a:latin typeface="+mn-ea"/>
              </a:rPr>
              <a:t>417</a:t>
            </a:r>
            <a:r>
              <a:rPr lang="ja-JP" altLang="en-US" sz="2400" dirty="0">
                <a:latin typeface="+mn-ea"/>
              </a:rPr>
              <a:t>床、医療センター</a:t>
            </a:r>
            <a:endParaRPr lang="en-US" altLang="ja-JP" sz="2400" dirty="0">
              <a:latin typeface="+mn-ea"/>
            </a:endParaRPr>
          </a:p>
          <a:p>
            <a:pPr>
              <a:lnSpc>
                <a:spcPct val="100000"/>
              </a:lnSpc>
            </a:pPr>
            <a:r>
              <a:rPr lang="en-US" altLang="ja-JP" sz="2400" dirty="0">
                <a:latin typeface="+mn-ea"/>
              </a:rPr>
              <a:t>26</a:t>
            </a:r>
            <a:r>
              <a:rPr lang="ja-JP" altLang="en-US" sz="2400" dirty="0">
                <a:latin typeface="+mn-ea"/>
              </a:rPr>
              <a:t>診療科、</a:t>
            </a:r>
            <a:r>
              <a:rPr lang="en-US" altLang="ja-JP" sz="2400" dirty="0">
                <a:latin typeface="+mn-ea"/>
              </a:rPr>
              <a:t>167</a:t>
            </a:r>
            <a:r>
              <a:rPr lang="ja-JP" altLang="en-US" sz="2400" dirty="0">
                <a:latin typeface="+mn-ea"/>
              </a:rPr>
              <a:t>医師（研修医含）　　　　　　（男</a:t>
            </a:r>
            <a:r>
              <a:rPr lang="en-US" altLang="ja-JP" sz="2400" dirty="0">
                <a:latin typeface="+mn-ea"/>
              </a:rPr>
              <a:t>/</a:t>
            </a:r>
            <a:r>
              <a:rPr lang="ja-JP" altLang="en-US" sz="2400" dirty="0">
                <a:latin typeface="+mn-ea"/>
              </a:rPr>
              <a:t>女：</a:t>
            </a:r>
            <a:r>
              <a:rPr lang="en-US" altLang="ja-JP" sz="2400" dirty="0">
                <a:latin typeface="+mn-ea"/>
              </a:rPr>
              <a:t>93/74</a:t>
            </a:r>
            <a:r>
              <a:rPr lang="ja-JP" altLang="en-US" sz="2400" dirty="0">
                <a:latin typeface="+mn-ea"/>
              </a:rPr>
              <a:t>人、うち時短勤務：</a:t>
            </a:r>
            <a:r>
              <a:rPr lang="en-US" altLang="ja-JP" sz="2400" dirty="0">
                <a:latin typeface="+mn-ea"/>
              </a:rPr>
              <a:t>3/17</a:t>
            </a:r>
            <a:r>
              <a:rPr lang="ja-JP" altLang="en-US" sz="2400" dirty="0">
                <a:latin typeface="+mn-ea"/>
              </a:rPr>
              <a:t>人）</a:t>
            </a:r>
            <a:endParaRPr lang="en-US" altLang="ja-JP" sz="2400" dirty="0">
              <a:latin typeface="+mn-ea"/>
            </a:endParaRPr>
          </a:p>
          <a:p>
            <a:pPr>
              <a:lnSpc>
                <a:spcPct val="100000"/>
              </a:lnSpc>
            </a:pPr>
            <a:r>
              <a:rPr kumimoji="1" lang="en-US" altLang="ja-JP" sz="2400" dirty="0">
                <a:latin typeface="+mn-ea"/>
              </a:rPr>
              <a:t>3</a:t>
            </a:r>
            <a:r>
              <a:rPr kumimoji="1" lang="ja-JP" altLang="en-US" sz="2400" dirty="0">
                <a:latin typeface="+mn-ea"/>
              </a:rPr>
              <a:t>つの路線の各最寄り駅から職員・患者共通の送迎バス</a:t>
            </a:r>
            <a:endParaRPr kumimoji="1" lang="en-US" altLang="ja-JP" sz="2400" dirty="0">
              <a:latin typeface="+mn-ea"/>
            </a:endParaRPr>
          </a:p>
          <a:p>
            <a:pPr>
              <a:lnSpc>
                <a:spcPct val="100000"/>
              </a:lnSpc>
            </a:pPr>
            <a:r>
              <a:rPr lang="ja-JP" altLang="en-US" sz="2400" dirty="0">
                <a:latin typeface="+mn-ea"/>
              </a:rPr>
              <a:t>周辺に駐車場は少ないが、約</a:t>
            </a:r>
            <a:r>
              <a:rPr lang="en-US" altLang="ja-JP" sz="2400" dirty="0">
                <a:latin typeface="+mn-ea"/>
              </a:rPr>
              <a:t>1.5</a:t>
            </a:r>
            <a:r>
              <a:rPr lang="ja-JP" altLang="en-US" sz="2400" dirty="0">
                <a:latin typeface="+mn-ea"/>
              </a:rPr>
              <a:t>万円</a:t>
            </a:r>
            <a:r>
              <a:rPr lang="en-US" altLang="ja-JP" sz="2400" dirty="0">
                <a:latin typeface="+mn-ea"/>
              </a:rPr>
              <a:t>/</a:t>
            </a:r>
            <a:r>
              <a:rPr lang="ja-JP" altLang="en-US" sz="2400" dirty="0">
                <a:latin typeface="+mn-ea"/>
              </a:rPr>
              <a:t>月で個人契約可</a:t>
            </a:r>
            <a:endParaRPr kumimoji="1" lang="en-US" altLang="ja-JP" sz="2400" dirty="0">
              <a:latin typeface="+mn-ea"/>
            </a:endParaRPr>
          </a:p>
          <a:p>
            <a:pPr>
              <a:lnSpc>
                <a:spcPct val="100000"/>
              </a:lnSpc>
            </a:pPr>
            <a:r>
              <a:rPr kumimoji="1" lang="ja-JP" altLang="en-US" sz="2400" dirty="0">
                <a:latin typeface="+mn-ea"/>
              </a:rPr>
              <a:t>院内保育所なし（過去にあったが、採算や人手確保できず廃止）</a:t>
            </a:r>
            <a:endParaRPr kumimoji="1" lang="en-US" altLang="ja-JP" sz="2400" dirty="0">
              <a:latin typeface="+mn-ea"/>
            </a:endParaRPr>
          </a:p>
          <a:p>
            <a:pPr>
              <a:lnSpc>
                <a:spcPct val="100000"/>
              </a:lnSpc>
            </a:pPr>
            <a:r>
              <a:rPr lang="ja-JP" altLang="en-US" sz="2400" dirty="0">
                <a:latin typeface="+mn-ea"/>
              </a:rPr>
              <a:t>耳鼻科常勤スタッフは</a:t>
            </a:r>
            <a:r>
              <a:rPr lang="en-US" altLang="ja-JP" sz="2400" dirty="0">
                <a:latin typeface="+mn-ea"/>
              </a:rPr>
              <a:t>4</a:t>
            </a:r>
            <a:r>
              <a:rPr lang="ja-JP" altLang="en-US" sz="2400" dirty="0">
                <a:latin typeface="+mn-ea"/>
              </a:rPr>
              <a:t>人</a:t>
            </a:r>
            <a:endParaRPr kumimoji="1" lang="ja-JP" altLang="en-US" sz="2400" dirty="0">
              <a:latin typeface="+mn-ea"/>
            </a:endParaRPr>
          </a:p>
        </p:txBody>
      </p:sp>
      <p:grpSp>
        <p:nvGrpSpPr>
          <p:cNvPr id="20" name="グループ化 19">
            <a:extLst>
              <a:ext uri="{FF2B5EF4-FFF2-40B4-BE49-F238E27FC236}">
                <a16:creationId xmlns:a16="http://schemas.microsoft.com/office/drawing/2014/main" id="{CC48112B-D708-FC92-5F04-C93688F521C2}"/>
              </a:ext>
            </a:extLst>
          </p:cNvPr>
          <p:cNvGrpSpPr/>
          <p:nvPr/>
        </p:nvGrpSpPr>
        <p:grpSpPr>
          <a:xfrm>
            <a:off x="7792720" y="1452880"/>
            <a:ext cx="4241800" cy="5039361"/>
            <a:chOff x="8173721" y="1898337"/>
            <a:chExt cx="3779520" cy="4466903"/>
          </a:xfrm>
        </p:grpSpPr>
        <p:pic>
          <p:nvPicPr>
            <p:cNvPr id="14" name="Picture 2">
              <a:extLst>
                <a:ext uri="{FF2B5EF4-FFF2-40B4-BE49-F238E27FC236}">
                  <a16:creationId xmlns:a16="http://schemas.microsoft.com/office/drawing/2014/main" id="{2BF2DE02-8A44-3886-4D13-07E0FB93E4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33" t="43448" r="-2707" b="3272"/>
            <a:stretch/>
          </p:blipFill>
          <p:spPr bwMode="auto">
            <a:xfrm>
              <a:off x="8173721" y="1898337"/>
              <a:ext cx="3779520" cy="4466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4C263E53-CA25-4C2C-171F-F13AAEA2C3C4}"/>
                </a:ext>
              </a:extLst>
            </p:cNvPr>
            <p:cNvSpPr/>
            <p:nvPr/>
          </p:nvSpPr>
          <p:spPr>
            <a:xfrm>
              <a:off x="10640015" y="3513391"/>
              <a:ext cx="216899" cy="542031"/>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3596D400-C05C-E4CD-5198-762DEF38B9C8}"/>
                </a:ext>
              </a:extLst>
            </p:cNvPr>
            <p:cNvSpPr/>
            <p:nvPr/>
          </p:nvSpPr>
          <p:spPr>
            <a:xfrm>
              <a:off x="9041140" y="4720724"/>
              <a:ext cx="1344775" cy="378246"/>
            </a:xfrm>
            <a:prstGeom prst="wedgeRoundRectCallout">
              <a:avLst>
                <a:gd name="adj1" fmla="val 45573"/>
                <a:gd name="adj2" fmla="val -285397"/>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47E49A6D-D9BE-6341-F852-CBD5D71D86B0}"/>
                </a:ext>
              </a:extLst>
            </p:cNvPr>
            <p:cNvSpPr txBox="1"/>
            <p:nvPr/>
          </p:nvSpPr>
          <p:spPr>
            <a:xfrm>
              <a:off x="9127932" y="4781684"/>
              <a:ext cx="1357563" cy="300095"/>
            </a:xfrm>
            <a:prstGeom prst="rect">
              <a:avLst/>
            </a:prstGeom>
            <a:noFill/>
          </p:spPr>
          <p:txBody>
            <a:bodyPr wrap="square" rtlCol="0">
              <a:spAutoFit/>
            </a:bodyPr>
            <a:lstStyle/>
            <a:p>
              <a:r>
                <a:rPr lang="ja-JP" altLang="en-US" sz="1600" b="1" dirty="0"/>
                <a:t>神戸大学病院</a:t>
              </a:r>
              <a:endParaRPr kumimoji="1" lang="ja-JP" altLang="en-US" sz="1600" b="1" dirty="0"/>
            </a:p>
          </p:txBody>
        </p:sp>
        <p:sp>
          <p:nvSpPr>
            <p:cNvPr id="18" name="吹き出し: 角を丸めた四角形 17">
              <a:extLst>
                <a:ext uri="{FF2B5EF4-FFF2-40B4-BE49-F238E27FC236}">
                  <a16:creationId xmlns:a16="http://schemas.microsoft.com/office/drawing/2014/main" id="{63F66B68-5ECE-BB15-782A-BA1537187D44}"/>
                </a:ext>
              </a:extLst>
            </p:cNvPr>
            <p:cNvSpPr/>
            <p:nvPr/>
          </p:nvSpPr>
          <p:spPr>
            <a:xfrm>
              <a:off x="9662160" y="2649337"/>
              <a:ext cx="552811" cy="373673"/>
            </a:xfrm>
            <a:prstGeom prst="wedgeRoundRectCallout">
              <a:avLst>
                <a:gd name="adj1" fmla="val 131595"/>
                <a:gd name="adj2" fmla="val 181062"/>
                <a:gd name="adj3" fmla="val 16667"/>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D7F5FC5-A5FA-BC37-5AB8-12F8816B0503}"/>
                </a:ext>
              </a:extLst>
            </p:cNvPr>
            <p:cNvSpPr txBox="1"/>
            <p:nvPr/>
          </p:nvSpPr>
          <p:spPr>
            <a:xfrm>
              <a:off x="9677512" y="2678293"/>
              <a:ext cx="637039" cy="300095"/>
            </a:xfrm>
            <a:prstGeom prst="rect">
              <a:avLst/>
            </a:prstGeom>
            <a:noFill/>
          </p:spPr>
          <p:txBody>
            <a:bodyPr wrap="square" rtlCol="0">
              <a:spAutoFit/>
            </a:bodyPr>
            <a:lstStyle/>
            <a:p>
              <a:r>
                <a:rPr kumimoji="1" lang="ja-JP" altLang="en-US" sz="1600" b="1" dirty="0">
                  <a:solidFill>
                    <a:srgbClr val="FF0000"/>
                  </a:solidFill>
                </a:rPr>
                <a:t>当院</a:t>
              </a:r>
            </a:p>
          </p:txBody>
        </p:sp>
      </p:grpSp>
    </p:spTree>
    <p:extLst>
      <p:ext uri="{BB962C8B-B14F-4D97-AF65-F5344CB8AC3E}">
        <p14:creationId xmlns:p14="http://schemas.microsoft.com/office/powerpoint/2010/main" val="397312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C9F88-B8B9-21D9-AA53-F846A45182FC}"/>
              </a:ext>
            </a:extLst>
          </p:cNvPr>
          <p:cNvSpPr>
            <a:spLocks noGrp="1"/>
          </p:cNvSpPr>
          <p:nvPr>
            <p:ph type="title"/>
          </p:nvPr>
        </p:nvSpPr>
        <p:spPr>
          <a:xfrm>
            <a:off x="589289" y="741840"/>
            <a:ext cx="10486696" cy="868026"/>
          </a:xfrm>
        </p:spPr>
        <p:txBody>
          <a:bodyPr vert="horz" lIns="91440" tIns="45720" rIns="91440" bIns="45720" rtlCol="0" anchor="b">
            <a:normAutofit fontScale="90000"/>
          </a:bodyPr>
          <a:lstStyle/>
          <a:p>
            <a:pPr>
              <a:lnSpc>
                <a:spcPct val="90000"/>
              </a:lnSpc>
            </a:pPr>
            <a:r>
              <a:rPr kumimoji="1" lang="ja-JP" altLang="en-US" sz="4900" i="0" kern="1200" dirty="0">
                <a:latin typeface="+mn-ea"/>
                <a:ea typeface="+mn-ea"/>
                <a:cs typeface="+mj-cs"/>
              </a:rPr>
              <a:t>常勤スタッフの構成</a:t>
            </a:r>
            <a:r>
              <a:rPr kumimoji="1" lang="ja-JP" altLang="en-US" sz="3700" i="0" kern="1200" dirty="0">
                <a:latin typeface="+mn-ea"/>
                <a:ea typeface="+mn-ea"/>
                <a:cs typeface="+mj-cs"/>
              </a:rPr>
              <a:t>　</a:t>
            </a:r>
            <a:br>
              <a:rPr kumimoji="1" lang="en-US" altLang="ja-JP" sz="3700" i="0" kern="1200" dirty="0">
                <a:latin typeface="+mn-ea"/>
                <a:ea typeface="+mn-ea"/>
                <a:cs typeface="+mj-cs"/>
              </a:rPr>
            </a:br>
            <a:r>
              <a:rPr kumimoji="1" lang="ja-JP" altLang="en-US" sz="3700" i="0" kern="1200" dirty="0">
                <a:latin typeface="+mn-ea"/>
                <a:ea typeface="+mn-ea"/>
                <a:cs typeface="+mj-cs"/>
              </a:rPr>
              <a:t>　　　　　</a:t>
            </a:r>
            <a:r>
              <a:rPr kumimoji="1" lang="ja-JP" altLang="en-US" sz="3100" i="0" kern="1200" dirty="0">
                <a:latin typeface="+mn-ea"/>
                <a:ea typeface="+mn-ea"/>
                <a:cs typeface="+mj-cs"/>
              </a:rPr>
              <a:t>ー全員女性、未就学児あり、時短勤務を希望せずー</a:t>
            </a:r>
          </a:p>
        </p:txBody>
      </p:sp>
      <p:graphicFrame>
        <p:nvGraphicFramePr>
          <p:cNvPr id="4" name="表 3">
            <a:extLst>
              <a:ext uri="{FF2B5EF4-FFF2-40B4-BE49-F238E27FC236}">
                <a16:creationId xmlns:a16="http://schemas.microsoft.com/office/drawing/2014/main" id="{D3B28EB8-114C-4AEA-64BD-7A3BE9760426}"/>
              </a:ext>
            </a:extLst>
          </p:cNvPr>
          <p:cNvGraphicFramePr>
            <a:graphicFrameLocks noGrp="1"/>
          </p:cNvGraphicFramePr>
          <p:nvPr>
            <p:extLst>
              <p:ext uri="{D42A27DB-BD31-4B8C-83A1-F6EECF244321}">
                <p14:modId xmlns:p14="http://schemas.microsoft.com/office/powerpoint/2010/main" val="3661119829"/>
              </p:ext>
            </p:extLst>
          </p:nvPr>
        </p:nvGraphicFramePr>
        <p:xfrm>
          <a:off x="518616" y="1732654"/>
          <a:ext cx="11069642" cy="3610114"/>
        </p:xfrm>
        <a:graphic>
          <a:graphicData uri="http://schemas.openxmlformats.org/drawingml/2006/table">
            <a:tbl>
              <a:tblPr>
                <a:noFill/>
                <a:tableStyleId>{5C22544A-7EE6-4342-B048-85BDC9FD1C3A}</a:tableStyleId>
              </a:tblPr>
              <a:tblGrid>
                <a:gridCol w="993511">
                  <a:extLst>
                    <a:ext uri="{9D8B030D-6E8A-4147-A177-3AD203B41FA5}">
                      <a16:colId xmlns:a16="http://schemas.microsoft.com/office/drawing/2014/main" val="460169111"/>
                    </a:ext>
                  </a:extLst>
                </a:gridCol>
                <a:gridCol w="1247511">
                  <a:extLst>
                    <a:ext uri="{9D8B030D-6E8A-4147-A177-3AD203B41FA5}">
                      <a16:colId xmlns:a16="http://schemas.microsoft.com/office/drawing/2014/main" val="1742880494"/>
                    </a:ext>
                  </a:extLst>
                </a:gridCol>
                <a:gridCol w="2658799">
                  <a:extLst>
                    <a:ext uri="{9D8B030D-6E8A-4147-A177-3AD203B41FA5}">
                      <a16:colId xmlns:a16="http://schemas.microsoft.com/office/drawing/2014/main" val="964633377"/>
                    </a:ext>
                  </a:extLst>
                </a:gridCol>
                <a:gridCol w="2404799">
                  <a:extLst>
                    <a:ext uri="{9D8B030D-6E8A-4147-A177-3AD203B41FA5}">
                      <a16:colId xmlns:a16="http://schemas.microsoft.com/office/drawing/2014/main" val="3552347869"/>
                    </a:ext>
                  </a:extLst>
                </a:gridCol>
                <a:gridCol w="2009511">
                  <a:extLst>
                    <a:ext uri="{9D8B030D-6E8A-4147-A177-3AD203B41FA5}">
                      <a16:colId xmlns:a16="http://schemas.microsoft.com/office/drawing/2014/main" val="1765144854"/>
                    </a:ext>
                  </a:extLst>
                </a:gridCol>
                <a:gridCol w="1755511">
                  <a:extLst>
                    <a:ext uri="{9D8B030D-6E8A-4147-A177-3AD203B41FA5}">
                      <a16:colId xmlns:a16="http://schemas.microsoft.com/office/drawing/2014/main" val="2158637335"/>
                    </a:ext>
                  </a:extLst>
                </a:gridCol>
              </a:tblGrid>
              <a:tr h="552462">
                <a:tc>
                  <a:txBody>
                    <a:bodyPr/>
                    <a:lstStyle/>
                    <a:p>
                      <a:pPr algn="l" fontAlgn="ctr"/>
                      <a:r>
                        <a:rPr lang="ja-JP" altLang="en-US" sz="2000" b="1" u="none" strike="noStrike" dirty="0">
                          <a:solidFill>
                            <a:schemeClr val="tx1"/>
                          </a:solidFill>
                          <a:effectLst/>
                          <a:latin typeface="+mn-ea"/>
                          <a:ea typeface="+mn-ea"/>
                        </a:rPr>
                        <a:t>職位</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2000" b="1" u="none" strike="noStrike" dirty="0">
                          <a:solidFill>
                            <a:schemeClr val="tx1"/>
                          </a:solidFill>
                          <a:effectLst/>
                          <a:latin typeface="+mn-ea"/>
                          <a:ea typeface="+mn-ea"/>
                        </a:rPr>
                        <a:t>卒後</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2000" b="1" u="none" strike="noStrike" dirty="0">
                          <a:solidFill>
                            <a:schemeClr val="tx1"/>
                          </a:solidFill>
                          <a:effectLst/>
                          <a:latin typeface="+mn-ea"/>
                          <a:ea typeface="+mn-ea"/>
                        </a:rPr>
                        <a:t>配偶者</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2000" b="1" u="none" strike="noStrike" dirty="0">
                          <a:solidFill>
                            <a:schemeClr val="tx1"/>
                          </a:solidFill>
                          <a:effectLst/>
                          <a:latin typeface="+mn-ea"/>
                          <a:ea typeface="+mn-ea"/>
                        </a:rPr>
                        <a:t>こども</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2000" b="1" u="none" strike="noStrike" dirty="0">
                          <a:solidFill>
                            <a:schemeClr val="tx1"/>
                          </a:solidFill>
                          <a:effectLst/>
                          <a:latin typeface="+mn-ea"/>
                          <a:ea typeface="+mn-ea"/>
                        </a:rPr>
                        <a:t>実家との距離</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2000" b="1" u="none" strike="noStrike" dirty="0">
                          <a:solidFill>
                            <a:schemeClr val="tx1"/>
                          </a:solidFill>
                          <a:effectLst/>
                          <a:latin typeface="+mn-ea"/>
                          <a:ea typeface="+mn-ea"/>
                        </a:rPr>
                        <a:t>通勤手段</a:t>
                      </a:r>
                      <a:endParaRPr lang="ja-JP"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3318312"/>
                  </a:ext>
                </a:extLst>
              </a:tr>
              <a:tr h="814578">
                <a:tc>
                  <a:txBody>
                    <a:bodyPr/>
                    <a:lstStyle/>
                    <a:p>
                      <a:pPr algn="l" fontAlgn="ctr"/>
                      <a:r>
                        <a:rPr lang="ja-JP" altLang="en-US" sz="2000" u="none" strike="noStrike">
                          <a:solidFill>
                            <a:schemeClr val="tx1"/>
                          </a:solidFill>
                          <a:effectLst/>
                          <a:latin typeface="+mn-ea"/>
                          <a:ea typeface="+mn-ea"/>
                        </a:rPr>
                        <a:t>部長</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tc>
                  <a:txBody>
                    <a:bodyPr/>
                    <a:lstStyle/>
                    <a:p>
                      <a:pPr algn="l" fontAlgn="ctr"/>
                      <a:r>
                        <a:rPr lang="en-US" altLang="ja-JP" sz="2000" u="none" strike="noStrike" dirty="0">
                          <a:solidFill>
                            <a:schemeClr val="tx1"/>
                          </a:solidFill>
                          <a:effectLst/>
                          <a:latin typeface="+mn-ea"/>
                          <a:ea typeface="+mn-ea"/>
                        </a:rPr>
                        <a:t>17</a:t>
                      </a:r>
                      <a:r>
                        <a:rPr lang="ja-JP" altLang="en-US" sz="2000" u="none" strike="noStrike" dirty="0">
                          <a:solidFill>
                            <a:schemeClr val="tx1"/>
                          </a:solidFill>
                          <a:effectLst/>
                          <a:latin typeface="+mn-ea"/>
                          <a:ea typeface="+mn-ea"/>
                        </a:rPr>
                        <a:t>年</a:t>
                      </a:r>
                      <a:endParaRPr lang="en-US" altLang="ja-JP" sz="2000" u="none" strike="noStrike" dirty="0">
                        <a:solidFill>
                          <a:schemeClr val="tx1"/>
                        </a:solidFill>
                        <a:effectLst/>
                        <a:latin typeface="+mn-ea"/>
                        <a:ea typeface="+mn-ea"/>
                      </a:endParaRPr>
                    </a:p>
                    <a:p>
                      <a:pPr algn="l" fontAlgn="ctr"/>
                      <a:r>
                        <a:rPr lang="ja-JP" altLang="en-US" sz="2000" u="none" strike="noStrike" dirty="0">
                          <a:solidFill>
                            <a:schemeClr val="tx1"/>
                          </a:solidFill>
                          <a:effectLst/>
                          <a:latin typeface="+mn-ea"/>
                          <a:ea typeface="+mn-ea"/>
                        </a:rPr>
                        <a:t>指導医</a:t>
                      </a:r>
                      <a:endParaRPr lang="en-US" altLang="ja-JP"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公務員、月</a:t>
                      </a:r>
                      <a:r>
                        <a:rPr lang="en-US" altLang="ja-JP" sz="2000" u="none" strike="noStrike" dirty="0">
                          <a:solidFill>
                            <a:schemeClr val="tx1"/>
                          </a:solidFill>
                          <a:effectLst/>
                          <a:latin typeface="+mn-ea"/>
                          <a:ea typeface="+mn-ea"/>
                        </a:rPr>
                        <a:t>5</a:t>
                      </a:r>
                      <a:r>
                        <a:rPr lang="ja-JP" altLang="en-US" sz="2000" u="none" strike="noStrike" dirty="0">
                          <a:solidFill>
                            <a:schemeClr val="tx1"/>
                          </a:solidFill>
                          <a:effectLst/>
                          <a:latin typeface="+mn-ea"/>
                          <a:ea typeface="+mn-ea"/>
                        </a:rPr>
                        <a:t>回当直</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tc>
                  <a:txBody>
                    <a:bodyPr/>
                    <a:lstStyle/>
                    <a:p>
                      <a:pPr algn="l" fontAlgn="ctr"/>
                      <a:r>
                        <a:rPr lang="en-US" altLang="ja-JP" sz="2000" u="none" strike="noStrike" dirty="0">
                          <a:solidFill>
                            <a:schemeClr val="tx1"/>
                          </a:solidFill>
                          <a:effectLst/>
                          <a:latin typeface="+mn-ea"/>
                          <a:ea typeface="+mn-ea"/>
                        </a:rPr>
                        <a:t>3</a:t>
                      </a:r>
                      <a:r>
                        <a:rPr lang="ja-JP" altLang="en-US" sz="2000" u="none" strike="noStrike" dirty="0">
                          <a:solidFill>
                            <a:schemeClr val="tx1"/>
                          </a:solidFill>
                          <a:effectLst/>
                          <a:latin typeface="+mn-ea"/>
                          <a:ea typeface="+mn-ea"/>
                        </a:rPr>
                        <a:t>歳、小</a:t>
                      </a:r>
                      <a:r>
                        <a:rPr lang="en-US" altLang="ja-JP" sz="2000" u="none" strike="noStrike" dirty="0">
                          <a:solidFill>
                            <a:schemeClr val="tx1"/>
                          </a:solidFill>
                          <a:effectLst/>
                          <a:latin typeface="+mn-ea"/>
                          <a:ea typeface="+mn-ea"/>
                        </a:rPr>
                        <a:t>3</a:t>
                      </a:r>
                      <a:r>
                        <a:rPr lang="ja-JP" altLang="en-US" sz="2000" u="none" strike="noStrike" dirty="0">
                          <a:solidFill>
                            <a:schemeClr val="tx1"/>
                          </a:solidFill>
                          <a:effectLst/>
                          <a:latin typeface="+mn-ea"/>
                          <a:ea typeface="+mn-ea"/>
                        </a:rPr>
                        <a:t>、中１</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車で</a:t>
                      </a:r>
                      <a:r>
                        <a:rPr lang="en-US" altLang="ja-JP" sz="2000" u="none" strike="noStrike" dirty="0">
                          <a:solidFill>
                            <a:schemeClr val="tx1"/>
                          </a:solidFill>
                          <a:effectLst/>
                          <a:latin typeface="+mn-ea"/>
                          <a:ea typeface="+mn-ea"/>
                        </a:rPr>
                        <a:t>10</a:t>
                      </a:r>
                      <a:r>
                        <a:rPr lang="ja-JP" altLang="en-US" sz="2000" u="none" strike="noStrike" dirty="0">
                          <a:solidFill>
                            <a:schemeClr val="tx1"/>
                          </a:solidFill>
                          <a:effectLst/>
                          <a:latin typeface="+mn-ea"/>
                          <a:ea typeface="+mn-ea"/>
                        </a:rPr>
                        <a:t>分</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徒歩</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solidFill>
                  </a:tcPr>
                </a:tc>
                <a:extLst>
                  <a:ext uri="{0D108BD9-81ED-4DB2-BD59-A6C34878D82A}">
                    <a16:rowId xmlns:a16="http://schemas.microsoft.com/office/drawing/2014/main" val="3814313491"/>
                  </a:ext>
                </a:extLst>
              </a:tr>
              <a:tr h="552462">
                <a:tc>
                  <a:txBody>
                    <a:bodyPr/>
                    <a:lstStyle/>
                    <a:p>
                      <a:pPr algn="l" fontAlgn="ctr"/>
                      <a:r>
                        <a:rPr lang="ja-JP" altLang="en-US" sz="2000" u="none" strike="noStrike">
                          <a:solidFill>
                            <a:schemeClr val="tx1"/>
                          </a:solidFill>
                          <a:effectLst/>
                          <a:latin typeface="+mn-ea"/>
                          <a:ea typeface="+mn-ea"/>
                        </a:rPr>
                        <a:t>医長</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2000" u="none" strike="noStrike" dirty="0">
                          <a:solidFill>
                            <a:schemeClr val="tx1"/>
                          </a:solidFill>
                          <a:effectLst/>
                          <a:latin typeface="+mn-ea"/>
                          <a:ea typeface="+mn-ea"/>
                        </a:rPr>
                        <a:t>9</a:t>
                      </a:r>
                      <a:r>
                        <a:rPr lang="ja-JP" altLang="en-US" sz="2000" u="none" strike="noStrike" dirty="0">
                          <a:solidFill>
                            <a:schemeClr val="tx1"/>
                          </a:solidFill>
                          <a:effectLst/>
                          <a:latin typeface="+mn-ea"/>
                          <a:ea typeface="+mn-ea"/>
                        </a:rPr>
                        <a:t>年</a:t>
                      </a:r>
                      <a:endParaRPr lang="en-US" altLang="ja-JP" sz="2000" u="none" strike="noStrike" dirty="0">
                        <a:solidFill>
                          <a:schemeClr val="tx1"/>
                        </a:solidFill>
                        <a:effectLst/>
                        <a:latin typeface="+mn-ea"/>
                        <a:ea typeface="+mn-ea"/>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2000" u="none" strike="noStrike" dirty="0">
                          <a:solidFill>
                            <a:schemeClr val="tx1"/>
                          </a:solidFill>
                          <a:effectLst/>
                          <a:latin typeface="+mn-ea"/>
                          <a:ea typeface="+mn-ea"/>
                        </a:rPr>
                        <a:t>専門医</a:t>
                      </a:r>
                      <a:endParaRPr lang="en-US" altLang="ja-JP"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消化器内科医</a:t>
                      </a:r>
                      <a:endParaRPr lang="zh-CN"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en-US" altLang="ja-JP" sz="2000" u="none" strike="noStrike" dirty="0">
                          <a:solidFill>
                            <a:schemeClr val="tx1"/>
                          </a:solidFill>
                          <a:effectLst/>
                          <a:latin typeface="+mn-ea"/>
                          <a:ea typeface="+mn-ea"/>
                        </a:rPr>
                        <a:t>2</a:t>
                      </a:r>
                      <a:r>
                        <a:rPr lang="ja-JP" altLang="en-US" sz="2000" u="none" strike="noStrike" dirty="0">
                          <a:solidFill>
                            <a:schemeClr val="tx1"/>
                          </a:solidFill>
                          <a:effectLst/>
                          <a:latin typeface="+mn-ea"/>
                          <a:ea typeface="+mn-ea"/>
                        </a:rPr>
                        <a:t>歳、小</a:t>
                      </a:r>
                      <a:r>
                        <a:rPr lang="en-US" altLang="ja-JP" sz="2000" u="none" strike="noStrike" dirty="0">
                          <a:solidFill>
                            <a:schemeClr val="tx1"/>
                          </a:solidFill>
                          <a:effectLst/>
                          <a:latin typeface="+mn-ea"/>
                          <a:ea typeface="+mn-ea"/>
                        </a:rPr>
                        <a:t>1</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徒歩</a:t>
                      </a:r>
                      <a:r>
                        <a:rPr lang="en-US" altLang="ja-JP" sz="2000" u="none" strike="noStrike" dirty="0">
                          <a:solidFill>
                            <a:schemeClr val="tx1"/>
                          </a:solidFill>
                          <a:effectLst/>
                          <a:latin typeface="+mn-ea"/>
                          <a:ea typeface="+mn-ea"/>
                        </a:rPr>
                        <a:t>5</a:t>
                      </a:r>
                      <a:r>
                        <a:rPr lang="ja-JP" altLang="en-US" sz="2000" u="none" strike="noStrike" dirty="0">
                          <a:solidFill>
                            <a:schemeClr val="tx1"/>
                          </a:solidFill>
                          <a:effectLst/>
                          <a:latin typeface="+mn-ea"/>
                          <a:ea typeface="+mn-ea"/>
                        </a:rPr>
                        <a:t>分</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自転車</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2115588196"/>
                  </a:ext>
                </a:extLst>
              </a:tr>
              <a:tr h="552462">
                <a:tc>
                  <a:txBody>
                    <a:bodyPr/>
                    <a:lstStyle/>
                    <a:p>
                      <a:pPr algn="l" fontAlgn="ctr"/>
                      <a:r>
                        <a:rPr lang="ja-JP" altLang="en-US" sz="2000" u="none" strike="noStrike">
                          <a:solidFill>
                            <a:schemeClr val="tx1"/>
                          </a:solidFill>
                          <a:effectLst/>
                          <a:latin typeface="+mn-ea"/>
                          <a:ea typeface="+mn-ea"/>
                        </a:rPr>
                        <a:t>医員</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en-US" altLang="ja-JP" sz="2000" u="none" strike="noStrike" dirty="0">
                          <a:solidFill>
                            <a:schemeClr val="tx1"/>
                          </a:solidFill>
                          <a:effectLst/>
                          <a:latin typeface="+mn-ea"/>
                          <a:ea typeface="+mn-ea"/>
                        </a:rPr>
                        <a:t>6</a:t>
                      </a:r>
                      <a:r>
                        <a:rPr lang="ja-JP" altLang="en-US" sz="2000" u="none" strike="noStrike" dirty="0">
                          <a:solidFill>
                            <a:schemeClr val="tx1"/>
                          </a:solidFill>
                          <a:effectLst/>
                          <a:latin typeface="+mn-ea"/>
                          <a:ea typeface="+mn-ea"/>
                        </a:rPr>
                        <a:t>年</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消化器外科医</a:t>
                      </a:r>
                      <a:endParaRPr lang="zh-CN" altLang="en-US" sz="2000" b="1"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en-US" altLang="ja-JP" sz="2000" u="none" strike="noStrike">
                          <a:solidFill>
                            <a:schemeClr val="tx1"/>
                          </a:solidFill>
                          <a:effectLst/>
                          <a:latin typeface="+mn-ea"/>
                          <a:ea typeface="+mn-ea"/>
                        </a:rPr>
                        <a:t>2</a:t>
                      </a:r>
                      <a:r>
                        <a:rPr lang="ja-JP" altLang="en-US" sz="2000" u="none" strike="noStrike">
                          <a:solidFill>
                            <a:schemeClr val="tx1"/>
                          </a:solidFill>
                          <a:effectLst/>
                          <a:latin typeface="+mn-ea"/>
                          <a:ea typeface="+mn-ea"/>
                        </a:rPr>
                        <a:t>歳</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車で</a:t>
                      </a:r>
                      <a:r>
                        <a:rPr lang="en-US" altLang="ja-JP" sz="2000" u="none" strike="noStrike" dirty="0">
                          <a:solidFill>
                            <a:schemeClr val="tx1"/>
                          </a:solidFill>
                          <a:effectLst/>
                          <a:latin typeface="+mn-ea"/>
                          <a:ea typeface="+mn-ea"/>
                        </a:rPr>
                        <a:t>20</a:t>
                      </a:r>
                      <a:r>
                        <a:rPr lang="ja-JP" altLang="en-US" sz="2000" u="none" strike="noStrike" dirty="0">
                          <a:solidFill>
                            <a:schemeClr val="tx1"/>
                          </a:solidFill>
                          <a:effectLst/>
                          <a:latin typeface="+mn-ea"/>
                          <a:ea typeface="+mn-ea"/>
                        </a:rPr>
                        <a:t>分</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車</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849842031"/>
                  </a:ext>
                </a:extLst>
              </a:tr>
              <a:tr h="814578">
                <a:tc>
                  <a:txBody>
                    <a:bodyPr/>
                    <a:lstStyle/>
                    <a:p>
                      <a:pPr algn="l" fontAlgn="ctr"/>
                      <a:r>
                        <a:rPr lang="ja-JP" altLang="en-US" sz="2000" u="none" strike="noStrike" dirty="0">
                          <a:solidFill>
                            <a:schemeClr val="tx1"/>
                          </a:solidFill>
                          <a:effectLst/>
                          <a:latin typeface="+mn-ea"/>
                          <a:ea typeface="+mn-ea"/>
                        </a:rPr>
                        <a:t>医員</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en-US" altLang="ja-JP" sz="2000" u="none" strike="noStrike">
                          <a:solidFill>
                            <a:schemeClr val="tx1"/>
                          </a:solidFill>
                          <a:effectLst/>
                          <a:latin typeface="+mn-ea"/>
                          <a:ea typeface="+mn-ea"/>
                        </a:rPr>
                        <a:t>6</a:t>
                      </a:r>
                      <a:r>
                        <a:rPr lang="ja-JP" altLang="en-US" sz="2000" u="none" strike="noStrike">
                          <a:solidFill>
                            <a:schemeClr val="tx1"/>
                          </a:solidFill>
                          <a:effectLst/>
                          <a:latin typeface="+mn-ea"/>
                          <a:ea typeface="+mn-ea"/>
                        </a:rPr>
                        <a:t>年</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精神科医</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en-US" altLang="ja-JP" sz="2000" u="none" strike="noStrike">
                          <a:solidFill>
                            <a:schemeClr val="tx1"/>
                          </a:solidFill>
                          <a:effectLst/>
                          <a:latin typeface="+mn-ea"/>
                          <a:ea typeface="+mn-ea"/>
                        </a:rPr>
                        <a:t>1</a:t>
                      </a:r>
                      <a:r>
                        <a:rPr lang="ja-JP" altLang="en-US" sz="2000" u="none" strike="noStrike">
                          <a:solidFill>
                            <a:schemeClr val="tx1"/>
                          </a:solidFill>
                          <a:effectLst/>
                          <a:latin typeface="+mn-ea"/>
                          <a:ea typeface="+mn-ea"/>
                        </a:rPr>
                        <a:t>歳</a:t>
                      </a:r>
                      <a:endParaRPr lang="ja-JP" altLang="en-US" sz="2000" b="0" i="0" u="none" strike="noStrike">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車で</a:t>
                      </a:r>
                      <a:r>
                        <a:rPr lang="en-US" altLang="ja-JP" sz="2000" u="none" strike="noStrike" dirty="0">
                          <a:solidFill>
                            <a:schemeClr val="tx1"/>
                          </a:solidFill>
                          <a:effectLst/>
                          <a:latin typeface="+mn-ea"/>
                          <a:ea typeface="+mn-ea"/>
                        </a:rPr>
                        <a:t>1</a:t>
                      </a:r>
                      <a:r>
                        <a:rPr lang="ja-JP" altLang="en-US" sz="2000" u="none" strike="noStrike" dirty="0">
                          <a:solidFill>
                            <a:schemeClr val="tx1"/>
                          </a:solidFill>
                          <a:effectLst/>
                          <a:latin typeface="+mn-ea"/>
                          <a:ea typeface="+mn-ea"/>
                        </a:rPr>
                        <a:t>時間</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gn="l" fontAlgn="ctr"/>
                      <a:r>
                        <a:rPr lang="ja-JP" altLang="en-US" sz="2000" u="none" strike="noStrike" dirty="0">
                          <a:solidFill>
                            <a:schemeClr val="tx1"/>
                          </a:solidFill>
                          <a:effectLst/>
                          <a:latin typeface="+mn-ea"/>
                          <a:ea typeface="+mn-ea"/>
                        </a:rPr>
                        <a:t>電車・バス</a:t>
                      </a:r>
                      <a:endParaRPr lang="ja-JP" altLang="en-US" sz="2000" b="0" i="0" u="none" strike="noStrike" dirty="0">
                        <a:solidFill>
                          <a:schemeClr val="tx1"/>
                        </a:solidFill>
                        <a:effectLst/>
                        <a:latin typeface="+mn-ea"/>
                        <a:ea typeface="+mn-ea"/>
                      </a:endParaRPr>
                    </a:p>
                  </a:txBody>
                  <a:tcPr marL="235706" marR="176780" marT="117853" marB="117853" anchor="ctr">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3580394347"/>
                  </a:ext>
                </a:extLst>
              </a:tr>
            </a:tbl>
          </a:graphicData>
        </a:graphic>
      </p:graphicFrame>
      <p:sp>
        <p:nvSpPr>
          <p:cNvPr id="6" name="タイトル 1">
            <a:extLst>
              <a:ext uri="{FF2B5EF4-FFF2-40B4-BE49-F238E27FC236}">
                <a16:creationId xmlns:a16="http://schemas.microsoft.com/office/drawing/2014/main" id="{463F7647-B96F-7EB4-A80A-8BD65C9FE6F8}"/>
              </a:ext>
            </a:extLst>
          </p:cNvPr>
          <p:cNvSpPr txBox="1">
            <a:spLocks/>
          </p:cNvSpPr>
          <p:nvPr/>
        </p:nvSpPr>
        <p:spPr>
          <a:xfrm>
            <a:off x="4548516" y="5540146"/>
            <a:ext cx="10486696" cy="868026"/>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90000"/>
              </a:lnSpc>
            </a:pPr>
            <a:r>
              <a:rPr lang="ja-JP" altLang="en-US" sz="2800" dirty="0">
                <a:solidFill>
                  <a:schemeClr val="tx1"/>
                </a:solidFill>
                <a:latin typeface="+mn-ea"/>
                <a:ea typeface="+mn-ea"/>
              </a:rPr>
              <a:t>→　お互いにママ女医として助け合う形</a:t>
            </a:r>
          </a:p>
        </p:txBody>
      </p:sp>
      <p:grpSp>
        <p:nvGrpSpPr>
          <p:cNvPr id="3" name="グループ化 2">
            <a:extLst>
              <a:ext uri="{FF2B5EF4-FFF2-40B4-BE49-F238E27FC236}">
                <a16:creationId xmlns:a16="http://schemas.microsoft.com/office/drawing/2014/main" id="{5103023C-51D8-3755-4CDA-385FC33B7932}"/>
              </a:ext>
            </a:extLst>
          </p:cNvPr>
          <p:cNvGrpSpPr/>
          <p:nvPr/>
        </p:nvGrpSpPr>
        <p:grpSpPr>
          <a:xfrm>
            <a:off x="685800" y="5201920"/>
            <a:ext cx="2392680" cy="1645016"/>
            <a:chOff x="467360" y="828040"/>
            <a:chExt cx="5450840" cy="3926840"/>
          </a:xfrm>
        </p:grpSpPr>
        <p:pic>
          <p:nvPicPr>
            <p:cNvPr id="5" name="図 4" descr="ポーズをとる男性たち&#10;&#10;自動的に生成された説明">
              <a:extLst>
                <a:ext uri="{FF2B5EF4-FFF2-40B4-BE49-F238E27FC236}">
                  <a16:creationId xmlns:a16="http://schemas.microsoft.com/office/drawing/2014/main" id="{100AD08E-AC8F-61D8-33CD-485FC65201F1}"/>
                </a:ext>
              </a:extLst>
            </p:cNvPr>
            <p:cNvPicPr>
              <a:picLocks noChangeAspect="1"/>
            </p:cNvPicPr>
            <p:nvPr/>
          </p:nvPicPr>
          <p:blipFill rotWithShape="1">
            <a:blip r:embed="rId2"/>
            <a:srcRect l="20226" t="-2288" r="21899" b="23345"/>
            <a:stretch/>
          </p:blipFill>
          <p:spPr>
            <a:xfrm>
              <a:off x="467360" y="828040"/>
              <a:ext cx="5450840" cy="3926840"/>
            </a:xfrm>
            <a:prstGeom prst="rect">
              <a:avLst/>
            </a:prstGeom>
            <a:ln>
              <a:noFill/>
            </a:ln>
            <a:effectLst>
              <a:softEdge rad="112500"/>
            </a:effectLst>
          </p:spPr>
        </p:pic>
        <p:pic>
          <p:nvPicPr>
            <p:cNvPr id="7" name="図 6">
              <a:extLst>
                <a:ext uri="{FF2B5EF4-FFF2-40B4-BE49-F238E27FC236}">
                  <a16:creationId xmlns:a16="http://schemas.microsoft.com/office/drawing/2014/main" id="{295A2543-60F2-3C0A-2E84-D23CB5696843}"/>
                </a:ext>
              </a:extLst>
            </p:cNvPr>
            <p:cNvPicPr>
              <a:picLocks noChangeAspect="1"/>
            </p:cNvPicPr>
            <p:nvPr/>
          </p:nvPicPr>
          <p:blipFill rotWithShape="1">
            <a:blip r:embed="rId3"/>
            <a:srcRect l="10099" t="8033" r="66523" b="57214"/>
            <a:stretch/>
          </p:blipFill>
          <p:spPr>
            <a:xfrm>
              <a:off x="548639" y="899159"/>
              <a:ext cx="1550501" cy="1658905"/>
            </a:xfrm>
            <a:prstGeom prst="rect">
              <a:avLst/>
            </a:prstGeom>
            <a:ln>
              <a:noFill/>
            </a:ln>
            <a:effectLst>
              <a:softEdge rad="112500"/>
            </a:effectLst>
          </p:spPr>
        </p:pic>
      </p:grpSp>
    </p:spTree>
    <p:extLst>
      <p:ext uri="{BB962C8B-B14F-4D97-AF65-F5344CB8AC3E}">
        <p14:creationId xmlns:p14="http://schemas.microsoft.com/office/powerpoint/2010/main" val="197820183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559BA-A1E9-F602-0802-31C3E63D43B2}"/>
            </a:ext>
          </a:extLst>
        </p:cNvPr>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EE7BEDAC-120D-BF24-4EDD-71CEE4C1DA80}"/>
              </a:ext>
            </a:extLst>
          </p:cNvPr>
          <p:cNvGraphicFramePr/>
          <p:nvPr>
            <p:extLst>
              <p:ext uri="{D42A27DB-BD31-4B8C-83A1-F6EECF244321}">
                <p14:modId xmlns:p14="http://schemas.microsoft.com/office/powerpoint/2010/main" val="3075285060"/>
              </p:ext>
            </p:extLst>
          </p:nvPr>
        </p:nvGraphicFramePr>
        <p:xfrm>
          <a:off x="3652521" y="117413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D25882EC-18A6-242F-EAFA-9E8E7266868F}"/>
              </a:ext>
            </a:extLst>
          </p:cNvPr>
          <p:cNvSpPr txBox="1"/>
          <p:nvPr/>
        </p:nvSpPr>
        <p:spPr>
          <a:xfrm>
            <a:off x="411000" y="463494"/>
            <a:ext cx="5314275" cy="1323439"/>
          </a:xfrm>
          <a:prstGeom prst="rect">
            <a:avLst/>
          </a:prstGeom>
          <a:noFill/>
        </p:spPr>
        <p:txBody>
          <a:bodyPr wrap="none" rtlCol="0">
            <a:spAutoFit/>
          </a:bodyPr>
          <a:lstStyle/>
          <a:p>
            <a:r>
              <a:rPr kumimoji="1" lang="ja-JP" altLang="en-US" sz="4000" dirty="0"/>
              <a:t>仕事と子育ての両立に</a:t>
            </a:r>
            <a:endParaRPr kumimoji="1" lang="en-US" altLang="ja-JP" sz="4000" dirty="0"/>
          </a:p>
          <a:p>
            <a:r>
              <a:rPr kumimoji="1" lang="ja-JP" altLang="en-US" sz="4000" dirty="0"/>
              <a:t>重要な４つの要素</a:t>
            </a:r>
          </a:p>
        </p:txBody>
      </p:sp>
      <p:sp>
        <p:nvSpPr>
          <p:cNvPr id="2" name="テキスト ボックス 1">
            <a:extLst>
              <a:ext uri="{FF2B5EF4-FFF2-40B4-BE49-F238E27FC236}">
                <a16:creationId xmlns:a16="http://schemas.microsoft.com/office/drawing/2014/main" id="{7B577B8F-EEEC-A500-DE6B-6F9E76143B54}"/>
              </a:ext>
            </a:extLst>
          </p:cNvPr>
          <p:cNvSpPr txBox="1"/>
          <p:nvPr/>
        </p:nvSpPr>
        <p:spPr>
          <a:xfrm>
            <a:off x="1028697" y="5991221"/>
            <a:ext cx="4544834" cy="400110"/>
          </a:xfrm>
          <a:prstGeom prst="rect">
            <a:avLst/>
          </a:prstGeom>
          <a:noFill/>
        </p:spPr>
        <p:txBody>
          <a:bodyPr wrap="none" rtlCol="0">
            <a:spAutoFit/>
          </a:bodyPr>
          <a:lstStyle/>
          <a:p>
            <a:r>
              <a:rPr kumimoji="1" lang="ja-JP" altLang="en-US" sz="2000" dirty="0"/>
              <a:t>の大きさは現在の影響度を反映させた</a:t>
            </a:r>
          </a:p>
        </p:txBody>
      </p:sp>
      <p:sp>
        <p:nvSpPr>
          <p:cNvPr id="5" name="四角形: 角を丸くする 4">
            <a:extLst>
              <a:ext uri="{FF2B5EF4-FFF2-40B4-BE49-F238E27FC236}">
                <a16:creationId xmlns:a16="http://schemas.microsoft.com/office/drawing/2014/main" id="{F7FC486E-E2B2-74B8-DE82-D5493B46D1B4}"/>
              </a:ext>
            </a:extLst>
          </p:cNvPr>
          <p:cNvSpPr/>
          <p:nvPr/>
        </p:nvSpPr>
        <p:spPr>
          <a:xfrm>
            <a:off x="519118" y="5938841"/>
            <a:ext cx="528670" cy="414350"/>
          </a:xfrm>
          <a:prstGeom prst="roundRect">
            <a:avLst>
              <a:gd name="adj" fmla="val 20316"/>
            </a:avLst>
          </a:prstGeom>
          <a:solidFill>
            <a:schemeClr val="bg1">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ja-JP" altLang="en-US"/>
          </a:p>
        </p:txBody>
      </p:sp>
    </p:spTree>
    <p:extLst>
      <p:ext uri="{BB962C8B-B14F-4D97-AF65-F5344CB8AC3E}">
        <p14:creationId xmlns:p14="http://schemas.microsoft.com/office/powerpoint/2010/main" val="80857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295B2C1F-BC8B-68E1-B71D-0A3D76510806}"/>
              </a:ext>
            </a:extLst>
          </p:cNvPr>
          <p:cNvSpPr>
            <a:spLocks noGrp="1"/>
          </p:cNvSpPr>
          <p:nvPr>
            <p:ph type="title"/>
          </p:nvPr>
        </p:nvSpPr>
        <p:spPr>
          <a:xfrm>
            <a:off x="646111" y="237562"/>
            <a:ext cx="10951529" cy="1400530"/>
          </a:xfrm>
        </p:spPr>
        <p:txBody>
          <a:bodyPr/>
          <a:lstStyle/>
          <a:p>
            <a:r>
              <a:rPr lang="ja-JP" altLang="en-US" dirty="0">
                <a:latin typeface="+mn-ea"/>
                <a:ea typeface="+mn-ea"/>
              </a:rPr>
              <a:t>要素１：業務の工夫</a:t>
            </a:r>
            <a:r>
              <a:rPr kumimoji="1" lang="ja-JP" altLang="en-US" dirty="0">
                <a:latin typeface="+mn-ea"/>
                <a:ea typeface="+mn-ea"/>
              </a:rPr>
              <a:t>　</a:t>
            </a:r>
            <a:r>
              <a:rPr kumimoji="1" lang="ja-JP" altLang="en-US" sz="3200" dirty="0">
                <a:latin typeface="+mn-ea"/>
                <a:ea typeface="+mn-ea"/>
              </a:rPr>
              <a:t>ー仕事に余裕をもたせるー</a:t>
            </a:r>
            <a:endParaRPr kumimoji="1" lang="ja-JP" altLang="en-US" dirty="0">
              <a:latin typeface="+mn-ea"/>
              <a:ea typeface="+mn-ea"/>
            </a:endParaRPr>
          </a:p>
        </p:txBody>
      </p:sp>
      <p:graphicFrame>
        <p:nvGraphicFramePr>
          <p:cNvPr id="4" name="コンテンツ プレースホルダー 3">
            <a:extLst>
              <a:ext uri="{FF2B5EF4-FFF2-40B4-BE49-F238E27FC236}">
                <a16:creationId xmlns:a16="http://schemas.microsoft.com/office/drawing/2014/main" id="{21D6F845-D27A-4382-3633-E17374F33464}"/>
              </a:ext>
            </a:extLst>
          </p:cNvPr>
          <p:cNvGraphicFramePr>
            <a:graphicFrameLocks noGrp="1"/>
          </p:cNvGraphicFramePr>
          <p:nvPr>
            <p:ph idx="1"/>
            <p:extLst>
              <p:ext uri="{D42A27DB-BD31-4B8C-83A1-F6EECF244321}">
                <p14:modId xmlns:p14="http://schemas.microsoft.com/office/powerpoint/2010/main" val="1064436910"/>
              </p:ext>
            </p:extLst>
          </p:nvPr>
        </p:nvGraphicFramePr>
        <p:xfrm>
          <a:off x="-1753629" y="1638092"/>
          <a:ext cx="9536114" cy="4933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コンテンツ プレースホルダー 3">
            <a:extLst>
              <a:ext uri="{FF2B5EF4-FFF2-40B4-BE49-F238E27FC236}">
                <a16:creationId xmlns:a16="http://schemas.microsoft.com/office/drawing/2014/main" id="{BA71D7E7-58DD-EE50-C985-AD5BD6C03307}"/>
              </a:ext>
            </a:extLst>
          </p:cNvPr>
          <p:cNvGraphicFramePr>
            <a:graphicFrameLocks/>
          </p:cNvGraphicFramePr>
          <p:nvPr>
            <p:extLst>
              <p:ext uri="{D42A27DB-BD31-4B8C-83A1-F6EECF244321}">
                <p14:modId xmlns:p14="http://schemas.microsoft.com/office/powerpoint/2010/main" val="3330400970"/>
              </p:ext>
            </p:extLst>
          </p:nvPr>
        </p:nvGraphicFramePr>
        <p:xfrm>
          <a:off x="4538481" y="1638092"/>
          <a:ext cx="9536114" cy="4933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矢印: 右 5">
            <a:extLst>
              <a:ext uri="{FF2B5EF4-FFF2-40B4-BE49-F238E27FC236}">
                <a16:creationId xmlns:a16="http://schemas.microsoft.com/office/drawing/2014/main" id="{8DD203AB-C659-B3E8-65AA-5A35226C29A6}"/>
              </a:ext>
            </a:extLst>
          </p:cNvPr>
          <p:cNvSpPr/>
          <p:nvPr/>
        </p:nvSpPr>
        <p:spPr>
          <a:xfrm>
            <a:off x="5779790" y="3564693"/>
            <a:ext cx="978408" cy="484632"/>
          </a:xfrm>
          <a:prstGeom prst="rightArrow">
            <a:avLst/>
          </a:prstGeom>
          <a:solidFill>
            <a:schemeClr val="tx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895FA58-D6FC-E393-A6C6-9C13EE2A9F29}"/>
              </a:ext>
            </a:extLst>
          </p:cNvPr>
          <p:cNvSpPr txBox="1"/>
          <p:nvPr/>
        </p:nvSpPr>
        <p:spPr>
          <a:xfrm>
            <a:off x="4084910" y="1333043"/>
            <a:ext cx="4801314" cy="1200329"/>
          </a:xfrm>
          <a:prstGeom prst="rect">
            <a:avLst/>
          </a:prstGeom>
          <a:noFill/>
        </p:spPr>
        <p:txBody>
          <a:bodyPr wrap="none" rtlCol="0">
            <a:spAutoFit/>
          </a:bodyPr>
          <a:lstStyle/>
          <a:p>
            <a:r>
              <a:rPr kumimoji="1" lang="ja-JP" altLang="en-US" sz="2400" dirty="0"/>
              <a:t>急な欠勤者が発生しても、</a:t>
            </a:r>
            <a:endParaRPr kumimoji="1" lang="en-US" altLang="ja-JP" sz="2400" dirty="0"/>
          </a:p>
          <a:p>
            <a:r>
              <a:rPr kumimoji="1" lang="ja-JP" altLang="en-US" sz="2400" dirty="0"/>
              <a:t>業務が許容内におさまるように、</a:t>
            </a:r>
            <a:endParaRPr kumimoji="1" lang="en-US" altLang="ja-JP" sz="2400" dirty="0"/>
          </a:p>
          <a:p>
            <a:r>
              <a:rPr kumimoji="1" lang="ja-JP" altLang="en-US" sz="2400" dirty="0"/>
              <a:t>心がけている</a:t>
            </a:r>
          </a:p>
        </p:txBody>
      </p:sp>
    </p:spTree>
    <p:extLst>
      <p:ext uri="{BB962C8B-B14F-4D97-AF65-F5344CB8AC3E}">
        <p14:creationId xmlns:p14="http://schemas.microsoft.com/office/powerpoint/2010/main" val="349033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09C8CDF8-58F7-D795-444A-6E1659A2E9E6}"/>
              </a:ext>
            </a:extLst>
          </p:cNvPr>
          <p:cNvSpPr>
            <a:spLocks noGrp="1"/>
          </p:cNvSpPr>
          <p:nvPr>
            <p:ph type="title"/>
          </p:nvPr>
        </p:nvSpPr>
        <p:spPr>
          <a:xfrm>
            <a:off x="498470" y="281264"/>
            <a:ext cx="11379882" cy="1400530"/>
          </a:xfrm>
        </p:spPr>
        <p:txBody>
          <a:bodyPr/>
          <a:lstStyle/>
          <a:p>
            <a:r>
              <a:rPr lang="ja-JP" altLang="en-US" dirty="0">
                <a:latin typeface="+mn-ea"/>
                <a:ea typeface="+mn-ea"/>
              </a:rPr>
              <a:t>要素１：業務の工夫</a:t>
            </a:r>
            <a:r>
              <a:rPr lang="ja-JP" altLang="en-US" sz="3200" dirty="0">
                <a:latin typeface="+mn-ea"/>
                <a:ea typeface="+mn-ea"/>
              </a:rPr>
              <a:t>ー</a:t>
            </a:r>
            <a:r>
              <a:rPr kumimoji="1" lang="ja-JP" altLang="en-US" sz="3200" dirty="0">
                <a:latin typeface="+mn-ea"/>
                <a:ea typeface="+mn-ea"/>
              </a:rPr>
              <a:t>業務を大きくしすぎない策ー</a:t>
            </a:r>
          </a:p>
        </p:txBody>
      </p:sp>
      <p:sp>
        <p:nvSpPr>
          <p:cNvPr id="3" name="コンテンツ プレースホルダー 2">
            <a:extLst>
              <a:ext uri="{FF2B5EF4-FFF2-40B4-BE49-F238E27FC236}">
                <a16:creationId xmlns:a16="http://schemas.microsoft.com/office/drawing/2014/main" id="{2959FF9D-5944-ADC1-DE40-2F557F2310BF}"/>
              </a:ext>
            </a:extLst>
          </p:cNvPr>
          <p:cNvSpPr>
            <a:spLocks noGrp="1"/>
          </p:cNvSpPr>
          <p:nvPr>
            <p:ph idx="1"/>
          </p:nvPr>
        </p:nvSpPr>
        <p:spPr>
          <a:xfrm>
            <a:off x="1062672" y="1656678"/>
            <a:ext cx="9543416" cy="4195481"/>
          </a:xfrm>
        </p:spPr>
        <p:txBody>
          <a:bodyPr>
            <a:normAutofit/>
          </a:bodyPr>
          <a:lstStyle/>
          <a:p>
            <a:pPr>
              <a:lnSpc>
                <a:spcPct val="100000"/>
              </a:lnSpc>
            </a:pPr>
            <a:r>
              <a:rPr kumimoji="1" lang="ja-JP" altLang="en-US" sz="2400" dirty="0"/>
              <a:t>手術枠をめいっぱい使用せず、</a:t>
            </a:r>
            <a:r>
              <a:rPr kumimoji="1" lang="ja-JP" altLang="en-US" sz="2400" dirty="0">
                <a:solidFill>
                  <a:srgbClr val="FF0000"/>
                </a:solidFill>
              </a:rPr>
              <a:t>終業</a:t>
            </a:r>
            <a:r>
              <a:rPr kumimoji="1" lang="en-US" altLang="ja-JP" sz="2400" dirty="0">
                <a:solidFill>
                  <a:srgbClr val="FF0000"/>
                </a:solidFill>
              </a:rPr>
              <a:t>1</a:t>
            </a:r>
            <a:r>
              <a:rPr kumimoji="1" lang="ja-JP" altLang="en-US" sz="2400" dirty="0">
                <a:solidFill>
                  <a:srgbClr val="FF0000"/>
                </a:solidFill>
              </a:rPr>
              <a:t>時間前までの終了</a:t>
            </a:r>
            <a:r>
              <a:rPr kumimoji="1" lang="ja-JP" altLang="en-US" sz="2400" dirty="0"/>
              <a:t>を目指す</a:t>
            </a:r>
            <a:endParaRPr kumimoji="1" lang="en-US" altLang="ja-JP" sz="2400" dirty="0"/>
          </a:p>
          <a:p>
            <a:pPr>
              <a:lnSpc>
                <a:spcPct val="100000"/>
              </a:lnSpc>
            </a:pPr>
            <a:r>
              <a:rPr kumimoji="1" lang="ja-JP" altLang="en-US" sz="2400" dirty="0"/>
              <a:t>リスクの高すぎる手術は避けるが、最後まで</a:t>
            </a:r>
            <a:r>
              <a:rPr kumimoji="1" lang="ja-JP" altLang="en-US" sz="2400" dirty="0">
                <a:solidFill>
                  <a:srgbClr val="FF0000"/>
                </a:solidFill>
              </a:rPr>
              <a:t>責任</a:t>
            </a:r>
            <a:r>
              <a:rPr lang="ja-JP" altLang="en-US" sz="2400" dirty="0">
                <a:solidFill>
                  <a:srgbClr val="FF0000"/>
                </a:solidFill>
              </a:rPr>
              <a:t>の持てる</a:t>
            </a:r>
            <a:r>
              <a:rPr kumimoji="1" lang="ja-JP" altLang="en-US" sz="2400" dirty="0">
                <a:solidFill>
                  <a:srgbClr val="FF0000"/>
                </a:solidFill>
              </a:rPr>
              <a:t>範囲</a:t>
            </a:r>
            <a:r>
              <a:rPr kumimoji="1" lang="ja-JP" altLang="en-US" sz="2400" dirty="0"/>
              <a:t>の手術を積極的に行う</a:t>
            </a:r>
            <a:endParaRPr kumimoji="1" lang="en-US" altLang="ja-JP" sz="2400" dirty="0"/>
          </a:p>
          <a:p>
            <a:pPr>
              <a:lnSpc>
                <a:spcPct val="100000"/>
              </a:lnSpc>
            </a:pPr>
            <a:r>
              <a:rPr kumimoji="1" lang="ja-JP" altLang="en-US" sz="2400" dirty="0"/>
              <a:t>腫瘍や合併症リスクの非常に高い良性疾患手術は</a:t>
            </a:r>
            <a:r>
              <a:rPr kumimoji="1" lang="ja-JP" altLang="en-US" sz="2400" dirty="0">
                <a:solidFill>
                  <a:srgbClr val="FF0000"/>
                </a:solidFill>
              </a:rPr>
              <a:t>神戸大学病院に依頼</a:t>
            </a:r>
            <a:r>
              <a:rPr kumimoji="1" lang="ja-JP" altLang="en-US" sz="2400" dirty="0"/>
              <a:t>する</a:t>
            </a:r>
            <a:endParaRPr kumimoji="1" lang="en-US" altLang="ja-JP" sz="2400" dirty="0"/>
          </a:p>
          <a:p>
            <a:pPr>
              <a:lnSpc>
                <a:spcPct val="100000"/>
              </a:lnSpc>
            </a:pPr>
            <a:r>
              <a:rPr lang="ja-JP" altLang="en-US" sz="2400" dirty="0">
                <a:solidFill>
                  <a:srgbClr val="FF0000"/>
                </a:solidFill>
              </a:rPr>
              <a:t>救急部</a:t>
            </a:r>
            <a:r>
              <a:rPr lang="ja-JP" altLang="en-US" sz="2400" dirty="0"/>
              <a:t>へ、夜間休日は術後合併症を除いて、急な出勤は難しいと</a:t>
            </a:r>
            <a:r>
              <a:rPr lang="ja-JP" altLang="en-US" sz="2400" dirty="0">
                <a:solidFill>
                  <a:srgbClr val="FF0000"/>
                </a:solidFill>
              </a:rPr>
              <a:t>理解</a:t>
            </a:r>
            <a:r>
              <a:rPr lang="ja-JP" altLang="en-US" sz="2400" dirty="0"/>
              <a:t>を得る</a:t>
            </a:r>
            <a:endParaRPr lang="en-US" altLang="ja-JP" sz="2400" dirty="0"/>
          </a:p>
          <a:p>
            <a:pPr>
              <a:lnSpc>
                <a:spcPct val="100000"/>
              </a:lnSpc>
            </a:pPr>
            <a:r>
              <a:rPr lang="en-US" altLang="ja-JP" sz="2400" dirty="0">
                <a:solidFill>
                  <a:srgbClr val="FF0000"/>
                </a:solidFill>
              </a:rPr>
              <a:t>ICU</a:t>
            </a:r>
            <a:r>
              <a:rPr lang="ja-JP" altLang="en-US" sz="2400" dirty="0">
                <a:solidFill>
                  <a:srgbClr val="FF0000"/>
                </a:solidFill>
              </a:rPr>
              <a:t>当直</a:t>
            </a:r>
            <a:r>
              <a:rPr lang="ja-JP" altLang="en-US" sz="2400" dirty="0"/>
              <a:t>は家庭環境を考慮し、対応可能なスタッフが担い、</a:t>
            </a:r>
            <a:r>
              <a:rPr lang="en-US" altLang="ja-JP" sz="2400" dirty="0"/>
              <a:t>1</a:t>
            </a:r>
            <a:r>
              <a:rPr lang="ja-JP" altLang="en-US" sz="2400" dirty="0"/>
              <a:t>人につき</a:t>
            </a:r>
            <a:r>
              <a:rPr lang="ja-JP" altLang="en-US" sz="2400" dirty="0">
                <a:solidFill>
                  <a:srgbClr val="FF0000"/>
                </a:solidFill>
              </a:rPr>
              <a:t>月に</a:t>
            </a:r>
            <a:r>
              <a:rPr lang="en-US" altLang="ja-JP" sz="2400" dirty="0">
                <a:solidFill>
                  <a:srgbClr val="FF0000"/>
                </a:solidFill>
              </a:rPr>
              <a:t>1</a:t>
            </a:r>
            <a:r>
              <a:rPr lang="ja-JP" altLang="en-US" sz="2400" dirty="0">
                <a:solidFill>
                  <a:srgbClr val="FF0000"/>
                </a:solidFill>
              </a:rPr>
              <a:t>回まで</a:t>
            </a:r>
            <a:r>
              <a:rPr lang="ja-JP" altLang="en-US" sz="2400" dirty="0"/>
              <a:t>にする</a:t>
            </a:r>
            <a:endParaRPr lang="en-US" altLang="ja-JP" sz="2400" dirty="0"/>
          </a:p>
          <a:p>
            <a:pPr>
              <a:lnSpc>
                <a:spcPct val="100000"/>
              </a:lnSpc>
            </a:pPr>
            <a:endParaRPr lang="en-US" altLang="ja-JP" sz="2400" dirty="0"/>
          </a:p>
        </p:txBody>
      </p:sp>
      <p:pic>
        <p:nvPicPr>
          <p:cNvPr id="5" name="図 4" descr="おもちゃ, レゴ, 持つ, 立つ が含まれている画像&#10;&#10;自動的に生成された説明">
            <a:extLst>
              <a:ext uri="{FF2B5EF4-FFF2-40B4-BE49-F238E27FC236}">
                <a16:creationId xmlns:a16="http://schemas.microsoft.com/office/drawing/2014/main" id="{15F65F0A-A773-04A3-1B58-15683625B7DD}"/>
              </a:ext>
            </a:extLst>
          </p:cNvPr>
          <p:cNvPicPr>
            <a:picLocks noChangeAspect="1"/>
          </p:cNvPicPr>
          <p:nvPr/>
        </p:nvPicPr>
        <p:blipFill>
          <a:blip r:embed="rId2"/>
          <a:stretch>
            <a:fillRect/>
          </a:stretch>
        </p:blipFill>
        <p:spPr>
          <a:xfrm>
            <a:off x="10174287" y="4060589"/>
            <a:ext cx="1768793" cy="2644375"/>
          </a:xfrm>
          <a:prstGeom prst="rect">
            <a:avLst/>
          </a:prstGeom>
        </p:spPr>
      </p:pic>
      <p:pic>
        <p:nvPicPr>
          <p:cNvPr id="7" name="図 6" descr="ナイフ が含まれている画像&#10;&#10;自動的に生成された説明">
            <a:extLst>
              <a:ext uri="{FF2B5EF4-FFF2-40B4-BE49-F238E27FC236}">
                <a16:creationId xmlns:a16="http://schemas.microsoft.com/office/drawing/2014/main" id="{46BF56F6-CC72-1C66-5E9D-0915DD3ED602}"/>
              </a:ext>
            </a:extLst>
          </p:cNvPr>
          <p:cNvPicPr>
            <a:picLocks noChangeAspect="1"/>
          </p:cNvPicPr>
          <p:nvPr/>
        </p:nvPicPr>
        <p:blipFill>
          <a:blip r:embed="rId3"/>
          <a:stretch>
            <a:fillRect/>
          </a:stretch>
        </p:blipFill>
        <p:spPr>
          <a:xfrm rot="1170313">
            <a:off x="8058343" y="5220381"/>
            <a:ext cx="1312514" cy="1504314"/>
          </a:xfrm>
          <a:prstGeom prst="rect">
            <a:avLst/>
          </a:prstGeom>
        </p:spPr>
      </p:pic>
      <p:pic>
        <p:nvPicPr>
          <p:cNvPr id="9" name="図 8" descr="アイコン&#10;&#10;自動的に生成された説明">
            <a:extLst>
              <a:ext uri="{FF2B5EF4-FFF2-40B4-BE49-F238E27FC236}">
                <a16:creationId xmlns:a16="http://schemas.microsoft.com/office/drawing/2014/main" id="{4E22DA22-71F1-6C4C-57A9-5B9817A7FB32}"/>
              </a:ext>
            </a:extLst>
          </p:cNvPr>
          <p:cNvPicPr>
            <a:picLocks noChangeAspect="1"/>
          </p:cNvPicPr>
          <p:nvPr/>
        </p:nvPicPr>
        <p:blipFill>
          <a:blip r:embed="rId4"/>
          <a:stretch>
            <a:fillRect/>
          </a:stretch>
        </p:blipFill>
        <p:spPr>
          <a:xfrm rot="15468258">
            <a:off x="5486400" y="5374640"/>
            <a:ext cx="1209040" cy="1209040"/>
          </a:xfrm>
          <a:prstGeom prst="rect">
            <a:avLst/>
          </a:prstGeom>
        </p:spPr>
      </p:pic>
    </p:spTree>
    <p:extLst>
      <p:ext uri="{BB962C8B-B14F-4D97-AF65-F5344CB8AC3E}">
        <p14:creationId xmlns:p14="http://schemas.microsoft.com/office/powerpoint/2010/main" val="186997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CF02D-0BB2-88E5-9AA0-4266DA7FB1DA}"/>
              </a:ext>
            </a:extLst>
          </p:cNvPr>
          <p:cNvSpPr>
            <a:spLocks noGrp="1"/>
          </p:cNvSpPr>
          <p:nvPr>
            <p:ph type="title"/>
          </p:nvPr>
        </p:nvSpPr>
        <p:spPr>
          <a:xfrm>
            <a:off x="646111" y="452718"/>
            <a:ext cx="9404723" cy="894694"/>
          </a:xfrm>
        </p:spPr>
        <p:txBody>
          <a:bodyPr/>
          <a:lstStyle/>
          <a:p>
            <a:r>
              <a:rPr lang="ja-JP" altLang="en-US" dirty="0">
                <a:latin typeface="+mn-ea"/>
                <a:ea typeface="+mn-ea"/>
              </a:rPr>
              <a:t>要素２：個人の努力</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1C6197F1-6F86-22EF-A812-DE10F182C488}"/>
              </a:ext>
            </a:extLst>
          </p:cNvPr>
          <p:cNvSpPr>
            <a:spLocks noGrp="1"/>
          </p:cNvSpPr>
          <p:nvPr>
            <p:ph idx="1"/>
          </p:nvPr>
        </p:nvSpPr>
        <p:spPr>
          <a:xfrm>
            <a:off x="1152904" y="1874829"/>
            <a:ext cx="10553426" cy="2523473"/>
          </a:xfrm>
        </p:spPr>
        <p:txBody>
          <a:bodyPr>
            <a:noAutofit/>
          </a:bodyPr>
          <a:lstStyle/>
          <a:p>
            <a:r>
              <a:rPr kumimoji="1" lang="ja-JP" altLang="en-US" sz="2200" dirty="0"/>
              <a:t>親や親戚の近くに住む</a:t>
            </a:r>
            <a:endParaRPr lang="en-US" altLang="ja-JP" sz="2200" dirty="0"/>
          </a:p>
          <a:p>
            <a:r>
              <a:rPr kumimoji="1" lang="ja-JP" altLang="en-US" sz="2200" dirty="0"/>
              <a:t>定期あるいは臨時のベビーシッターを契約する（高額）</a:t>
            </a:r>
            <a:endParaRPr kumimoji="1" lang="en-US" altLang="ja-JP" sz="2200" dirty="0"/>
          </a:p>
          <a:p>
            <a:r>
              <a:rPr lang="ja-JP" altLang="en-US" sz="2200" dirty="0"/>
              <a:t>病児保育先を</a:t>
            </a:r>
            <a:r>
              <a:rPr lang="ja-JP" altLang="en-US" sz="2200" dirty="0">
                <a:solidFill>
                  <a:srgbClr val="FF0000"/>
                </a:solidFill>
              </a:rPr>
              <a:t>複数</a:t>
            </a:r>
            <a:r>
              <a:rPr lang="ja-JP" altLang="en-US" sz="2200" dirty="0"/>
              <a:t>確保する</a:t>
            </a:r>
            <a:endParaRPr lang="en-US" altLang="ja-JP" sz="2200" dirty="0"/>
          </a:p>
          <a:p>
            <a:r>
              <a:rPr lang="ja-JP" altLang="en-US" sz="2200" dirty="0"/>
              <a:t>急な欠勤時は</a:t>
            </a:r>
            <a:r>
              <a:rPr lang="ja-JP" altLang="en-US" sz="2200" dirty="0">
                <a:solidFill>
                  <a:srgbClr val="FF0000"/>
                </a:solidFill>
              </a:rPr>
              <a:t>外来を優先</a:t>
            </a:r>
            <a:r>
              <a:rPr lang="ja-JP" altLang="en-US" sz="2200" dirty="0"/>
              <a:t>して出勤し、代替できる手術等は他のスタッフに任せる</a:t>
            </a:r>
            <a:endParaRPr lang="en-US" altLang="ja-JP" sz="2200" dirty="0"/>
          </a:p>
          <a:p>
            <a:r>
              <a:rPr kumimoji="1" lang="ja-JP" altLang="en-US" sz="2200" dirty="0"/>
              <a:t>長時間、ハイリスクが予期される手術日は、</a:t>
            </a:r>
            <a:r>
              <a:rPr lang="ja-JP" altLang="en-US" sz="2200" dirty="0"/>
              <a:t>こども</a:t>
            </a:r>
            <a:r>
              <a:rPr kumimoji="1" lang="ja-JP" altLang="en-US" sz="2200" dirty="0"/>
              <a:t>を世話する人を確実に整える</a:t>
            </a:r>
            <a:endParaRPr kumimoji="1" lang="en-US" altLang="ja-JP" sz="2200" dirty="0"/>
          </a:p>
          <a:p>
            <a:endParaRPr kumimoji="1" lang="en-US" altLang="ja-JP" sz="2200" dirty="0"/>
          </a:p>
          <a:p>
            <a:endParaRPr kumimoji="1" lang="en-US" altLang="ja-JP" sz="2200" dirty="0"/>
          </a:p>
        </p:txBody>
      </p:sp>
      <p:sp>
        <p:nvSpPr>
          <p:cNvPr id="7" name="テキスト ボックス 6">
            <a:extLst>
              <a:ext uri="{FF2B5EF4-FFF2-40B4-BE49-F238E27FC236}">
                <a16:creationId xmlns:a16="http://schemas.microsoft.com/office/drawing/2014/main" id="{A5A45361-DF48-6EB2-72A0-2DDC955D7867}"/>
              </a:ext>
            </a:extLst>
          </p:cNvPr>
          <p:cNvSpPr txBox="1"/>
          <p:nvPr/>
        </p:nvSpPr>
        <p:spPr>
          <a:xfrm>
            <a:off x="994201" y="1317268"/>
            <a:ext cx="2339102" cy="523220"/>
          </a:xfrm>
          <a:prstGeom prst="rect">
            <a:avLst/>
          </a:prstGeom>
          <a:noFill/>
        </p:spPr>
        <p:txBody>
          <a:bodyPr wrap="none" rtlCol="0">
            <a:spAutoFit/>
          </a:bodyPr>
          <a:lstStyle/>
          <a:p>
            <a:r>
              <a:rPr kumimoji="1" lang="ja-JP" altLang="en-US" sz="2800" dirty="0">
                <a:solidFill>
                  <a:srgbClr val="FF0000"/>
                </a:solidFill>
                <a:effectLst>
                  <a:outerShdw blurRad="38100" dist="38100" dir="2700000" algn="tl">
                    <a:srgbClr val="000000">
                      <a:alpha val="43137"/>
                    </a:srgbClr>
                  </a:outerShdw>
                </a:effectLst>
              </a:rPr>
              <a:t>物理的な努力</a:t>
            </a:r>
          </a:p>
        </p:txBody>
      </p:sp>
      <p:sp>
        <p:nvSpPr>
          <p:cNvPr id="8" name="テキスト ボックス 7">
            <a:extLst>
              <a:ext uri="{FF2B5EF4-FFF2-40B4-BE49-F238E27FC236}">
                <a16:creationId xmlns:a16="http://schemas.microsoft.com/office/drawing/2014/main" id="{16F37EE0-33C6-FB87-967A-83DD89FAD2A1}"/>
              </a:ext>
            </a:extLst>
          </p:cNvPr>
          <p:cNvSpPr txBox="1"/>
          <p:nvPr/>
        </p:nvSpPr>
        <p:spPr>
          <a:xfrm>
            <a:off x="994201" y="4230894"/>
            <a:ext cx="2339102" cy="523220"/>
          </a:xfrm>
          <a:prstGeom prst="rect">
            <a:avLst/>
          </a:prstGeom>
          <a:noFill/>
        </p:spPr>
        <p:txBody>
          <a:bodyPr wrap="none" rtlCol="0">
            <a:spAutoFit/>
          </a:bodyPr>
          <a:lstStyle/>
          <a:p>
            <a:r>
              <a:rPr kumimoji="1" lang="ja-JP" altLang="en-US" sz="2800" dirty="0">
                <a:solidFill>
                  <a:srgbClr val="0070C0"/>
                </a:solidFill>
                <a:effectLst>
                  <a:outerShdw blurRad="38100" dist="38100" dir="2700000" algn="tl">
                    <a:srgbClr val="000000">
                      <a:alpha val="43137"/>
                    </a:srgbClr>
                  </a:outerShdw>
                </a:effectLst>
              </a:rPr>
              <a:t>精神的な努力</a:t>
            </a:r>
          </a:p>
        </p:txBody>
      </p:sp>
      <p:pic>
        <p:nvPicPr>
          <p:cNvPr id="6" name="図 5" descr="おもちゃ, 部屋 が含まれている画像&#10;&#10;自動的に生成された説明">
            <a:extLst>
              <a:ext uri="{FF2B5EF4-FFF2-40B4-BE49-F238E27FC236}">
                <a16:creationId xmlns:a16="http://schemas.microsoft.com/office/drawing/2014/main" id="{930BE335-B8C6-12DA-7E6B-7A420CC71F6B}"/>
              </a:ext>
            </a:extLst>
          </p:cNvPr>
          <p:cNvPicPr>
            <a:picLocks noChangeAspect="1"/>
          </p:cNvPicPr>
          <p:nvPr/>
        </p:nvPicPr>
        <p:blipFill>
          <a:blip r:embed="rId2"/>
          <a:stretch>
            <a:fillRect/>
          </a:stretch>
        </p:blipFill>
        <p:spPr>
          <a:xfrm>
            <a:off x="9593078" y="303926"/>
            <a:ext cx="2162628" cy="2162628"/>
          </a:xfrm>
          <a:prstGeom prst="rect">
            <a:avLst/>
          </a:prstGeom>
          <a:noFill/>
        </p:spPr>
      </p:pic>
      <p:sp>
        <p:nvSpPr>
          <p:cNvPr id="5" name="コンテンツ プレースホルダー 2">
            <a:extLst>
              <a:ext uri="{FF2B5EF4-FFF2-40B4-BE49-F238E27FC236}">
                <a16:creationId xmlns:a16="http://schemas.microsoft.com/office/drawing/2014/main" id="{40174849-AC78-52CC-9507-4D92521E1375}"/>
              </a:ext>
            </a:extLst>
          </p:cNvPr>
          <p:cNvSpPr txBox="1">
            <a:spLocks/>
          </p:cNvSpPr>
          <p:nvPr/>
        </p:nvSpPr>
        <p:spPr>
          <a:xfrm>
            <a:off x="1158604" y="4755886"/>
            <a:ext cx="10155281" cy="1865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200" dirty="0"/>
              <a:t>支えてくれる家族、周囲の人、フォローしてくれた他スタッフへの</a:t>
            </a:r>
            <a:r>
              <a:rPr lang="ja-JP" altLang="en-US" sz="2200" dirty="0">
                <a:solidFill>
                  <a:srgbClr val="FF0000"/>
                </a:solidFill>
              </a:rPr>
              <a:t>感謝</a:t>
            </a:r>
            <a:endParaRPr lang="en-US" altLang="ja-JP" sz="2200" dirty="0">
              <a:solidFill>
                <a:srgbClr val="FF0000"/>
              </a:solidFill>
            </a:endParaRPr>
          </a:p>
          <a:p>
            <a:r>
              <a:rPr lang="ja-JP" altLang="en-US" sz="2200" dirty="0"/>
              <a:t>スタッフ間の</a:t>
            </a:r>
            <a:r>
              <a:rPr lang="ja-JP" altLang="en-US" sz="2200" dirty="0">
                <a:solidFill>
                  <a:srgbClr val="FF0000"/>
                </a:solidFill>
              </a:rPr>
              <a:t>コミュニケーション</a:t>
            </a:r>
            <a:r>
              <a:rPr lang="ja-JP" altLang="en-US" sz="2200" dirty="0"/>
              <a:t>を欠かさず、家庭事情を自発的に報告する　　　　（急病時も理解を得やすい）</a:t>
            </a:r>
            <a:endParaRPr lang="en-US" altLang="ja-JP" sz="2200" dirty="0"/>
          </a:p>
          <a:p>
            <a:r>
              <a:rPr lang="ja-JP" altLang="en-US" sz="2200" dirty="0"/>
              <a:t>緊急時でも、他スタッフの負担が大きくなりすぎないように</a:t>
            </a:r>
            <a:r>
              <a:rPr lang="ja-JP" altLang="en-US" sz="2200" dirty="0">
                <a:solidFill>
                  <a:srgbClr val="FF0000"/>
                </a:solidFill>
              </a:rPr>
              <a:t>配慮する姿勢</a:t>
            </a:r>
            <a:endParaRPr lang="en-US" altLang="ja-JP" sz="2200" dirty="0">
              <a:solidFill>
                <a:srgbClr val="FF0000"/>
              </a:solidFill>
            </a:endParaRPr>
          </a:p>
          <a:p>
            <a:endParaRPr lang="en-US" altLang="ja-JP" dirty="0"/>
          </a:p>
          <a:p>
            <a:endParaRPr lang="en-US" altLang="ja-JP" dirty="0"/>
          </a:p>
        </p:txBody>
      </p:sp>
    </p:spTree>
    <p:extLst>
      <p:ext uri="{BB962C8B-B14F-4D97-AF65-F5344CB8AC3E}">
        <p14:creationId xmlns:p14="http://schemas.microsoft.com/office/powerpoint/2010/main" val="412071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8B319-2058-9E63-BB77-7A43A893D974}"/>
              </a:ext>
            </a:extLst>
          </p:cNvPr>
          <p:cNvSpPr>
            <a:spLocks noGrp="1"/>
          </p:cNvSpPr>
          <p:nvPr>
            <p:ph type="title"/>
          </p:nvPr>
        </p:nvSpPr>
        <p:spPr/>
        <p:txBody>
          <a:bodyPr/>
          <a:lstStyle/>
          <a:p>
            <a:r>
              <a:rPr kumimoji="1" lang="ja-JP" altLang="en-US" sz="4400" dirty="0">
                <a:latin typeface="+mn-ea"/>
                <a:ea typeface="+mn-ea"/>
              </a:rPr>
              <a:t>要素３：周囲の支援</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E76A6BBB-E8AE-E9C5-9653-7E920B889F85}"/>
              </a:ext>
            </a:extLst>
          </p:cNvPr>
          <p:cNvSpPr>
            <a:spLocks noGrp="1"/>
          </p:cNvSpPr>
          <p:nvPr>
            <p:ph idx="1"/>
          </p:nvPr>
        </p:nvSpPr>
        <p:spPr>
          <a:xfrm>
            <a:off x="1103312" y="1656678"/>
            <a:ext cx="9502776" cy="4195481"/>
          </a:xfrm>
        </p:spPr>
        <p:txBody>
          <a:bodyPr>
            <a:normAutofit/>
          </a:bodyPr>
          <a:lstStyle/>
          <a:p>
            <a:r>
              <a:rPr lang="ja-JP" altLang="en-US" sz="2400" dirty="0">
                <a:solidFill>
                  <a:srgbClr val="FF0000"/>
                </a:solidFill>
              </a:rPr>
              <a:t>他の耳鼻科スタッフ</a:t>
            </a:r>
            <a:r>
              <a:rPr lang="ja-JP" altLang="en-US" sz="2400" dirty="0"/>
              <a:t>が子育てについて理解する（当科では容易）</a:t>
            </a:r>
            <a:endParaRPr lang="en-US" altLang="ja-JP" sz="2400" dirty="0"/>
          </a:p>
          <a:p>
            <a:r>
              <a:rPr lang="ja-JP" altLang="en-US" sz="2400" dirty="0"/>
              <a:t>臨時の人手不足は病院内に周知し、</a:t>
            </a:r>
            <a:r>
              <a:rPr lang="ja-JP" altLang="en-US" sz="2400" dirty="0">
                <a:solidFill>
                  <a:srgbClr val="FF0000"/>
                </a:solidFill>
              </a:rPr>
              <a:t>他科</a:t>
            </a:r>
            <a:r>
              <a:rPr lang="ja-JP" altLang="en-US" sz="2400" dirty="0"/>
              <a:t>の協力を得ている</a:t>
            </a:r>
            <a:endParaRPr lang="en-US" altLang="ja-JP" sz="2400" dirty="0"/>
          </a:p>
          <a:p>
            <a:pPr marL="0" indent="0">
              <a:buNone/>
            </a:pPr>
            <a:r>
              <a:rPr lang="ja-JP" altLang="en-US" sz="2400" dirty="0"/>
              <a:t>（耳鼻科疾患の救急停止、外来切り上げ、めまいの内科入院</a:t>
            </a:r>
            <a:r>
              <a:rPr lang="en-US" altLang="ja-JP" sz="2400" dirty="0"/>
              <a:t>etc.</a:t>
            </a:r>
            <a:r>
              <a:rPr lang="ja-JP" altLang="en-US" sz="2400" dirty="0"/>
              <a:t>）</a:t>
            </a:r>
            <a:endParaRPr lang="en-US" altLang="ja-JP" sz="2400" dirty="0"/>
          </a:p>
          <a:p>
            <a:r>
              <a:rPr lang="ja-JP" altLang="en-US" sz="2400" dirty="0">
                <a:solidFill>
                  <a:srgbClr val="FF0000"/>
                </a:solidFill>
              </a:rPr>
              <a:t>神戸大学医学部附属病院</a:t>
            </a:r>
            <a:r>
              <a:rPr lang="ja-JP" altLang="en-US" sz="2400" dirty="0"/>
              <a:t>で勤務する</a:t>
            </a:r>
            <a:r>
              <a:rPr lang="ja-JP" altLang="en-US" sz="2400" dirty="0">
                <a:solidFill>
                  <a:srgbClr val="FF0000"/>
                </a:solidFill>
              </a:rPr>
              <a:t>同門医局員</a:t>
            </a:r>
            <a:r>
              <a:rPr lang="ja-JP" altLang="en-US" sz="2400" dirty="0"/>
              <a:t>が支えてくれる</a:t>
            </a:r>
            <a:endParaRPr lang="en-US" altLang="ja-JP" sz="2400" dirty="0"/>
          </a:p>
          <a:p>
            <a:r>
              <a:rPr lang="ja-JP" altLang="en-US" sz="2400" dirty="0">
                <a:solidFill>
                  <a:srgbClr val="FF0000"/>
                </a:solidFill>
              </a:rPr>
              <a:t>ご近所さん</a:t>
            </a:r>
            <a:r>
              <a:rPr lang="ja-JP" altLang="en-US" sz="2400" dirty="0"/>
              <a:t>と仲良くしておくと、小学生の帰宅トラブル（鍵忘れた</a:t>
            </a:r>
            <a:r>
              <a:rPr lang="en-US" altLang="ja-JP" sz="2400" dirty="0"/>
              <a:t>etc.</a:t>
            </a:r>
            <a:r>
              <a:rPr lang="ja-JP" altLang="en-US" sz="2400" dirty="0"/>
              <a:t>）のときに助けてくれる</a:t>
            </a:r>
            <a:endParaRPr lang="en-US" altLang="ja-JP" sz="2400" dirty="0"/>
          </a:p>
          <a:p>
            <a:r>
              <a:rPr lang="ja-JP" altLang="en-US" sz="2400" dirty="0"/>
              <a:t>こどもの</a:t>
            </a:r>
            <a:r>
              <a:rPr lang="ja-JP" altLang="en-US" sz="2400" dirty="0">
                <a:solidFill>
                  <a:srgbClr val="FF0000"/>
                </a:solidFill>
              </a:rPr>
              <a:t>同級生の保護者</a:t>
            </a:r>
            <a:r>
              <a:rPr lang="ja-JP" altLang="en-US" sz="2400" dirty="0"/>
              <a:t>とも連絡先を交換しておくと、助けてくれる（警報発令が解除された時に遅れて登校するとき</a:t>
            </a:r>
            <a:r>
              <a:rPr lang="en-US" altLang="ja-JP" sz="2400" dirty="0"/>
              <a:t>etc.</a:t>
            </a:r>
            <a:r>
              <a:rPr lang="ja-JP" altLang="en-US" sz="2400" dirty="0"/>
              <a:t>）</a:t>
            </a:r>
            <a:endParaRPr lang="en-US" altLang="ja-JP" sz="2400" dirty="0"/>
          </a:p>
          <a:p>
            <a:pPr marL="0" indent="0">
              <a:buNone/>
            </a:pPr>
            <a:endParaRPr lang="ja-JP" altLang="en-US" sz="2400" dirty="0"/>
          </a:p>
          <a:p>
            <a:endParaRPr kumimoji="1" lang="ja-JP" altLang="en-US" sz="2400" dirty="0"/>
          </a:p>
        </p:txBody>
      </p:sp>
      <p:pic>
        <p:nvPicPr>
          <p:cNvPr id="5" name="図 4" descr="おもちゃ, 人形, テーブル, レゴ が含まれている画像&#10;&#10;自動的に生成された説明">
            <a:extLst>
              <a:ext uri="{FF2B5EF4-FFF2-40B4-BE49-F238E27FC236}">
                <a16:creationId xmlns:a16="http://schemas.microsoft.com/office/drawing/2014/main" id="{382C728E-2146-F19F-2E8A-E55ECDD3FB87}"/>
              </a:ext>
            </a:extLst>
          </p:cNvPr>
          <p:cNvPicPr>
            <a:picLocks noChangeAspect="1"/>
          </p:cNvPicPr>
          <p:nvPr/>
        </p:nvPicPr>
        <p:blipFill>
          <a:blip r:embed="rId2"/>
          <a:stretch>
            <a:fillRect/>
          </a:stretch>
        </p:blipFill>
        <p:spPr>
          <a:xfrm>
            <a:off x="9164836" y="4831040"/>
            <a:ext cx="2293105" cy="1941495"/>
          </a:xfrm>
          <a:prstGeom prst="rect">
            <a:avLst/>
          </a:prstGeom>
        </p:spPr>
      </p:pic>
    </p:spTree>
    <p:extLst>
      <p:ext uri="{BB962C8B-B14F-4D97-AF65-F5344CB8AC3E}">
        <p14:creationId xmlns:p14="http://schemas.microsoft.com/office/powerpoint/2010/main" val="208750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08A05-F0EE-40E0-DE54-258CA1444D5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AA79A2-F612-F20E-6C26-E3AD217BBEB3}"/>
              </a:ext>
            </a:extLst>
          </p:cNvPr>
          <p:cNvSpPr>
            <a:spLocks noGrp="1"/>
          </p:cNvSpPr>
          <p:nvPr>
            <p:ph type="title"/>
          </p:nvPr>
        </p:nvSpPr>
        <p:spPr>
          <a:xfrm>
            <a:off x="838200" y="248285"/>
            <a:ext cx="10515600" cy="1325563"/>
          </a:xfrm>
        </p:spPr>
        <p:txBody>
          <a:bodyPr/>
          <a:lstStyle/>
          <a:p>
            <a:r>
              <a:rPr kumimoji="1" lang="ja-JP" altLang="en-US" dirty="0">
                <a:latin typeface="+mn-ea"/>
                <a:ea typeface="+mn-ea"/>
              </a:rPr>
              <a:t>要素４：制度上の支援</a:t>
            </a:r>
          </a:p>
        </p:txBody>
      </p:sp>
      <p:sp>
        <p:nvSpPr>
          <p:cNvPr id="3" name="コンテンツ プレースホルダー 2">
            <a:extLst>
              <a:ext uri="{FF2B5EF4-FFF2-40B4-BE49-F238E27FC236}">
                <a16:creationId xmlns:a16="http://schemas.microsoft.com/office/drawing/2014/main" id="{2A2659E2-17E2-BCAC-113C-4610F0EB4E1C}"/>
              </a:ext>
            </a:extLst>
          </p:cNvPr>
          <p:cNvSpPr>
            <a:spLocks noGrp="1"/>
          </p:cNvSpPr>
          <p:nvPr>
            <p:ph idx="1"/>
          </p:nvPr>
        </p:nvSpPr>
        <p:spPr>
          <a:xfrm>
            <a:off x="1159192" y="1866218"/>
            <a:ext cx="10193640" cy="2325557"/>
          </a:xfrm>
        </p:spPr>
        <p:txBody>
          <a:bodyPr>
            <a:normAutofit fontScale="70000" lnSpcReduction="20000"/>
          </a:bodyPr>
          <a:lstStyle/>
          <a:p>
            <a:pPr>
              <a:lnSpc>
                <a:spcPct val="120000"/>
              </a:lnSpc>
            </a:pPr>
            <a:r>
              <a:rPr kumimoji="1" lang="ja-JP" altLang="en-US" dirty="0"/>
              <a:t>産前</a:t>
            </a:r>
            <a:r>
              <a:rPr kumimoji="1" lang="en-US" altLang="ja-JP" dirty="0"/>
              <a:t>6</a:t>
            </a:r>
            <a:r>
              <a:rPr kumimoji="1" lang="ja-JP" altLang="en-US" dirty="0"/>
              <a:t>週、産後</a:t>
            </a:r>
            <a:r>
              <a:rPr kumimoji="1" lang="en-US" altLang="ja-JP" dirty="0"/>
              <a:t>8</a:t>
            </a:r>
            <a:r>
              <a:rPr kumimoji="1" lang="ja-JP" altLang="en-US" dirty="0"/>
              <a:t>週休業　（労働基準法第</a:t>
            </a:r>
            <a:r>
              <a:rPr kumimoji="1" lang="en-US" altLang="ja-JP" dirty="0"/>
              <a:t>65</a:t>
            </a:r>
            <a:r>
              <a:rPr lang="ja-JP" altLang="en-US" dirty="0"/>
              <a:t>条）</a:t>
            </a:r>
            <a:endParaRPr kumimoji="1" lang="en-US" altLang="ja-JP" dirty="0"/>
          </a:p>
          <a:p>
            <a:pPr>
              <a:lnSpc>
                <a:spcPct val="120000"/>
              </a:lnSpc>
            </a:pPr>
            <a:r>
              <a:rPr kumimoji="1" lang="ja-JP" altLang="en-US" dirty="0"/>
              <a:t>育児休業：原則として子が１歳になるまで。保育所などに入所できない場合に限り、子が１歳６か月まで（再延長で２歳まで）延長できる　（育児・介護休業法）</a:t>
            </a:r>
            <a:endParaRPr kumimoji="1" lang="en-US" altLang="ja-JP" dirty="0"/>
          </a:p>
          <a:p>
            <a:pPr>
              <a:lnSpc>
                <a:spcPct val="120000"/>
              </a:lnSpc>
            </a:pPr>
            <a:r>
              <a:rPr kumimoji="1" lang="ja-JP" altLang="en-US" dirty="0">
                <a:solidFill>
                  <a:srgbClr val="FF0000"/>
                </a:solidFill>
              </a:rPr>
              <a:t>現役での日耳鼻専門医取得</a:t>
            </a:r>
            <a:r>
              <a:rPr kumimoji="1" lang="ja-JP" altLang="en-US" dirty="0"/>
              <a:t>を目指す場合、</a:t>
            </a:r>
            <a:r>
              <a:rPr kumimoji="1" lang="ja-JP" altLang="en-US" dirty="0">
                <a:solidFill>
                  <a:srgbClr val="FF0000"/>
                </a:solidFill>
              </a:rPr>
              <a:t>最大</a:t>
            </a:r>
            <a:r>
              <a:rPr lang="en-US" altLang="ja-JP" dirty="0">
                <a:solidFill>
                  <a:srgbClr val="FF0000"/>
                </a:solidFill>
              </a:rPr>
              <a:t>10</a:t>
            </a:r>
            <a:r>
              <a:rPr kumimoji="1" lang="ja-JP" altLang="en-US" dirty="0">
                <a:solidFill>
                  <a:srgbClr val="FF0000"/>
                </a:solidFill>
              </a:rPr>
              <a:t>か月間</a:t>
            </a:r>
            <a:r>
              <a:rPr kumimoji="1" lang="ja-JP" altLang="en-US" dirty="0"/>
              <a:t>、出産育児での</a:t>
            </a:r>
            <a:r>
              <a:rPr kumimoji="1" lang="ja-JP" altLang="en-US" dirty="0">
                <a:solidFill>
                  <a:srgbClr val="FF0000"/>
                </a:solidFill>
              </a:rPr>
              <a:t>休業が可能</a:t>
            </a:r>
            <a:endParaRPr kumimoji="1" lang="en-US" altLang="ja-JP" dirty="0">
              <a:solidFill>
                <a:srgbClr val="FF0000"/>
              </a:solidFill>
            </a:endParaRPr>
          </a:p>
          <a:p>
            <a:pPr>
              <a:lnSpc>
                <a:spcPct val="120000"/>
              </a:lnSpc>
            </a:pPr>
            <a:r>
              <a:rPr lang="ja-JP" altLang="en-US" dirty="0"/>
              <a:t>神戸市認可保育所なら、保育料が</a:t>
            </a:r>
            <a:r>
              <a:rPr lang="en-US" altLang="ja-JP" dirty="0"/>
              <a:t>0‐2</a:t>
            </a:r>
            <a:r>
              <a:rPr lang="ja-JP" altLang="en-US" dirty="0"/>
              <a:t>歳児は第</a:t>
            </a:r>
            <a:r>
              <a:rPr lang="en-US" altLang="ja-JP" dirty="0"/>
              <a:t>2</a:t>
            </a:r>
            <a:r>
              <a:rPr lang="ja-JP" altLang="en-US" dirty="0"/>
              <a:t>子で半額、第</a:t>
            </a:r>
            <a:r>
              <a:rPr lang="en-US" altLang="ja-JP" dirty="0"/>
              <a:t>3</a:t>
            </a:r>
            <a:r>
              <a:rPr lang="ja-JP" altLang="en-US" dirty="0"/>
              <a:t>子で無料。</a:t>
            </a:r>
            <a:r>
              <a:rPr lang="en-US" altLang="ja-JP" dirty="0"/>
              <a:t>3</a:t>
            </a:r>
            <a:r>
              <a:rPr lang="ja-JP" altLang="en-US" dirty="0"/>
              <a:t>歳児以上は保育料無料かつ第</a:t>
            </a:r>
            <a:r>
              <a:rPr lang="en-US" altLang="ja-JP" dirty="0"/>
              <a:t>3</a:t>
            </a:r>
            <a:r>
              <a:rPr lang="ja-JP" altLang="en-US" dirty="0"/>
              <a:t>子なら副食代（おやつ・おかず代）も無料</a:t>
            </a:r>
            <a:endParaRPr kumimoji="1" lang="en-US" altLang="ja-JP" dirty="0"/>
          </a:p>
          <a:p>
            <a:pPr>
              <a:lnSpc>
                <a:spcPct val="120000"/>
              </a:lnSpc>
            </a:pPr>
            <a:endParaRPr kumimoji="1" lang="en-US" altLang="ja-JP" dirty="0"/>
          </a:p>
          <a:p>
            <a:pPr>
              <a:lnSpc>
                <a:spcPct val="120000"/>
              </a:lnSpc>
            </a:pPr>
            <a:endParaRPr kumimoji="1" lang="en-US" altLang="ja-JP" dirty="0"/>
          </a:p>
          <a:p>
            <a:pPr>
              <a:lnSpc>
                <a:spcPct val="120000"/>
              </a:lnSpc>
            </a:pPr>
            <a:endParaRPr kumimoji="1" lang="en-US" altLang="ja-JP" dirty="0"/>
          </a:p>
        </p:txBody>
      </p:sp>
      <p:sp>
        <p:nvSpPr>
          <p:cNvPr id="4" name="コンテンツ プレースホルダー 2">
            <a:extLst>
              <a:ext uri="{FF2B5EF4-FFF2-40B4-BE49-F238E27FC236}">
                <a16:creationId xmlns:a16="http://schemas.microsoft.com/office/drawing/2014/main" id="{6FC37F3F-265E-3D8B-D412-6C46253A6055}"/>
              </a:ext>
            </a:extLst>
          </p:cNvPr>
          <p:cNvSpPr txBox="1">
            <a:spLocks/>
          </p:cNvSpPr>
          <p:nvPr/>
        </p:nvSpPr>
        <p:spPr>
          <a:xfrm>
            <a:off x="1159191" y="4918485"/>
            <a:ext cx="10313671" cy="17719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a:buClr>
                <a:schemeClr val="tx1"/>
              </a:buClr>
              <a:buSzPct val="100000"/>
              <a:buFont typeface="Arial" panose="020B0604020202020204" pitchFamily="34" charset="0"/>
              <a:buChar char="•"/>
            </a:pPr>
            <a:r>
              <a:rPr lang="en-US" altLang="ja-JP" dirty="0">
                <a:latin typeface="+mn-ea"/>
                <a:ea typeface="+mn-ea"/>
              </a:rPr>
              <a:t>3</a:t>
            </a:r>
            <a:r>
              <a:rPr lang="ja-JP" altLang="en-US" dirty="0">
                <a:latin typeface="+mn-ea"/>
                <a:ea typeface="+mn-ea"/>
              </a:rPr>
              <a:t>歳まで</a:t>
            </a:r>
            <a:r>
              <a:rPr lang="ja-JP" altLang="en-US" dirty="0">
                <a:solidFill>
                  <a:srgbClr val="FF0000"/>
                </a:solidFill>
                <a:latin typeface="+mn-ea"/>
                <a:ea typeface="+mn-ea"/>
              </a:rPr>
              <a:t>保育所手当</a:t>
            </a:r>
            <a:r>
              <a:rPr lang="ja-JP" altLang="en-US" dirty="0">
                <a:latin typeface="+mn-ea"/>
                <a:ea typeface="+mn-ea"/>
              </a:rPr>
              <a:t>あり（保育料の半額、一家族につき最高</a:t>
            </a:r>
            <a:r>
              <a:rPr lang="en-US" altLang="ja-JP" dirty="0">
                <a:latin typeface="+mn-ea"/>
                <a:ea typeface="+mn-ea"/>
              </a:rPr>
              <a:t>4</a:t>
            </a:r>
            <a:r>
              <a:rPr lang="ja-JP" altLang="en-US" dirty="0">
                <a:latin typeface="+mn-ea"/>
                <a:ea typeface="+mn-ea"/>
              </a:rPr>
              <a:t>万円）</a:t>
            </a:r>
            <a:endParaRPr lang="en-US" altLang="ja-JP" dirty="0">
              <a:latin typeface="+mn-ea"/>
              <a:ea typeface="+mn-ea"/>
            </a:endParaRPr>
          </a:p>
          <a:p>
            <a:pPr>
              <a:buClr>
                <a:schemeClr val="tx1"/>
              </a:buClr>
              <a:buSzPct val="100000"/>
              <a:buFont typeface="Arial" panose="020B0604020202020204" pitchFamily="34" charset="0"/>
              <a:buChar char="•"/>
            </a:pPr>
            <a:r>
              <a:rPr lang="ja-JP" altLang="en-US" dirty="0">
                <a:latin typeface="+mn-ea"/>
                <a:ea typeface="+mn-ea"/>
              </a:rPr>
              <a:t>子育て中の女医は原則として</a:t>
            </a:r>
            <a:r>
              <a:rPr lang="ja-JP" altLang="en-US" dirty="0">
                <a:solidFill>
                  <a:srgbClr val="FF0000"/>
                </a:solidFill>
                <a:latin typeface="+mn-ea"/>
                <a:ea typeface="+mn-ea"/>
              </a:rPr>
              <a:t>当直を免除</a:t>
            </a:r>
            <a:r>
              <a:rPr lang="ja-JP" altLang="en-US" dirty="0">
                <a:latin typeface="+mn-ea"/>
                <a:ea typeface="+mn-ea"/>
              </a:rPr>
              <a:t>される（当科は</a:t>
            </a:r>
            <a:r>
              <a:rPr lang="en-US" altLang="ja-JP" dirty="0">
                <a:latin typeface="+mn-ea"/>
                <a:ea typeface="+mn-ea"/>
              </a:rPr>
              <a:t>3</a:t>
            </a:r>
            <a:r>
              <a:rPr lang="ja-JP" altLang="en-US" dirty="0">
                <a:latin typeface="+mn-ea"/>
                <a:ea typeface="+mn-ea"/>
              </a:rPr>
              <a:t>人が各</a:t>
            </a:r>
            <a:r>
              <a:rPr lang="en-US" altLang="ja-JP" dirty="0">
                <a:latin typeface="+mn-ea"/>
                <a:ea typeface="+mn-ea"/>
              </a:rPr>
              <a:t>1</a:t>
            </a:r>
            <a:r>
              <a:rPr lang="ja-JP" altLang="en-US" dirty="0">
                <a:latin typeface="+mn-ea"/>
                <a:ea typeface="+mn-ea"/>
              </a:rPr>
              <a:t>回</a:t>
            </a:r>
            <a:r>
              <a:rPr lang="en-US" altLang="ja-JP" dirty="0">
                <a:latin typeface="+mn-ea"/>
                <a:ea typeface="+mn-ea"/>
              </a:rPr>
              <a:t>/</a:t>
            </a:r>
            <a:r>
              <a:rPr lang="ja-JP" altLang="en-US" dirty="0">
                <a:latin typeface="+mn-ea"/>
                <a:ea typeface="+mn-ea"/>
              </a:rPr>
              <a:t>月の</a:t>
            </a:r>
            <a:r>
              <a:rPr lang="en-US" altLang="ja-JP" dirty="0">
                <a:latin typeface="+mn-ea"/>
                <a:ea typeface="+mn-ea"/>
              </a:rPr>
              <a:t>ICU</a:t>
            </a:r>
            <a:r>
              <a:rPr lang="ja-JP" altLang="en-US" dirty="0">
                <a:latin typeface="+mn-ea"/>
                <a:ea typeface="+mn-ea"/>
              </a:rPr>
              <a:t>当直を担当、外科系宿日直とは別）</a:t>
            </a:r>
            <a:endParaRPr lang="en-US" altLang="ja-JP" dirty="0">
              <a:latin typeface="+mn-ea"/>
              <a:ea typeface="+mn-ea"/>
            </a:endParaRPr>
          </a:p>
          <a:p>
            <a:pPr>
              <a:buClr>
                <a:schemeClr val="tx1"/>
              </a:buClr>
              <a:buSzPct val="100000"/>
              <a:buFont typeface="Arial" panose="020B0604020202020204" pitchFamily="34" charset="0"/>
              <a:buChar char="•"/>
            </a:pPr>
            <a:r>
              <a:rPr lang="ja-JP" altLang="en-US" dirty="0">
                <a:latin typeface="+mn-ea"/>
                <a:ea typeface="+mn-ea"/>
              </a:rPr>
              <a:t>希望者は</a:t>
            </a:r>
            <a:r>
              <a:rPr lang="ja-JP" altLang="en-US" dirty="0">
                <a:solidFill>
                  <a:srgbClr val="FF0000"/>
                </a:solidFill>
                <a:latin typeface="+mn-ea"/>
                <a:ea typeface="+mn-ea"/>
              </a:rPr>
              <a:t>時短勤務</a:t>
            </a:r>
            <a:r>
              <a:rPr lang="ja-JP" altLang="en-US" dirty="0">
                <a:latin typeface="+mn-ea"/>
                <a:ea typeface="+mn-ea"/>
              </a:rPr>
              <a:t>や、</a:t>
            </a:r>
            <a:r>
              <a:rPr lang="en-US" altLang="ja-JP" dirty="0">
                <a:latin typeface="+mn-ea"/>
                <a:ea typeface="+mn-ea"/>
              </a:rPr>
              <a:t>15</a:t>
            </a:r>
            <a:r>
              <a:rPr lang="ja-JP" altLang="en-US" dirty="0">
                <a:latin typeface="+mn-ea"/>
                <a:ea typeface="+mn-ea"/>
              </a:rPr>
              <a:t>分刻みで前後に勤務時間帯をシフトする</a:t>
            </a:r>
            <a:r>
              <a:rPr lang="ja-JP" altLang="en-US" dirty="0">
                <a:solidFill>
                  <a:srgbClr val="FF0000"/>
                </a:solidFill>
                <a:latin typeface="+mn-ea"/>
                <a:ea typeface="+mn-ea"/>
              </a:rPr>
              <a:t>フレックス制度</a:t>
            </a:r>
            <a:r>
              <a:rPr lang="ja-JP" altLang="en-US" dirty="0">
                <a:latin typeface="+mn-ea"/>
                <a:ea typeface="+mn-ea"/>
              </a:rPr>
              <a:t>あり</a:t>
            </a:r>
            <a:endParaRPr lang="en-US" altLang="ja-JP" dirty="0">
              <a:latin typeface="+mn-ea"/>
              <a:ea typeface="+mn-ea"/>
            </a:endParaRPr>
          </a:p>
        </p:txBody>
      </p:sp>
      <p:sp>
        <p:nvSpPr>
          <p:cNvPr id="5" name="テキスト ボックス 4">
            <a:extLst>
              <a:ext uri="{FF2B5EF4-FFF2-40B4-BE49-F238E27FC236}">
                <a16:creationId xmlns:a16="http://schemas.microsoft.com/office/drawing/2014/main" id="{EDEA29E1-D1DF-69AC-9B5C-50BFA6517C17}"/>
              </a:ext>
            </a:extLst>
          </p:cNvPr>
          <p:cNvSpPr txBox="1"/>
          <p:nvPr/>
        </p:nvSpPr>
        <p:spPr>
          <a:xfrm>
            <a:off x="1022032" y="1338217"/>
            <a:ext cx="1620957" cy="523220"/>
          </a:xfrm>
          <a:prstGeom prst="rect">
            <a:avLst/>
          </a:prstGeom>
          <a:noFill/>
        </p:spPr>
        <p:txBody>
          <a:bodyPr wrap="none" rtlCol="0">
            <a:spAutoFit/>
          </a:bodyPr>
          <a:lstStyle/>
          <a:p>
            <a:r>
              <a:rPr kumimoji="1" lang="ja-JP" altLang="en-US" sz="2800" dirty="0">
                <a:solidFill>
                  <a:srgbClr val="FF0000"/>
                </a:solidFill>
                <a:effectLst>
                  <a:outerShdw blurRad="38100" dist="38100" dir="2700000" algn="tl">
                    <a:srgbClr val="000000">
                      <a:alpha val="43137"/>
                    </a:srgbClr>
                  </a:outerShdw>
                </a:effectLst>
              </a:rPr>
              <a:t>公的制度</a:t>
            </a:r>
          </a:p>
        </p:txBody>
      </p:sp>
      <p:sp>
        <p:nvSpPr>
          <p:cNvPr id="6" name="テキスト ボックス 5">
            <a:extLst>
              <a:ext uri="{FF2B5EF4-FFF2-40B4-BE49-F238E27FC236}">
                <a16:creationId xmlns:a16="http://schemas.microsoft.com/office/drawing/2014/main" id="{651C225E-C5C7-08A8-E5F8-BC86F6896414}"/>
              </a:ext>
            </a:extLst>
          </p:cNvPr>
          <p:cNvSpPr txBox="1"/>
          <p:nvPr/>
        </p:nvSpPr>
        <p:spPr>
          <a:xfrm>
            <a:off x="1058804" y="4360097"/>
            <a:ext cx="3057247" cy="523220"/>
          </a:xfrm>
          <a:prstGeom prst="rect">
            <a:avLst/>
          </a:prstGeom>
          <a:noFill/>
        </p:spPr>
        <p:txBody>
          <a:bodyPr wrap="none" rtlCol="0">
            <a:spAutoFit/>
          </a:bodyPr>
          <a:lstStyle/>
          <a:p>
            <a:r>
              <a:rPr kumimoji="1" lang="ja-JP" altLang="en-US" sz="2800" dirty="0">
                <a:solidFill>
                  <a:srgbClr val="0070C0"/>
                </a:solidFill>
                <a:effectLst>
                  <a:outerShdw blurRad="38100" dist="38100" dir="2700000" algn="tl">
                    <a:srgbClr val="000000">
                      <a:alpha val="43137"/>
                    </a:srgbClr>
                  </a:outerShdw>
                </a:effectLst>
              </a:rPr>
              <a:t>私的制度（当院）</a:t>
            </a:r>
            <a:endParaRPr kumimoji="1" lang="ja-JP" altLang="en-US" sz="2800" dirty="0">
              <a:solidFill>
                <a:schemeClr val="tx2">
                  <a:lumMod val="50000"/>
                  <a:lumOff val="50000"/>
                </a:schemeClr>
              </a:solidFill>
              <a:effectLst>
                <a:outerShdw blurRad="38100" dist="38100" dir="2700000" algn="tl">
                  <a:srgbClr val="000000">
                    <a:alpha val="43137"/>
                  </a:srgbClr>
                </a:outerShdw>
              </a:effectLst>
            </a:endParaRPr>
          </a:p>
        </p:txBody>
      </p:sp>
      <p:pic>
        <p:nvPicPr>
          <p:cNvPr id="8" name="図 7">
            <a:extLst>
              <a:ext uri="{FF2B5EF4-FFF2-40B4-BE49-F238E27FC236}">
                <a16:creationId xmlns:a16="http://schemas.microsoft.com/office/drawing/2014/main" id="{320C4F72-789D-D8C5-08A7-91490888DF5A}"/>
              </a:ext>
            </a:extLst>
          </p:cNvPr>
          <p:cNvPicPr>
            <a:picLocks noChangeAspect="1"/>
          </p:cNvPicPr>
          <p:nvPr/>
        </p:nvPicPr>
        <p:blipFill>
          <a:blip r:embed="rId2"/>
          <a:stretch>
            <a:fillRect/>
          </a:stretch>
        </p:blipFill>
        <p:spPr>
          <a:xfrm>
            <a:off x="9371963" y="3769359"/>
            <a:ext cx="1656081" cy="1656081"/>
          </a:xfrm>
          <a:prstGeom prst="rect">
            <a:avLst/>
          </a:prstGeom>
        </p:spPr>
      </p:pic>
    </p:spTree>
    <p:extLst>
      <p:ext uri="{BB962C8B-B14F-4D97-AF65-F5344CB8AC3E}">
        <p14:creationId xmlns:p14="http://schemas.microsoft.com/office/powerpoint/2010/main" val="33583097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5058</TotalTime>
  <Words>1611</Words>
  <Application>Microsoft Office PowerPoint</Application>
  <PresentationFormat>ワイド画面</PresentationFormat>
  <Paragraphs>151</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子育て支援の取り組み ーママの互助ー</vt:lpstr>
      <vt:lpstr>職場の背景</vt:lpstr>
      <vt:lpstr>常勤スタッフの構成　 　　　　　ー全員女性、未就学児あり、時短勤務を希望せずー</vt:lpstr>
      <vt:lpstr>PowerPoint プレゼンテーション</vt:lpstr>
      <vt:lpstr>要素１：業務の工夫　ー仕事に余裕をもたせるー</vt:lpstr>
      <vt:lpstr>要素１：業務の工夫ー業務を大きくしすぎない策ー</vt:lpstr>
      <vt:lpstr>要素２：個人の努力</vt:lpstr>
      <vt:lpstr>要素３：周囲の支援</vt:lpstr>
      <vt:lpstr>要素４：制度上の支援</vt:lpstr>
      <vt:lpstr>子育て支援の実際</vt:lpstr>
      <vt:lpstr>子育てと仕事の両立：良い点</vt:lpstr>
      <vt:lpstr>子育てと仕事の両立：問題点</vt:lpstr>
      <vt:lpstr>良い点　　　　　　　　　　困る点</vt:lpstr>
      <vt:lpstr>ハラスメントについて</vt:lpstr>
      <vt:lpstr>ハラスメントを防ぐために</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女医の働き方</dc:title>
  <dc:creator>yukie koike</dc:creator>
  <cp:lastModifiedBy>英文誌・国際・広報</cp:lastModifiedBy>
  <cp:revision>69</cp:revision>
  <dcterms:created xsi:type="dcterms:W3CDTF">2023-12-06T01:20:21Z</dcterms:created>
  <dcterms:modified xsi:type="dcterms:W3CDTF">2024-03-07T02:06:21Z</dcterms:modified>
</cp:coreProperties>
</file>