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5" r:id="rId6"/>
    <p:sldId id="266" r:id="rId7"/>
    <p:sldId id="263" r:id="rId8"/>
    <p:sldId id="260" r:id="rId9"/>
    <p:sldId id="261" r:id="rId10"/>
    <p:sldId id="268" r:id="rId11"/>
    <p:sldId id="269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F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A63D8-5C20-3988-86B8-5D50EB140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E691AA-3D04-42B6-D83E-D5CBE528D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6663BF-6146-887D-1C6E-44A7E29A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901-8C1A-49CE-A8F6-348E24BD6421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E7B50-2024-1EE4-B43B-B5843758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52D829-FADD-A36D-1A87-4C53FB72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2C90-95FF-46FA-BC95-E3EC501B4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35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01311-758E-2080-F2FC-CE437648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BA7F9C-C719-AF27-16B3-4BCD6F937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581BF2-3F1D-DB2A-372B-DE661D7B8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901-8C1A-49CE-A8F6-348E24BD6421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29BC5A-6921-CA0E-4DCC-3A0FC21F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3CC425-9E87-BA2E-5A80-039142E0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2C90-95FF-46FA-BC95-E3EC501B4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29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BC7DAC-07BF-BE86-199B-B1D56908A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9992418-0B94-46A9-EB30-540E68B3F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763E1-D67C-24F8-C323-00683FBB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901-8C1A-49CE-A8F6-348E24BD6421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FFCB84-3FFC-F125-6E27-D6519BF1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77E9AF-4B37-ACAA-CA97-AADE7099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2C90-95FF-46FA-BC95-E3EC501B4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86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10F2B9-3019-9FC1-26D7-87B95FCE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61F38C-9ACF-0237-A8F9-59E3E4DDE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BEF600-70CB-F13E-78A6-F635E4AC0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901-8C1A-49CE-A8F6-348E24BD6421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B35012-D994-BA33-B939-B37BBB92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B02D64-77A0-D2E1-F6EF-5D9CED4F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2C90-95FF-46FA-BC95-E3EC501B4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8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6E3570-6A7A-2D4F-7E6C-A69CD0CB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8A6FB3-610E-E7A0-0D87-5A7936F09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15E874-4673-4D10-5F9C-2CF98A09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901-8C1A-49CE-A8F6-348E24BD6421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5E03B4-F7E1-DC74-719D-2BAE97EC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C79776-09EF-E6A5-E589-39B90B52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2C90-95FF-46FA-BC95-E3EC501B4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9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825B6-7EF0-18EE-5AF6-D7159757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27C866-6D6F-72C1-25F6-E318A6658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0BFF25-5D45-587A-7E92-EAE27455D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7C6332-1343-6ADD-2D09-6946F205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901-8C1A-49CE-A8F6-348E24BD6421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BB14A6-99AE-A078-15D4-7EBA51C3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BAF04A-D421-B16D-620C-3CA16652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2C90-95FF-46FA-BC95-E3EC501B4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98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E4B1C9-CB64-D832-7FB4-EB0E016C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E3370D-C897-643A-62D6-0A2746C98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8F3079-129A-13C9-F60E-11C0ECE1C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04E2B4-4BFE-2658-0899-14B62FEA1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A398245-DCDC-00FD-6682-F165477E5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FD34CA2-A1D7-CFC2-9DD6-885A5C43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901-8C1A-49CE-A8F6-348E24BD6421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813CC60-29B6-F780-D24F-5721D1FE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1C3FBD1-5983-29A1-85E3-3CA30456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2C90-95FF-46FA-BC95-E3EC501B4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22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9AAB57-2723-E2F2-E583-16FBF6DB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BF9EFF8-4772-A0B2-97A4-87A32BF6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901-8C1A-49CE-A8F6-348E24BD6421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91EAD1-BED4-60EE-07A9-F97B8126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6AF86B2-F6F0-5ECD-B30C-C119E88B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2C90-95FF-46FA-BC95-E3EC501B4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8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77E0AEB-57B9-7FFC-6D3B-10595991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901-8C1A-49CE-A8F6-348E24BD6421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D35F16D-B62F-1710-4883-747CBB8D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9171DF-09B2-8881-FD83-105310D7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2C90-95FF-46FA-BC95-E3EC501B4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74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0F6AC-EC9B-C432-59C6-971B2EC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4A6EB9-882E-A594-050A-221EA01AE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BD24212-BE39-282D-DBBA-5788AB26A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819A9F-7C1A-60E2-7DC5-D4F75C4F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901-8C1A-49CE-A8F6-348E24BD6421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FB6897-4FB7-2DE6-175F-6EBCF3B9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CD8852-C055-47CC-58B9-98FD20F4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2C90-95FF-46FA-BC95-E3EC501B4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49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838C6B-9BF5-5D7D-FC55-4F971B5C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5046B35-1DEA-95FF-59C8-17167732E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924577-FFC3-897C-E28C-3BDBBB24A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7382EA-FDDE-9B14-4B71-367689A0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1901-8C1A-49CE-A8F6-348E24BD6421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402FC7-E55D-C816-0BC4-088EFFEA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C4343F-DFDD-A91D-A7B6-26D0DA51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2C90-95FF-46FA-BC95-E3EC501B4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39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590B407-8FF2-DC83-2782-B4E79BAF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DE833B-3D84-32CE-7903-B6A363BA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A7D99B-E3B1-3309-BA8A-72E33EF32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C1901-8C1A-49CE-A8F6-348E24BD6421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649197-D2DD-EADE-5B4D-F5E655FE9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D0BFAF-000F-2B3E-ADCF-98A81616B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A2C90-95FF-46FA-BC95-E3EC501B4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44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45A642-5DF6-1921-DA13-9435439E8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常勤医</a:t>
            </a:r>
            <a:r>
              <a:rPr lang="en-US" altLang="ja-JP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名の地方の急性期病院で</a:t>
            </a:r>
            <a:br>
              <a:rPr lang="en-US" altLang="ja-JP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男性医師</a:t>
            </a:r>
            <a:r>
              <a:rPr lang="en-US" altLang="ja-JP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名が育休を取得しました</a:t>
            </a:r>
            <a:br>
              <a:rPr lang="en-US" altLang="ja-JP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ja-JP" altLang="en-US" sz="2400" b="1" dirty="0">
                <a:ln w="22225">
                  <a:solidFill>
                    <a:schemeClr val="accent2"/>
                  </a:solidFill>
                  <a:prstDash val="solid"/>
                </a:ln>
              </a:rPr>
              <a:t>～地方急性期病院の育休のリアル～</a:t>
            </a:r>
            <a:endParaRPr kumimoji="1" lang="ja-JP" altLang="en-US" sz="24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7B971CC-D23E-A492-A88B-889E6704F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495" y="3602037"/>
            <a:ext cx="9144000" cy="1655762"/>
          </a:xfrm>
        </p:spPr>
        <p:txBody>
          <a:bodyPr/>
          <a:lstStyle/>
          <a:p>
            <a:endParaRPr lang="en-US" altLang="ja-JP" b="1" dirty="0"/>
          </a:p>
          <a:p>
            <a:r>
              <a:rPr lang="ja-JP" altLang="en-US" b="1" dirty="0"/>
              <a:t>熊本労災病院　耳鼻咽喉科</a:t>
            </a:r>
            <a:endParaRPr lang="en-US" altLang="ja-JP" b="1" dirty="0"/>
          </a:p>
          <a:p>
            <a:r>
              <a:rPr kumimoji="1" lang="ja-JP" altLang="en-US" b="1" dirty="0"/>
              <a:t>増田聖子　宮本祐亮　竹村隼也　植田寛之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1FFF436-7410-9179-59C4-CDC10EA88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69"/>
          <a:stretch/>
        </p:blipFill>
        <p:spPr>
          <a:xfrm>
            <a:off x="2160495" y="3703755"/>
            <a:ext cx="1705976" cy="145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3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B49FB1-EA9D-D1EA-A891-A9088614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200" b="1" dirty="0"/>
              <a:t>結論：</a:t>
            </a:r>
            <a:r>
              <a:rPr lang="ja-JP" altLang="en-US" sz="3200" b="1" u="sng" dirty="0"/>
              <a:t>全然大丈夫だった</a:t>
            </a:r>
            <a:endParaRPr kumimoji="1" lang="en-US" altLang="ja-JP" sz="3200" b="1" u="sng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46F0C2-73C8-D075-69A9-619C80FA2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4962"/>
            <a:ext cx="10515600" cy="521109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少人数の病院で円満に育休をとるコツ</a:t>
            </a:r>
            <a:endParaRPr lang="en-US" altLang="ja-JP" sz="2400" b="1" dirty="0"/>
          </a:p>
          <a:p>
            <a:pPr marL="0" indent="0">
              <a:buNone/>
            </a:pPr>
            <a:endParaRPr kumimoji="1" lang="en-US" altLang="ja-JP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accent1"/>
                </a:solidFill>
              </a:rPr>
              <a:t>診療面</a:t>
            </a:r>
            <a:r>
              <a:rPr lang="ja-JP" altLang="en-US" sz="2400" dirty="0">
                <a:solidFill>
                  <a:schemeClr val="accent1"/>
                </a:solidFill>
              </a:rPr>
              <a:t>の工夫</a:t>
            </a:r>
            <a:endParaRPr kumimoji="1" lang="en-US" altLang="ja-JP" sz="24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kumimoji="1" lang="ja-JP" altLang="en-US" sz="2400" dirty="0"/>
              <a:t>支障がない</a:t>
            </a:r>
            <a:r>
              <a:rPr lang="ja-JP" altLang="en-US" sz="2400" dirty="0"/>
              <a:t>範囲</a:t>
            </a:r>
            <a:r>
              <a:rPr kumimoji="1" lang="ja-JP" altLang="en-US" sz="2400" dirty="0"/>
              <a:t>の診療制限</a:t>
            </a:r>
            <a:r>
              <a:rPr kumimoji="1" lang="ja-JP" altLang="en-US" sz="2400"/>
              <a:t>：当院の</a:t>
            </a:r>
            <a:r>
              <a:rPr kumimoji="1" lang="ja-JP" altLang="en-US" sz="2400" dirty="0"/>
              <a:t>至上命題は救急患者の受け入れ。それ以外の部分で少し縮小する。</a:t>
            </a:r>
            <a:endParaRPr kumimoji="1" lang="en-US" altLang="ja-JP" sz="2400" dirty="0"/>
          </a:p>
          <a:p>
            <a:pPr>
              <a:buFont typeface="Wingdings" panose="05000000000000000000" pitchFamily="2" charset="2"/>
              <a:buChar char="ü"/>
            </a:pPr>
            <a:r>
              <a:rPr kumimoji="1" lang="ja-JP" altLang="en-US" sz="2400" dirty="0"/>
              <a:t>患者の</a:t>
            </a:r>
            <a:r>
              <a:rPr kumimoji="1" lang="en-US" altLang="ja-JP" sz="2400" dirty="0"/>
              <a:t>9</a:t>
            </a:r>
            <a:r>
              <a:rPr lang="ja-JP" altLang="en-US" sz="2400" dirty="0"/>
              <a:t>割は定型的疾患。パスなどを活用してルーチンワーク化しておく。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chemeClr val="accent1"/>
                </a:solidFill>
              </a:rPr>
              <a:t>良好な人間関係</a:t>
            </a:r>
            <a:endParaRPr lang="en-US" altLang="ja-JP" sz="24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sz="2400" dirty="0"/>
              <a:t>お互いに信頼関係を築けていることが最も大切。</a:t>
            </a:r>
            <a:endParaRPr lang="en-US" altLang="ja-JP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sz="2400" dirty="0"/>
              <a:t>「いつも頑張っている人」の休暇取得には誰も嫌な感情を抱かない。</a:t>
            </a:r>
            <a:endParaRPr lang="en-US" altLang="ja-JP" sz="2400" dirty="0"/>
          </a:p>
          <a:p>
            <a:pPr>
              <a:buFont typeface="Wingdings" panose="05000000000000000000" pitchFamily="2" charset="2"/>
              <a:buChar char="ü"/>
            </a:pPr>
            <a:r>
              <a:rPr kumimoji="1" lang="ja-JP" altLang="en-US" sz="2400" dirty="0"/>
              <a:t>当然の権利です、のような態度はとらず、周りへの感謝を忘れない。</a:t>
            </a:r>
            <a:endParaRPr kumimoji="1" lang="en-US" altLang="ja-JP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sz="2400" dirty="0"/>
              <a:t>自分も「助けてもらう立場」になる可能性があることを認識する。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3065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E1EE0-3629-3CC6-70EB-13EC771A3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28F36B-F017-D7ED-615E-6089EBA1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2441"/>
            <a:ext cx="10515600" cy="521109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問題点：</a:t>
            </a:r>
            <a:endParaRPr lang="en-US" altLang="ja-JP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/>
              <a:t>1</a:t>
            </a:r>
            <a:r>
              <a:rPr lang="ja-JP" altLang="en-US" sz="2400" dirty="0"/>
              <a:t>ヶ月くらいなら対応できるが、連続</a:t>
            </a:r>
            <a:r>
              <a:rPr lang="en-US" altLang="ja-JP" sz="2400" dirty="0"/>
              <a:t>2</a:t>
            </a:r>
            <a:r>
              <a:rPr lang="ja-JP" altLang="en-US" sz="2400" dirty="0"/>
              <a:t>ヶ月以上は厳しい。分割なら</a:t>
            </a:r>
            <a:r>
              <a:rPr lang="en-US" altLang="ja-JP" sz="2400" dirty="0"/>
              <a:t>OK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sz="2400" dirty="0"/>
              <a:t>育休明け直後は残業時間が増えた→それは家庭的には</a:t>
            </a:r>
            <a:r>
              <a:rPr lang="en-US" altLang="ja-JP" sz="2400" dirty="0"/>
              <a:t>NG</a:t>
            </a:r>
            <a:r>
              <a:rPr lang="ja-JP" altLang="en-US" sz="2400" dirty="0"/>
              <a:t>では？</a:t>
            </a:r>
            <a:endParaRPr lang="en-US" altLang="ja-JP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/>
              <a:t>2</a:t>
            </a:r>
            <a:r>
              <a:rPr lang="ja-JP" altLang="en-US" sz="2400" dirty="0"/>
              <a:t>名以下の病院ではかなり診療制限しないと難しいと思われる。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>
              <a:buFont typeface="Wingdings" panose="05000000000000000000" pitchFamily="2" charset="2"/>
              <a:buChar char="ü"/>
            </a:pPr>
            <a:endParaRPr lang="en-US" altLang="ja-JP" sz="2400" dirty="0"/>
          </a:p>
          <a:p>
            <a:pPr algn="ctr">
              <a:buFont typeface="Wingdings" panose="05000000000000000000" pitchFamily="2" charset="2"/>
              <a:buChar char="ü"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>
              <a:buFont typeface="Wingdings" panose="05000000000000000000" pitchFamily="2" charset="2"/>
              <a:buChar char="ü"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FF545-EBC2-8EB0-8EA1-855185458E91}"/>
              </a:ext>
            </a:extLst>
          </p:cNvPr>
          <p:cNvSpPr txBox="1"/>
          <p:nvPr/>
        </p:nvSpPr>
        <p:spPr>
          <a:xfrm>
            <a:off x="838200" y="3429000"/>
            <a:ext cx="10206519" cy="2239267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200" b="1" dirty="0"/>
              <a:t>提言</a:t>
            </a:r>
            <a:endParaRPr kumimoji="1" lang="en-US" altLang="ja-JP" sz="3200" b="1" dirty="0"/>
          </a:p>
          <a:p>
            <a:pPr algn="ctr">
              <a:lnSpc>
                <a:spcPct val="150000"/>
              </a:lnSpc>
            </a:pPr>
            <a:r>
              <a:rPr kumimoji="1" lang="ja-JP" altLang="en-US" sz="3200" dirty="0"/>
              <a:t>地方の少人数病院でも工夫次第で育休は可能です。</a:t>
            </a:r>
            <a:endParaRPr kumimoji="1" lang="en-US" altLang="ja-JP" sz="3200" dirty="0"/>
          </a:p>
          <a:p>
            <a:pPr algn="ctr">
              <a:lnSpc>
                <a:spcPct val="150000"/>
              </a:lnSpc>
            </a:pPr>
            <a:r>
              <a:rPr lang="ja-JP" altLang="en-US" sz="3200" dirty="0"/>
              <a:t>あきらめる前に前向きに検討してみましょう！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784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C3B57AB-7707-C89A-BD1E-952E54377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92" y="1574168"/>
            <a:ext cx="2729656" cy="2047242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F10780-035A-662B-4883-31A1E24B7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36" y="1484385"/>
            <a:ext cx="2849366" cy="21370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1693D3A-8D78-A138-8736-68EC1A116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38" y="1443877"/>
            <a:ext cx="2965807" cy="2224355"/>
          </a:xfrm>
          <a:prstGeom prst="rect">
            <a:avLst/>
          </a:prstGeom>
        </p:spPr>
      </p:pic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48E98ED9-52CD-8181-6695-828C976CFA97}"/>
              </a:ext>
            </a:extLst>
          </p:cNvPr>
          <p:cNvSpPr txBox="1">
            <a:spLocks/>
          </p:cNvSpPr>
          <p:nvPr/>
        </p:nvSpPr>
        <p:spPr>
          <a:xfrm>
            <a:off x="1029154" y="3652275"/>
            <a:ext cx="10218756" cy="2307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「あの・・、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月末に子どもが生まれるん　　　　　　　　　　　　　　　　　　　　ですが、妻が育休を取ってほしいって・・・。」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「えっ、育休・・どのくらいとるの？」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ヶ月とりたいです。」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　　　　　　　　　　　　　　 「うち、そんなに暇じゃないよ・・」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477AD9-7362-75D9-DB9B-49989ECF9F25}"/>
              </a:ext>
            </a:extLst>
          </p:cNvPr>
          <p:cNvSpPr txBox="1"/>
          <p:nvPr/>
        </p:nvSpPr>
        <p:spPr>
          <a:xfrm>
            <a:off x="1736336" y="346881"/>
            <a:ext cx="9139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医師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</a:t>
            </a:r>
            <a:r>
              <a:rPr kumimoji="1"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kumimoji="1"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月✖✖日、医師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に「相談したいことがある」と言われた。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医師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月に赴任予定で、当院で初期研修後入局。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年ぶりに戻ってくる。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医師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は医師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が来るのを楽しみにしていたので、飲みに行くことにした。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3D64F1-1AAE-9CC1-BB3A-D6F5E1949542}"/>
              </a:ext>
            </a:extLst>
          </p:cNvPr>
          <p:cNvSpPr txBox="1"/>
          <p:nvPr/>
        </p:nvSpPr>
        <p:spPr>
          <a:xfrm>
            <a:off x="1150274" y="5694114"/>
            <a:ext cx="10097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医師</a:t>
            </a:r>
            <a:r>
              <a:rPr kumimoji="1" lang="en-US" altLang="ja-JP" sz="2000" dirty="0"/>
              <a:t>A</a:t>
            </a:r>
            <a:r>
              <a:rPr kumimoji="1" lang="ja-JP" altLang="en-US" sz="2000" dirty="0"/>
              <a:t>は無理だ～、と思ったが、このご時世、育休を拒否できないのは承知している。</a:t>
            </a:r>
            <a:endParaRPr kumimoji="1" lang="en-US" altLang="ja-JP" sz="2000" dirty="0"/>
          </a:p>
          <a:p>
            <a:r>
              <a:rPr lang="ja-JP" altLang="en-US" sz="2000" dirty="0"/>
              <a:t>医師</a:t>
            </a:r>
            <a:r>
              <a:rPr lang="en-US" altLang="ja-JP" sz="2000" dirty="0"/>
              <a:t>B</a:t>
            </a:r>
            <a:r>
              <a:rPr lang="ja-JP" altLang="en-US" sz="2000" dirty="0"/>
              <a:t>も家庭の事情から引き下がれず、申し訳なさそうにしながらも懇願。</a:t>
            </a:r>
            <a:endParaRPr kumimoji="1" lang="en-US" altLang="ja-JP" sz="2000" dirty="0"/>
          </a:p>
          <a:p>
            <a:r>
              <a:rPr lang="ja-JP" altLang="en-US" sz="2000" dirty="0"/>
              <a:t>しかし当院の状況では連続</a:t>
            </a:r>
            <a:r>
              <a:rPr lang="en-US" altLang="ja-JP" sz="2000" dirty="0"/>
              <a:t>1</a:t>
            </a:r>
            <a:r>
              <a:rPr lang="ja-JP" altLang="en-US" sz="2000" dirty="0"/>
              <a:t>ヶ月が限度。</a:t>
            </a:r>
            <a:r>
              <a:rPr lang="en-US" altLang="ja-JP" sz="2000" dirty="0"/>
              <a:t>1</a:t>
            </a:r>
            <a:r>
              <a:rPr lang="ja-JP" altLang="en-US" sz="2000" dirty="0"/>
              <a:t>ヶ月の育休、で話はついた。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1116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6A421B-A641-D05A-F59B-C65E92F6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46" y="-183593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熊本労災病院の紹介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6F8B3-47CD-80DB-DDAA-E8068A4C2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47664"/>
            <a:ext cx="5753431" cy="312803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ja-JP" altLang="en-US" sz="2000" dirty="0"/>
              <a:t>医師</a:t>
            </a:r>
            <a:r>
              <a:rPr lang="en-US" altLang="ja-JP" sz="2000" dirty="0"/>
              <a:t>A</a:t>
            </a:r>
            <a:r>
              <a:rPr lang="ja-JP" altLang="en-US" sz="2000" dirty="0"/>
              <a:t>（女性）入局</a:t>
            </a:r>
            <a:r>
              <a:rPr lang="en-US" altLang="ja-JP" sz="2000" dirty="0"/>
              <a:t>29</a:t>
            </a:r>
            <a:r>
              <a:rPr lang="ja-JP" altLang="en-US" sz="2000" dirty="0"/>
              <a:t>年目、指導医</a:t>
            </a:r>
            <a:endParaRPr lang="en-US" altLang="ja-JP" sz="2000" dirty="0"/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2000" dirty="0"/>
              <a:t>医師</a:t>
            </a:r>
            <a:r>
              <a:rPr lang="en-US" altLang="ja-JP" sz="2000" dirty="0"/>
              <a:t>B</a:t>
            </a:r>
            <a:r>
              <a:rPr lang="ja-JP" altLang="en-US" sz="2000" dirty="0"/>
              <a:t>（男性）</a:t>
            </a:r>
            <a:r>
              <a:rPr kumimoji="1" lang="ja-JP" altLang="en-US" sz="2000" dirty="0"/>
              <a:t>入局</a:t>
            </a:r>
            <a:r>
              <a:rPr kumimoji="1" lang="en-US" altLang="ja-JP" sz="2000" dirty="0"/>
              <a:t>8</a:t>
            </a:r>
            <a:r>
              <a:rPr kumimoji="1" lang="ja-JP" altLang="en-US" sz="2000" dirty="0"/>
              <a:t>年目、専門医</a:t>
            </a:r>
            <a:endParaRPr kumimoji="1" lang="en-US" altLang="ja-JP" sz="2000" dirty="0"/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2000" dirty="0"/>
              <a:t>医師</a:t>
            </a:r>
            <a:r>
              <a:rPr lang="en-US" altLang="ja-JP" sz="2000" dirty="0"/>
              <a:t>C</a:t>
            </a:r>
            <a:r>
              <a:rPr lang="ja-JP" altLang="en-US" sz="2000" dirty="0"/>
              <a:t>（男性）入局</a:t>
            </a:r>
            <a:r>
              <a:rPr lang="en-US" altLang="ja-JP" sz="2000" dirty="0"/>
              <a:t>5</a:t>
            </a:r>
            <a:r>
              <a:rPr lang="ja-JP" altLang="en-US" sz="2000" dirty="0"/>
              <a:t>年目、専攻医</a:t>
            </a:r>
            <a:endParaRPr lang="en-US" altLang="ja-JP" sz="2000" dirty="0"/>
          </a:p>
          <a:p>
            <a:pPr marL="0" indent="0">
              <a:lnSpc>
                <a:spcPct val="200000"/>
              </a:lnSpc>
              <a:buNone/>
            </a:pPr>
            <a:r>
              <a:rPr kumimoji="1" lang="ja-JP" altLang="en-US" sz="2000" dirty="0"/>
              <a:t>医師</a:t>
            </a:r>
            <a:r>
              <a:rPr kumimoji="1" lang="en-US" altLang="ja-JP" sz="2000" dirty="0"/>
              <a:t>D</a:t>
            </a:r>
            <a:r>
              <a:rPr kumimoji="1" lang="ja-JP" altLang="en-US" sz="2000" dirty="0"/>
              <a:t>（男性）入局</a:t>
            </a:r>
            <a:r>
              <a:rPr lang="en-US" altLang="ja-JP" sz="2000" dirty="0"/>
              <a:t>7</a:t>
            </a:r>
            <a:r>
              <a:rPr kumimoji="1" lang="ja-JP" altLang="en-US" sz="2000" dirty="0"/>
              <a:t>年目、専門医（週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非常勤）</a:t>
            </a:r>
            <a:endParaRPr kumimoji="1" lang="en-US" altLang="ja-JP" sz="2000" dirty="0"/>
          </a:p>
          <a:p>
            <a:pPr marL="0" indent="0">
              <a:lnSpc>
                <a:spcPct val="200000"/>
              </a:lnSpc>
              <a:buNone/>
            </a:pPr>
            <a:endParaRPr kumimoji="1" lang="ja-JP" altLang="en-US" sz="2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5E8AF8-40AA-E8BD-4856-88C5999B6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8" t="55945" r="5385" b="10190"/>
          <a:stretch/>
        </p:blipFill>
        <p:spPr>
          <a:xfrm>
            <a:off x="310094" y="3611506"/>
            <a:ext cx="451889" cy="72668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E03F3AC-1B9A-D6EE-4F96-B06AE5298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8252" r="81098" b="56175"/>
          <a:stretch/>
        </p:blipFill>
        <p:spPr>
          <a:xfrm>
            <a:off x="310093" y="4281559"/>
            <a:ext cx="451890" cy="76332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DE4EC70-0856-F91F-761D-6846B21A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2" t="53981" r="30848" b="8211"/>
          <a:stretch/>
        </p:blipFill>
        <p:spPr>
          <a:xfrm>
            <a:off x="310092" y="5008244"/>
            <a:ext cx="451888" cy="80818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C38E701-8E76-6C4E-2F49-293B1BE8F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6" t="9517" r="30343" b="55662"/>
          <a:stretch/>
        </p:blipFill>
        <p:spPr>
          <a:xfrm>
            <a:off x="284903" y="5824056"/>
            <a:ext cx="477077" cy="763326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C4F63EE-4A7E-3A78-583D-7CEB8F881401}"/>
              </a:ext>
            </a:extLst>
          </p:cNvPr>
          <p:cNvSpPr/>
          <p:nvPr/>
        </p:nvSpPr>
        <p:spPr>
          <a:xfrm>
            <a:off x="180753" y="3547664"/>
            <a:ext cx="6410878" cy="312803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58170F8-938D-ED31-D144-955FDAD64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371500"/>
              </p:ext>
            </p:extLst>
          </p:nvPr>
        </p:nvGraphicFramePr>
        <p:xfrm>
          <a:off x="6636001" y="3959549"/>
          <a:ext cx="5314997" cy="23241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497908">
                  <a:extLst>
                    <a:ext uri="{9D8B030D-6E8A-4147-A177-3AD203B41FA5}">
                      <a16:colId xmlns:a16="http://schemas.microsoft.com/office/drawing/2014/main" val="1088835200"/>
                    </a:ext>
                  </a:extLst>
                </a:gridCol>
                <a:gridCol w="1244009">
                  <a:extLst>
                    <a:ext uri="{9D8B030D-6E8A-4147-A177-3AD203B41FA5}">
                      <a16:colId xmlns:a16="http://schemas.microsoft.com/office/drawing/2014/main" val="2152860080"/>
                    </a:ext>
                  </a:extLst>
                </a:gridCol>
                <a:gridCol w="2573080">
                  <a:extLst>
                    <a:ext uri="{9D8B030D-6E8A-4147-A177-3AD203B41FA5}">
                      <a16:colId xmlns:a16="http://schemas.microsoft.com/office/drawing/2014/main" val="135537161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ja-JP" altLang="en-US" b="0">
                          <a:solidFill>
                            <a:srgbClr val="393E46"/>
                          </a:solidFill>
                          <a:effectLst/>
                        </a:rPr>
                        <a:t>入院患者数</a:t>
                      </a:r>
                    </a:p>
                  </a:txBody>
                  <a:tcPr marL="152400" marR="152400" marT="95250" marB="9525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>
                          <a:effectLst/>
                        </a:rPr>
                        <a:t>新患者数</a:t>
                      </a:r>
                    </a:p>
                  </a:txBody>
                  <a:tcPr marL="152400" marR="152400" marT="95250" marB="9525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>
                          <a:effectLst/>
                        </a:rPr>
                        <a:t>624</a:t>
                      </a:r>
                      <a:r>
                        <a:rPr lang="ja-JP" altLang="en-US">
                          <a:effectLst/>
                        </a:rPr>
                        <a:t>人</a:t>
                      </a:r>
                    </a:p>
                  </a:txBody>
                  <a:tcPr marL="152400" marR="152400" marT="95250" marB="9525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4573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>
                          <a:effectLst/>
                        </a:rPr>
                        <a:t>延患者数</a:t>
                      </a:r>
                    </a:p>
                  </a:txBody>
                  <a:tcPr marL="152400" marR="152400" marT="95250" marB="9525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>
                          <a:effectLst/>
                        </a:rPr>
                        <a:t>4,541</a:t>
                      </a:r>
                      <a:r>
                        <a:rPr lang="ja-JP" altLang="en-US">
                          <a:effectLst/>
                        </a:rPr>
                        <a:t>人（</a:t>
                      </a:r>
                      <a:r>
                        <a:rPr lang="en-US" altLang="ja-JP">
                          <a:effectLst/>
                        </a:rPr>
                        <a:t>12.4</a:t>
                      </a:r>
                      <a:r>
                        <a:rPr lang="ja-JP" altLang="en-US">
                          <a:effectLst/>
                        </a:rPr>
                        <a:t>人</a:t>
                      </a:r>
                      <a:r>
                        <a:rPr lang="en-US" altLang="ja-JP">
                          <a:effectLst/>
                        </a:rPr>
                        <a:t>/</a:t>
                      </a:r>
                      <a:r>
                        <a:rPr lang="ja-JP" altLang="en-US">
                          <a:effectLst/>
                        </a:rPr>
                        <a:t>日）</a:t>
                      </a:r>
                    </a:p>
                  </a:txBody>
                  <a:tcPr marL="152400" marR="152400" marT="95250" marB="9525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69945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ja-JP" altLang="en-US" b="0" dirty="0">
                          <a:solidFill>
                            <a:srgbClr val="393E46"/>
                          </a:solidFill>
                          <a:effectLst/>
                        </a:rPr>
                        <a:t>外来患者数</a:t>
                      </a:r>
                    </a:p>
                  </a:txBody>
                  <a:tcPr marL="152400" marR="152400" marT="95250" marB="9525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>
                          <a:effectLst/>
                        </a:rPr>
                        <a:t>新患者数</a:t>
                      </a:r>
                    </a:p>
                  </a:txBody>
                  <a:tcPr marL="152400" marR="152400" marT="95250" marB="9525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>
                          <a:effectLst/>
                        </a:rPr>
                        <a:t>1,545</a:t>
                      </a:r>
                      <a:r>
                        <a:rPr lang="ja-JP" altLang="en-US">
                          <a:effectLst/>
                        </a:rPr>
                        <a:t>人</a:t>
                      </a:r>
                    </a:p>
                  </a:txBody>
                  <a:tcPr marL="152400" marR="152400" marT="95250" marB="9525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8278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>
                          <a:effectLst/>
                        </a:rPr>
                        <a:t>延患者数</a:t>
                      </a:r>
                    </a:p>
                  </a:txBody>
                  <a:tcPr marL="152400" marR="152400" marT="95250" marB="9525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effectLst/>
                        </a:rPr>
                        <a:t>8,624</a:t>
                      </a:r>
                      <a:r>
                        <a:rPr lang="ja-JP" altLang="en-US" dirty="0">
                          <a:effectLst/>
                        </a:rPr>
                        <a:t>人（</a:t>
                      </a:r>
                      <a:r>
                        <a:rPr lang="en-US" altLang="ja-JP" dirty="0">
                          <a:effectLst/>
                        </a:rPr>
                        <a:t>35.5</a:t>
                      </a:r>
                      <a:r>
                        <a:rPr lang="ja-JP" altLang="en-US" dirty="0">
                          <a:effectLst/>
                        </a:rPr>
                        <a:t>人</a:t>
                      </a:r>
                      <a:r>
                        <a:rPr lang="en-US" altLang="ja-JP" dirty="0">
                          <a:effectLst/>
                        </a:rPr>
                        <a:t>/</a:t>
                      </a:r>
                      <a:r>
                        <a:rPr lang="ja-JP" altLang="en-US" dirty="0">
                          <a:effectLst/>
                        </a:rPr>
                        <a:t>日）</a:t>
                      </a:r>
                    </a:p>
                  </a:txBody>
                  <a:tcPr marL="152400" marR="152400" marT="95250" marB="9525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23009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b="0" dirty="0">
                          <a:solidFill>
                            <a:srgbClr val="393E46"/>
                          </a:solidFill>
                          <a:effectLst/>
                        </a:rPr>
                        <a:t>手術件数</a:t>
                      </a:r>
                    </a:p>
                  </a:txBody>
                  <a:tcPr marL="152400" marR="152400" marT="95250" marB="9525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ja-JP" altLang="en-US" dirty="0">
                        <a:effectLst/>
                      </a:endParaRPr>
                    </a:p>
                  </a:txBody>
                  <a:tcPr marL="152400" marR="152400" marT="95250" marB="9525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dirty="0">
                          <a:effectLst/>
                        </a:rPr>
                        <a:t>592</a:t>
                      </a:r>
                      <a:r>
                        <a:rPr lang="ja-JP" altLang="en-US" dirty="0">
                          <a:effectLst/>
                        </a:rPr>
                        <a:t>件</a:t>
                      </a:r>
                    </a:p>
                  </a:txBody>
                  <a:tcPr marL="152400" marR="152400" marT="95250" marB="9525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884487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7F6728-518B-FECF-1206-FDC64F0E22AB}"/>
              </a:ext>
            </a:extLst>
          </p:cNvPr>
          <p:cNvSpPr txBox="1"/>
          <p:nvPr/>
        </p:nvSpPr>
        <p:spPr>
          <a:xfrm>
            <a:off x="6772384" y="3590217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R5.4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~R6.3</a:t>
            </a:r>
            <a:r>
              <a:rPr kumimoji="1" lang="ja-JP" altLang="en-US" dirty="0"/>
              <a:t>月　耳鼻咽喉科診療実績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C5E9BA2-C92D-5EED-E82A-48198B56E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01" y="897379"/>
            <a:ext cx="2952750" cy="155257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21E69BF-A31A-6C79-B47B-051726261447}"/>
              </a:ext>
            </a:extLst>
          </p:cNvPr>
          <p:cNvSpPr txBox="1"/>
          <p:nvPr/>
        </p:nvSpPr>
        <p:spPr>
          <a:xfrm>
            <a:off x="3431978" y="799257"/>
            <a:ext cx="51235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病床数</a:t>
            </a:r>
            <a:r>
              <a:rPr kumimoji="1" lang="en-US" altLang="ja-JP" sz="2400" dirty="0"/>
              <a:t>410</a:t>
            </a:r>
            <a:r>
              <a:rPr kumimoji="1" lang="ja-JP" altLang="en-US" sz="2400" dirty="0"/>
              <a:t>床、</a:t>
            </a:r>
            <a:r>
              <a:rPr kumimoji="1" lang="en-US" altLang="ja-JP" sz="2400" dirty="0"/>
              <a:t>27</a:t>
            </a:r>
            <a:r>
              <a:rPr kumimoji="1" lang="ja-JP" altLang="en-US" sz="2400" dirty="0"/>
              <a:t>診療科、</a:t>
            </a:r>
            <a:endParaRPr kumimoji="1" lang="en-US" altLang="ja-JP" sz="2400" dirty="0"/>
          </a:p>
          <a:p>
            <a:r>
              <a:rPr lang="ja-JP" altLang="en-US" sz="2400" dirty="0"/>
              <a:t>常勤医師数</a:t>
            </a:r>
            <a:r>
              <a:rPr lang="en-US" altLang="ja-JP" sz="2400" dirty="0"/>
              <a:t>80</a:t>
            </a:r>
            <a:r>
              <a:rPr lang="ja-JP" altLang="en-US" sz="2400" dirty="0"/>
              <a:t>名　初期研修医</a:t>
            </a:r>
            <a:r>
              <a:rPr lang="en-US" altLang="ja-JP" sz="2400" dirty="0"/>
              <a:t>12</a:t>
            </a:r>
            <a:r>
              <a:rPr lang="ja-JP" altLang="en-US" sz="2400" dirty="0"/>
              <a:t>名</a:t>
            </a:r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dirty="0"/>
              <a:t>熊本県南地域最大の急性期病院</a:t>
            </a:r>
            <a:endParaRPr lang="en-US" altLang="ja-JP" sz="2400" dirty="0"/>
          </a:p>
          <a:p>
            <a:r>
              <a:rPr kumimoji="1" lang="ja-JP" altLang="en-US" sz="2400" dirty="0"/>
              <a:t>救急車受け入れ数　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日平均</a:t>
            </a:r>
            <a:r>
              <a:rPr kumimoji="1" lang="en-US" altLang="ja-JP" sz="2400" dirty="0"/>
              <a:t>12.54</a:t>
            </a:r>
            <a:r>
              <a:rPr kumimoji="1" lang="ja-JP" altLang="en-US" sz="2400" dirty="0"/>
              <a:t>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6427D9-D395-6358-F683-B8F605DCC4EC}"/>
              </a:ext>
            </a:extLst>
          </p:cNvPr>
          <p:cNvSpPr txBox="1"/>
          <p:nvPr/>
        </p:nvSpPr>
        <p:spPr>
          <a:xfrm>
            <a:off x="195194" y="317754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R6</a:t>
            </a:r>
            <a:r>
              <a:rPr kumimoji="1" lang="ja-JP" altLang="en-US" dirty="0"/>
              <a:t>年度　耳鼻咽喉科</a:t>
            </a:r>
            <a:r>
              <a:rPr lang="ja-JP" altLang="en-US" dirty="0"/>
              <a:t>スタッフ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4D594F8-A668-E77F-6EDE-69B6962F1E32}"/>
              </a:ext>
            </a:extLst>
          </p:cNvPr>
          <p:cNvSpPr txBox="1"/>
          <p:nvPr/>
        </p:nvSpPr>
        <p:spPr>
          <a:xfrm>
            <a:off x="8991353" y="1636536"/>
            <a:ext cx="269817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/>
              <a:t>地域の最後の砦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11978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コンテンツ プレースホルダー 2">
            <a:extLst>
              <a:ext uri="{FF2B5EF4-FFF2-40B4-BE49-F238E27FC236}">
                <a16:creationId xmlns:a16="http://schemas.microsoft.com/office/drawing/2014/main" id="{3A723215-1F3E-E789-4F4D-40A4EC75B7C0}"/>
              </a:ext>
            </a:extLst>
          </p:cNvPr>
          <p:cNvSpPr txBox="1">
            <a:spLocks/>
          </p:cNvSpPr>
          <p:nvPr/>
        </p:nvSpPr>
        <p:spPr>
          <a:xfrm>
            <a:off x="314219" y="4413654"/>
            <a:ext cx="4925602" cy="1100458"/>
          </a:xfrm>
          <a:prstGeom prst="rect">
            <a:avLst/>
          </a:prstGeom>
          <a:ln w="3810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その他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玉名市：　　　人吉市：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8742E12D-6162-2727-2C87-BFD6786C9A1A}"/>
              </a:ext>
            </a:extLst>
          </p:cNvPr>
          <p:cNvSpPr txBox="1">
            <a:spLocks/>
          </p:cNvSpPr>
          <p:nvPr/>
        </p:nvSpPr>
        <p:spPr>
          <a:xfrm>
            <a:off x="314218" y="3144608"/>
            <a:ext cx="4688704" cy="1100458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八代市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関連病院</a:t>
            </a:r>
            <a:r>
              <a:rPr lang="en-US" altLang="ja-JP" dirty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5A81DC0-45D8-F3D8-9D85-94689ACB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0" y="-20524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熊本県の耳鼻咽喉科</a:t>
            </a:r>
            <a:r>
              <a:rPr lang="ja-JP" altLang="en-US" sz="3200" dirty="0"/>
              <a:t>常勤</a:t>
            </a:r>
            <a:r>
              <a:rPr kumimoji="1" lang="ja-JP" altLang="en-US" sz="3200" dirty="0"/>
              <a:t>勤務医の状況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02F429-85EE-E5C4-9880-5E4CC58D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218" y="1253332"/>
            <a:ext cx="6353710" cy="1776830"/>
          </a:xfrm>
          <a:ln w="38100">
            <a:solidFill>
              <a:srgbClr val="0FF9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熊本市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熊大病院：</a:t>
            </a:r>
            <a:r>
              <a:rPr lang="en-US" altLang="ja-JP" dirty="0"/>
              <a:t>14</a:t>
            </a:r>
            <a:r>
              <a:rPr lang="ja-JP" altLang="en-US" dirty="0"/>
              <a:t>名＋大学院生</a:t>
            </a:r>
            <a:r>
              <a:rPr lang="en-US" altLang="ja-JP" dirty="0"/>
              <a:t>4</a:t>
            </a:r>
            <a:r>
              <a:rPr lang="ja-JP" altLang="en-US" dirty="0"/>
              <a:t>名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関連病院</a:t>
            </a:r>
            <a:r>
              <a:rPr lang="en-US" altLang="ja-JP" dirty="0"/>
              <a:t>5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ABBB02-4C3E-6E44-8D4D-5C61054B9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0287"/>
            <a:ext cx="5337425" cy="53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23B8A7C-6524-B691-2A0D-CA938485E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0787" r="83766" b="64045"/>
          <a:stretch/>
        </p:blipFill>
        <p:spPr>
          <a:xfrm>
            <a:off x="1877195" y="4662270"/>
            <a:ext cx="495859" cy="79331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C5AC89F-8184-7C5C-2455-5D3C23D59CE4}"/>
              </a:ext>
            </a:extLst>
          </p:cNvPr>
          <p:cNvSpPr txBox="1"/>
          <p:nvPr/>
        </p:nvSpPr>
        <p:spPr>
          <a:xfrm>
            <a:off x="8414535" y="62214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鹿児島県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7BD717-F026-D492-4191-69BC7C220FFB}"/>
              </a:ext>
            </a:extLst>
          </p:cNvPr>
          <p:cNvSpPr txBox="1"/>
          <p:nvPr/>
        </p:nvSpPr>
        <p:spPr>
          <a:xfrm>
            <a:off x="10565358" y="458612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宮崎県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D11F450-6DDD-BFAF-7BB2-612D762E7E42}"/>
              </a:ext>
            </a:extLst>
          </p:cNvPr>
          <p:cNvSpPr txBox="1"/>
          <p:nvPr/>
        </p:nvSpPr>
        <p:spPr>
          <a:xfrm>
            <a:off x="11097896" y="120421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大分</a:t>
            </a:r>
            <a:r>
              <a:rPr kumimoji="1" lang="ja-JP" altLang="en-US" dirty="0"/>
              <a:t>県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C607ED-41FC-4259-D6EF-83D53F542CCF}"/>
              </a:ext>
            </a:extLst>
          </p:cNvPr>
          <p:cNvSpPr txBox="1"/>
          <p:nvPr/>
        </p:nvSpPr>
        <p:spPr>
          <a:xfrm>
            <a:off x="8968533" y="35994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福岡県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F0509E-E04E-4052-EC20-C9D2337AC05E}"/>
              </a:ext>
            </a:extLst>
          </p:cNvPr>
          <p:cNvSpPr txBox="1"/>
          <p:nvPr/>
        </p:nvSpPr>
        <p:spPr>
          <a:xfrm>
            <a:off x="7466799" y="7486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佐賀県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CCA29B-27FC-7451-D9FE-57CC5890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10633" r="62933" b="64774"/>
          <a:stretch/>
        </p:blipFill>
        <p:spPr>
          <a:xfrm>
            <a:off x="2144842" y="2215655"/>
            <a:ext cx="816313" cy="79331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E0F1D4B-B664-85B4-EE0C-78F48DB08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10633" r="62933" b="64774"/>
          <a:stretch/>
        </p:blipFill>
        <p:spPr>
          <a:xfrm>
            <a:off x="3110269" y="2211830"/>
            <a:ext cx="816313" cy="79331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CA41EBE-B7E2-82B1-42F9-2589B48B8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10633" r="62933" b="64774"/>
          <a:stretch/>
        </p:blipFill>
        <p:spPr>
          <a:xfrm>
            <a:off x="4037495" y="2191357"/>
            <a:ext cx="816313" cy="79331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F5226D1-73DC-5252-AB80-0E970EE1A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10633" r="62933" b="64774"/>
          <a:stretch/>
        </p:blipFill>
        <p:spPr>
          <a:xfrm>
            <a:off x="4972100" y="2191356"/>
            <a:ext cx="816313" cy="79331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FA41971-8465-2C93-68EA-9899F7805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0" t="10633" r="36267" b="64182"/>
          <a:stretch/>
        </p:blipFill>
        <p:spPr>
          <a:xfrm>
            <a:off x="2289366" y="3323479"/>
            <a:ext cx="1128027" cy="8209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99457B25-F332-62C1-096B-6B87D865F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0787" r="83766" b="64045"/>
          <a:stretch/>
        </p:blipFill>
        <p:spPr>
          <a:xfrm>
            <a:off x="4341276" y="4640011"/>
            <a:ext cx="495859" cy="793313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633ABD63-17D5-26CD-B5E2-FC5B8F4C1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6" t="12438" r="9715" b="54756"/>
          <a:stretch/>
        </p:blipFill>
        <p:spPr>
          <a:xfrm>
            <a:off x="3616941" y="3317558"/>
            <a:ext cx="983776" cy="79464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11260BD7-8FBA-8D4D-A604-E73870CD6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6" t="9517" r="30343" b="55662"/>
          <a:stretch/>
        </p:blipFill>
        <p:spPr>
          <a:xfrm>
            <a:off x="5891229" y="2199771"/>
            <a:ext cx="495819" cy="793313"/>
          </a:xfrm>
          <a:prstGeom prst="rect">
            <a:avLst/>
          </a:prstGeom>
        </p:spPr>
      </p:pic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92447D02-3755-0ED5-E38E-8DE743114A87}"/>
              </a:ext>
            </a:extLst>
          </p:cNvPr>
          <p:cNvCxnSpPr>
            <a:stCxn id="34" idx="2"/>
          </p:cNvCxnSpPr>
          <p:nvPr/>
        </p:nvCxnSpPr>
        <p:spPr>
          <a:xfrm flipH="1">
            <a:off x="4659464" y="2993084"/>
            <a:ext cx="1479675" cy="8542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91A308E-32AF-254D-F56A-F95D942B95A7}"/>
              </a:ext>
            </a:extLst>
          </p:cNvPr>
          <p:cNvSpPr txBox="1"/>
          <p:nvPr/>
        </p:nvSpPr>
        <p:spPr>
          <a:xfrm>
            <a:off x="5277896" y="343796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週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</a:t>
            </a:r>
            <a:endParaRPr kumimoji="1" lang="en-US" altLang="ja-JP" dirty="0"/>
          </a:p>
          <a:p>
            <a:r>
              <a:rPr lang="ja-JP" altLang="en-US" dirty="0"/>
              <a:t>非常勤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DC34090-6B68-5468-BF8E-B5CFBFC85D4A}"/>
              </a:ext>
            </a:extLst>
          </p:cNvPr>
          <p:cNvSpPr txBox="1"/>
          <p:nvPr/>
        </p:nvSpPr>
        <p:spPr>
          <a:xfrm>
            <a:off x="3775386" y="39394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当院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96188C-BF13-75C6-C07C-CFB818379FAB}"/>
              </a:ext>
            </a:extLst>
          </p:cNvPr>
          <p:cNvSpPr txBox="1"/>
          <p:nvPr/>
        </p:nvSpPr>
        <p:spPr>
          <a:xfrm>
            <a:off x="269295" y="791666"/>
            <a:ext cx="535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熊本県人口：約</a:t>
            </a:r>
            <a:r>
              <a:rPr kumimoji="1" lang="en-US" altLang="ja-JP" sz="2400" dirty="0">
                <a:latin typeface="+mn-ea"/>
              </a:rPr>
              <a:t>170</a:t>
            </a:r>
            <a:r>
              <a:rPr kumimoji="1" lang="ja-JP" altLang="en-US" sz="2400" dirty="0">
                <a:latin typeface="+mn-ea"/>
              </a:rPr>
              <a:t>万人（全国</a:t>
            </a:r>
            <a:r>
              <a:rPr kumimoji="1" lang="en-US" altLang="ja-JP" sz="2400" dirty="0">
                <a:latin typeface="+mn-ea"/>
              </a:rPr>
              <a:t>23</a:t>
            </a:r>
            <a:r>
              <a:rPr kumimoji="1" lang="ja-JP" altLang="en-US" sz="2400" dirty="0">
                <a:latin typeface="+mn-ea"/>
              </a:rPr>
              <a:t>位）</a:t>
            </a:r>
          </a:p>
        </p:txBody>
      </p:sp>
      <p:sp>
        <p:nvSpPr>
          <p:cNvPr id="8" name="星: 5 pt 7">
            <a:extLst>
              <a:ext uri="{FF2B5EF4-FFF2-40B4-BE49-F238E27FC236}">
                <a16:creationId xmlns:a16="http://schemas.microsoft.com/office/drawing/2014/main" id="{7CB1F551-6B05-C5CE-782A-5A9B379F549E}"/>
              </a:ext>
            </a:extLst>
          </p:cNvPr>
          <p:cNvSpPr/>
          <p:nvPr/>
        </p:nvSpPr>
        <p:spPr>
          <a:xfrm>
            <a:off x="8688464" y="3956843"/>
            <a:ext cx="404170" cy="34277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F42711C-FC10-6805-1B5C-2ABBB83EB8EC}"/>
              </a:ext>
            </a:extLst>
          </p:cNvPr>
          <p:cNvSpPr txBox="1"/>
          <p:nvPr/>
        </p:nvSpPr>
        <p:spPr>
          <a:xfrm>
            <a:off x="267344" y="5714657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当院のエリア：熊本市より南部の全域、天草地域、鹿児島県北部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9B647A-FCC2-6939-03BC-C97E46EEC7C2}"/>
              </a:ext>
            </a:extLst>
          </p:cNvPr>
          <p:cNvSpPr txBox="1"/>
          <p:nvPr/>
        </p:nvSpPr>
        <p:spPr>
          <a:xfrm>
            <a:off x="267344" y="6183123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どこもギリギリで</a:t>
            </a:r>
            <a:r>
              <a:rPr lang="ja-JP" altLang="en-US" b="1" dirty="0"/>
              <a:t>頑張って</a:t>
            </a:r>
            <a:r>
              <a:rPr kumimoji="1" lang="ja-JP" altLang="en-US" b="1" dirty="0"/>
              <a:t>いる。むしろ当院が一番人員が多い。</a:t>
            </a:r>
            <a:endParaRPr kumimoji="1" lang="en-US" altLang="ja-JP" b="1" dirty="0"/>
          </a:p>
          <a:p>
            <a:r>
              <a:rPr kumimoji="1" lang="ja-JP" altLang="en-US" b="1" dirty="0"/>
              <a:t>よそをあてにはできない。</a:t>
            </a:r>
          </a:p>
        </p:txBody>
      </p:sp>
    </p:spTree>
    <p:extLst>
      <p:ext uri="{BB962C8B-B14F-4D97-AF65-F5344CB8AC3E}">
        <p14:creationId xmlns:p14="http://schemas.microsoft.com/office/powerpoint/2010/main" val="262174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B92D8E-C57C-C688-EBB9-9541ED12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3984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日耳鼻子育て支援賞のことを知り、スライドを見てみた。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A27ACB-C91D-2E1E-66E4-02410BD67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872"/>
            <a:ext cx="10515600" cy="20180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医師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の正直な感想</a:t>
            </a:r>
            <a:endParaRPr kumimoji="1" lang="en-US" altLang="ja-JP" sz="2400" dirty="0"/>
          </a:p>
          <a:p>
            <a:pPr>
              <a:buFont typeface="Wingdings" panose="05000000000000000000" pitchFamily="2" charset="2"/>
              <a:buChar char="ü"/>
            </a:pPr>
            <a:r>
              <a:rPr kumimoji="1" lang="ja-JP" altLang="en-US" sz="2400" dirty="0"/>
              <a:t>大学病院は人が多いのでひとりくらい休んでも大丈夫でしょ。</a:t>
            </a:r>
            <a:endParaRPr kumimoji="1" lang="en-US" altLang="ja-JP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sz="2400" dirty="0"/>
              <a:t>大学院生の育休は楽勝じゃん。</a:t>
            </a:r>
            <a:endParaRPr kumimoji="1" lang="en-US" altLang="ja-JP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sz="2400" dirty="0"/>
              <a:t>都会は周囲に他の病院があるので、頼れるところがあるよね。</a:t>
            </a:r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B53F71-AC9C-EAF9-87F9-5289384415DF}"/>
              </a:ext>
            </a:extLst>
          </p:cNvPr>
          <p:cNvSpPr txBox="1"/>
          <p:nvPr/>
        </p:nvSpPr>
        <p:spPr>
          <a:xfrm>
            <a:off x="838200" y="3379228"/>
            <a:ext cx="1093026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/>
              <a:t>地方の医師の多くは、うちには無縁の話、と思うのでは。</a:t>
            </a:r>
            <a:endParaRPr lang="en-US" altLang="ja-JP" sz="2400" dirty="0"/>
          </a:p>
          <a:p>
            <a:r>
              <a:rPr lang="ja-JP" altLang="en-US" sz="2400" dirty="0"/>
              <a:t>ここにも格差あったら、ますます地方の入局者は減ってしまう・・。</a:t>
            </a:r>
            <a:endParaRPr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891E5E-582D-C0BC-F4FD-23B070F2076F}"/>
              </a:ext>
            </a:extLst>
          </p:cNvPr>
          <p:cNvSpPr txBox="1"/>
          <p:nvPr/>
        </p:nvSpPr>
        <p:spPr>
          <a:xfrm>
            <a:off x="1426531" y="4780789"/>
            <a:ext cx="1093026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/>
              <a:t>「うちが地方病院での育休対策を出して賞金とる！」</a:t>
            </a:r>
            <a:endParaRPr lang="en-US" altLang="ja-JP" sz="28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4B005B1-8339-0084-FC9B-2D1FC0F72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8" t="55945" r="5385" b="10190"/>
          <a:stretch/>
        </p:blipFill>
        <p:spPr>
          <a:xfrm>
            <a:off x="820157" y="4577318"/>
            <a:ext cx="451889" cy="72668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FCDC1D-AC2A-D17E-589C-427FBAB8E3CC}"/>
              </a:ext>
            </a:extLst>
          </p:cNvPr>
          <p:cNvSpPr txBox="1"/>
          <p:nvPr/>
        </p:nvSpPr>
        <p:spPr>
          <a:xfrm>
            <a:off x="885835" y="528977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56E637-0176-068F-DB2A-7F3102CE9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8252" r="81098" b="56175"/>
          <a:stretch/>
        </p:blipFill>
        <p:spPr>
          <a:xfrm>
            <a:off x="826763" y="5706724"/>
            <a:ext cx="451890" cy="7633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2DD7B2-F4F0-326E-4D7D-689AE9608329}"/>
              </a:ext>
            </a:extLst>
          </p:cNvPr>
          <p:cNvSpPr txBox="1"/>
          <p:nvPr/>
        </p:nvSpPr>
        <p:spPr>
          <a:xfrm>
            <a:off x="879969" y="649640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DDAB6BF-6690-B54A-BB13-05E1A9548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2" t="53981" r="30848" b="8211"/>
          <a:stretch/>
        </p:blipFill>
        <p:spPr>
          <a:xfrm>
            <a:off x="1469041" y="5712756"/>
            <a:ext cx="451888" cy="80818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BD2CAF2-A37B-73ED-1CC4-E3A58FC50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17521" r="19457" b="25891"/>
          <a:stretch/>
        </p:blipFill>
        <p:spPr>
          <a:xfrm>
            <a:off x="9093861" y="5189729"/>
            <a:ext cx="2073349" cy="136968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B924B5-8CF8-DCB5-5881-2A52A152C888}"/>
              </a:ext>
            </a:extLst>
          </p:cNvPr>
          <p:cNvSpPr txBox="1"/>
          <p:nvPr/>
        </p:nvSpPr>
        <p:spPr>
          <a:xfrm>
            <a:off x="1542737" y="648931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8027454-E25E-61D5-AF9A-CA2CCE9CF06C}"/>
              </a:ext>
            </a:extLst>
          </p:cNvPr>
          <p:cNvSpPr txBox="1"/>
          <p:nvPr/>
        </p:nvSpPr>
        <p:spPr>
          <a:xfrm>
            <a:off x="2061464" y="5943288"/>
            <a:ext cx="207334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/>
              <a:t>「・・・」</a:t>
            </a:r>
            <a:endParaRPr lang="en-US" altLang="ja-JP" sz="2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C9291C-AFE1-C460-4D26-51B4750D2C74}"/>
              </a:ext>
            </a:extLst>
          </p:cNvPr>
          <p:cNvSpPr txBox="1"/>
          <p:nvPr/>
        </p:nvSpPr>
        <p:spPr>
          <a:xfrm>
            <a:off x="4222651" y="5788517"/>
            <a:ext cx="419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急に</a:t>
            </a:r>
            <a:r>
              <a:rPr lang="ja-JP" altLang="en-US" sz="2000" dirty="0"/>
              <a:t>育休に前向きになった医師</a:t>
            </a:r>
            <a:r>
              <a:rPr lang="en-US" altLang="ja-JP" sz="2000" dirty="0"/>
              <a:t>A</a:t>
            </a:r>
            <a:r>
              <a:rPr lang="ja-JP" altLang="en-US" sz="2000" dirty="0"/>
              <a:t>と</a:t>
            </a:r>
            <a:endParaRPr lang="en-US" altLang="ja-JP" sz="2000" dirty="0"/>
          </a:p>
          <a:p>
            <a:r>
              <a:rPr kumimoji="1" lang="ja-JP" altLang="en-US" sz="2000" dirty="0"/>
              <a:t>若干引いている部下</a:t>
            </a:r>
            <a:r>
              <a:rPr lang="en-US" altLang="ja-JP" sz="2000" dirty="0"/>
              <a:t>2</a:t>
            </a:r>
            <a:r>
              <a:rPr kumimoji="1" lang="ja-JP" altLang="en-US" sz="2000" dirty="0"/>
              <a:t>名</a:t>
            </a:r>
          </a:p>
        </p:txBody>
      </p:sp>
    </p:spTree>
    <p:extLst>
      <p:ext uri="{BB962C8B-B14F-4D97-AF65-F5344CB8AC3E}">
        <p14:creationId xmlns:p14="http://schemas.microsoft.com/office/powerpoint/2010/main" val="141332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E2CFF-852D-8924-A974-EAE509A89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80A9E6-5893-EC93-4DB8-09E0AF2A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元々当科が行っている医師負担減対策例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BA6383-2701-5C08-D0CE-167DD38A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58632"/>
            <a:ext cx="10878879" cy="4068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kumimoji="1" lang="ja-JP" altLang="en-US" sz="2400" dirty="0"/>
              <a:t>クリニカルパスの充実（パス</a:t>
            </a:r>
            <a:r>
              <a:rPr kumimoji="1" lang="en-US" altLang="ja-JP" sz="2400" dirty="0"/>
              <a:t>36</a:t>
            </a:r>
            <a:r>
              <a:rPr kumimoji="1" lang="ja-JP" altLang="en-US" sz="2400" dirty="0"/>
              <a:t>種類、パス使用率</a:t>
            </a:r>
            <a:r>
              <a:rPr lang="en-US" altLang="ja-JP" sz="2400" dirty="0"/>
              <a:t>96.4</a:t>
            </a:r>
            <a:r>
              <a:rPr kumimoji="1" lang="en-US" altLang="ja-JP" sz="2400" dirty="0"/>
              <a:t>%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kumimoji="1" lang="ja-JP" altLang="en-US" sz="2400" dirty="0"/>
              <a:t>手術・治療説明同意書の充実（同意書ひな形</a:t>
            </a:r>
            <a:r>
              <a:rPr kumimoji="1" lang="en-US" altLang="ja-JP" sz="2400" dirty="0"/>
              <a:t>86</a:t>
            </a:r>
            <a:r>
              <a:rPr kumimoji="1" lang="ja-JP" altLang="en-US" sz="2400" dirty="0"/>
              <a:t>種類、ほぼ書き換え不要）</a:t>
            </a:r>
            <a:endParaRPr kumimoji="1" lang="en-US" altLang="ja-JP" sz="24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kumimoji="1" lang="ja-JP" altLang="en-US" sz="2400" dirty="0"/>
              <a:t>時間外は急患、入院患者ともオンコール医</a:t>
            </a:r>
            <a:r>
              <a:rPr lang="ja-JP" altLang="en-US" sz="2400" dirty="0"/>
              <a:t>に連絡</a:t>
            </a:r>
            <a:endParaRPr lang="en-US" altLang="ja-JP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kumimoji="1" lang="en-US" altLang="ja-JP" sz="2400" dirty="0"/>
              <a:t>    </a:t>
            </a:r>
            <a:r>
              <a:rPr lang="ja-JP" altLang="en-US" sz="2400" dirty="0"/>
              <a:t>（</a:t>
            </a:r>
            <a:r>
              <a:rPr lang="en-US" altLang="ja-JP" sz="2400" dirty="0"/>
              <a:t>1</a:t>
            </a:r>
            <a:r>
              <a:rPr lang="ja-JP" altLang="en-US" sz="2400" dirty="0"/>
              <a:t>ヶ月あたり：医師</a:t>
            </a:r>
            <a:r>
              <a:rPr lang="en-US" altLang="ja-JP" sz="2400" dirty="0"/>
              <a:t>A</a:t>
            </a:r>
            <a:r>
              <a:rPr lang="ja-JP" altLang="en-US" sz="2400" dirty="0"/>
              <a:t> </a:t>
            </a:r>
            <a:r>
              <a:rPr lang="en-US" altLang="ja-JP" sz="2400" dirty="0"/>
              <a:t>8</a:t>
            </a:r>
            <a:r>
              <a:rPr lang="ja-JP" altLang="en-US" sz="2400" dirty="0"/>
              <a:t>～</a:t>
            </a:r>
            <a:r>
              <a:rPr lang="en-US" altLang="ja-JP" sz="2400" dirty="0"/>
              <a:t>9</a:t>
            </a:r>
            <a:r>
              <a:rPr lang="ja-JP" altLang="en-US" sz="2400" dirty="0"/>
              <a:t>日、医師</a:t>
            </a:r>
            <a:r>
              <a:rPr lang="en-US" altLang="ja-JP" sz="2400" dirty="0"/>
              <a:t>B 11</a:t>
            </a:r>
            <a:r>
              <a:rPr lang="ja-JP" altLang="en-US" sz="2400" dirty="0"/>
              <a:t>日、医師</a:t>
            </a:r>
            <a:r>
              <a:rPr lang="en-US" altLang="ja-JP" sz="2400" dirty="0"/>
              <a:t>C 11</a:t>
            </a:r>
            <a:r>
              <a:rPr lang="ja-JP" altLang="en-US" sz="2400" dirty="0"/>
              <a:t>日）</a:t>
            </a:r>
            <a:endParaRPr kumimoji="1" lang="en-US" altLang="ja-JP" sz="24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ja-JP" altLang="en-US" sz="2400" dirty="0"/>
              <a:t>耳鼻咽喉科の深夜救急はほぼめまいか鼻出血。めまいは救外当直医が入院　させパス入力→翌朝耳鼻咽喉科に連絡。夜間出勤を極力減らしている。</a:t>
            </a:r>
            <a:endParaRPr lang="en-US" altLang="ja-JP" sz="24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ja-JP" altLang="en-US" sz="2400" dirty="0"/>
              <a:t>外来担当医師</a:t>
            </a:r>
            <a:r>
              <a:rPr lang="en-US" altLang="ja-JP" sz="2400" dirty="0"/>
              <a:t>1</a:t>
            </a:r>
            <a:r>
              <a:rPr lang="ja-JP" altLang="en-US" sz="2400" dirty="0"/>
              <a:t>名につき看護師</a:t>
            </a:r>
            <a:r>
              <a:rPr lang="en-US" altLang="ja-JP" sz="2400" dirty="0"/>
              <a:t>1</a:t>
            </a:r>
            <a:r>
              <a:rPr lang="ja-JP" altLang="en-US" sz="2400" dirty="0"/>
              <a:t>名、</a:t>
            </a:r>
            <a:r>
              <a:rPr lang="en-US" altLang="ja-JP" sz="2400" dirty="0"/>
              <a:t>Dr</a:t>
            </a:r>
            <a:r>
              <a:rPr lang="ja-JP" altLang="en-US" sz="2400" dirty="0"/>
              <a:t>クラーク</a:t>
            </a:r>
            <a:r>
              <a:rPr lang="en-US" altLang="ja-JP" sz="2400" dirty="0"/>
              <a:t>1</a:t>
            </a:r>
            <a:r>
              <a:rPr lang="ja-JP" altLang="en-US" sz="2400" dirty="0"/>
              <a:t>名が診療サポート。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180747-C7D8-749F-FBBA-FB514102C682}"/>
              </a:ext>
            </a:extLst>
          </p:cNvPr>
          <p:cNvSpPr txBox="1"/>
          <p:nvPr/>
        </p:nvSpPr>
        <p:spPr>
          <a:xfrm>
            <a:off x="838200" y="5527932"/>
            <a:ext cx="10669421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患者数が多くなっても対応できるように、普段から医師の負担を減らす方法を</a:t>
            </a:r>
            <a:r>
              <a:rPr lang="ja-JP" altLang="en-US" sz="2400" b="1" dirty="0"/>
              <a:t>考え、コツコツと対応している。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471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3F9D3-AF20-41A8-F930-B57E1D02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今回事前に行ったこと、行わなかったこと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DDAB5E-093E-1EEA-352B-1E46216D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933"/>
            <a:ext cx="10515600" cy="4852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行ったこと</a:t>
            </a:r>
            <a:endParaRPr kumimoji="1" lang="en-US" altLang="ja-JP" sz="2400" b="1" dirty="0"/>
          </a:p>
          <a:p>
            <a:r>
              <a:rPr lang="ja-JP" altLang="en-US" sz="2400" dirty="0"/>
              <a:t>医師</a:t>
            </a:r>
            <a:r>
              <a:rPr lang="en-US" altLang="ja-JP" sz="2400" dirty="0"/>
              <a:t>B</a:t>
            </a:r>
            <a:r>
              <a:rPr lang="ja-JP" altLang="en-US" sz="2400" dirty="0"/>
              <a:t>の再診予約をできるだけ翌月以降に回す</a:t>
            </a:r>
            <a:endParaRPr lang="en-US" altLang="ja-JP" sz="2400" dirty="0"/>
          </a:p>
          <a:p>
            <a:r>
              <a:rPr kumimoji="1" lang="ja-JP" altLang="en-US" sz="2400" dirty="0"/>
              <a:t>医師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C</a:t>
            </a:r>
            <a:r>
              <a:rPr kumimoji="1" lang="ja-JP" altLang="en-US" sz="2400" dirty="0"/>
              <a:t>も少し再診予約を減らす</a:t>
            </a:r>
            <a:endParaRPr kumimoji="1" lang="en-US" altLang="ja-JP" sz="2400" dirty="0"/>
          </a:p>
          <a:p>
            <a:r>
              <a:rPr lang="ja-JP" altLang="en-US" sz="2400" dirty="0"/>
              <a:t>予定手術数も若干減らす</a:t>
            </a:r>
            <a:endParaRPr kumimoji="1" lang="en-US" altLang="ja-JP" sz="2400" dirty="0"/>
          </a:p>
          <a:p>
            <a:r>
              <a:rPr kumimoji="1" lang="ja-JP" altLang="en-US" sz="2400" dirty="0"/>
              <a:t>週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回大学院生</a:t>
            </a:r>
            <a:r>
              <a:rPr lang="ja-JP" altLang="en-US" sz="2400" dirty="0"/>
              <a:t>の</a:t>
            </a:r>
            <a:r>
              <a:rPr kumimoji="1" lang="ja-JP" altLang="en-US" sz="2400" dirty="0"/>
              <a:t>手術応援依頼（元当院常勤医）</a:t>
            </a:r>
            <a:endParaRPr kumimoji="1" lang="en-US" altLang="ja-JP" sz="2400" dirty="0"/>
          </a:p>
          <a:p>
            <a:r>
              <a:rPr lang="ja-JP" altLang="en-US" sz="2400" dirty="0"/>
              <a:t>当科の外科系救急車対応当番（週半日）</a:t>
            </a:r>
            <a:r>
              <a:rPr kumimoji="1" lang="ja-JP" altLang="en-US" sz="2400" dirty="0"/>
              <a:t>を</a:t>
            </a:r>
            <a:r>
              <a:rPr lang="ja-JP" altLang="en-US" sz="2400" dirty="0"/>
              <a:t>外科に</a:t>
            </a:r>
            <a:r>
              <a:rPr kumimoji="1" lang="ja-JP" altLang="en-US" sz="2400" dirty="0"/>
              <a:t>依頼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行わなかったこと</a:t>
            </a:r>
            <a:endParaRPr kumimoji="1" lang="en-US" altLang="ja-JP" sz="2400" b="1" dirty="0"/>
          </a:p>
          <a:p>
            <a:r>
              <a:rPr lang="ja-JP" altLang="en-US" sz="2400" dirty="0"/>
              <a:t>新来患者、救急患者の受け入れ制限</a:t>
            </a:r>
            <a:endParaRPr lang="en-US" altLang="ja-JP" sz="2400" dirty="0"/>
          </a:p>
          <a:p>
            <a:r>
              <a:rPr kumimoji="1" lang="ja-JP" altLang="en-US" sz="2400" dirty="0"/>
              <a:t>学会・出張の制限（医師</a:t>
            </a:r>
            <a:r>
              <a:rPr kumimoji="1" lang="en-US" altLang="ja-JP" sz="2400" dirty="0"/>
              <a:t>A</a:t>
            </a:r>
            <a:r>
              <a:rPr lang="ja-JP" altLang="en-US" sz="2400" dirty="0"/>
              <a:t>は学会</a:t>
            </a:r>
            <a:r>
              <a:rPr lang="en-US" altLang="ja-JP" sz="2400" dirty="0"/>
              <a:t>1</a:t>
            </a:r>
            <a:r>
              <a:rPr lang="ja-JP" altLang="en-US" sz="2400" dirty="0"/>
              <a:t>回、会議</a:t>
            </a:r>
            <a:r>
              <a:rPr lang="en-US" altLang="ja-JP" sz="2400" dirty="0"/>
              <a:t>1</a:t>
            </a:r>
            <a:r>
              <a:rPr lang="ja-JP" altLang="en-US" sz="2400" dirty="0"/>
              <a:t>回出張）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3988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45666-7B28-CA21-D4FC-23D2F9EC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85" y="0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耳鼻咽喉科</a:t>
            </a:r>
            <a:r>
              <a:rPr kumimoji="1" lang="ja-JP" altLang="en-US" sz="3200" dirty="0"/>
              <a:t>診療状況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71BFCF6D-771D-0981-79E0-14B4D20E9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935927"/>
              </p:ext>
            </p:extLst>
          </p:nvPr>
        </p:nvGraphicFramePr>
        <p:xfrm>
          <a:off x="461175" y="1245179"/>
          <a:ext cx="10988040" cy="3838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007">
                  <a:extLst>
                    <a:ext uri="{9D8B030D-6E8A-4147-A177-3AD203B41FA5}">
                      <a16:colId xmlns:a16="http://schemas.microsoft.com/office/drawing/2014/main" val="2906314148"/>
                    </a:ext>
                  </a:extLst>
                </a:gridCol>
                <a:gridCol w="1042337">
                  <a:extLst>
                    <a:ext uri="{9D8B030D-6E8A-4147-A177-3AD203B41FA5}">
                      <a16:colId xmlns:a16="http://schemas.microsoft.com/office/drawing/2014/main" val="2086098087"/>
                    </a:ext>
                  </a:extLst>
                </a:gridCol>
                <a:gridCol w="1042337">
                  <a:extLst>
                    <a:ext uri="{9D8B030D-6E8A-4147-A177-3AD203B41FA5}">
                      <a16:colId xmlns:a16="http://schemas.microsoft.com/office/drawing/2014/main" val="2412565580"/>
                    </a:ext>
                  </a:extLst>
                </a:gridCol>
                <a:gridCol w="1042337">
                  <a:extLst>
                    <a:ext uri="{9D8B030D-6E8A-4147-A177-3AD203B41FA5}">
                      <a16:colId xmlns:a16="http://schemas.microsoft.com/office/drawing/2014/main" val="3549377863"/>
                    </a:ext>
                  </a:extLst>
                </a:gridCol>
                <a:gridCol w="1042337">
                  <a:extLst>
                    <a:ext uri="{9D8B030D-6E8A-4147-A177-3AD203B41FA5}">
                      <a16:colId xmlns:a16="http://schemas.microsoft.com/office/drawing/2014/main" val="1153452923"/>
                    </a:ext>
                  </a:extLst>
                </a:gridCol>
                <a:gridCol w="1042337">
                  <a:extLst>
                    <a:ext uri="{9D8B030D-6E8A-4147-A177-3AD203B41FA5}">
                      <a16:colId xmlns:a16="http://schemas.microsoft.com/office/drawing/2014/main" val="1457690637"/>
                    </a:ext>
                  </a:extLst>
                </a:gridCol>
                <a:gridCol w="1042337">
                  <a:extLst>
                    <a:ext uri="{9D8B030D-6E8A-4147-A177-3AD203B41FA5}">
                      <a16:colId xmlns:a16="http://schemas.microsoft.com/office/drawing/2014/main" val="3246277839"/>
                    </a:ext>
                  </a:extLst>
                </a:gridCol>
                <a:gridCol w="1042337">
                  <a:extLst>
                    <a:ext uri="{9D8B030D-6E8A-4147-A177-3AD203B41FA5}">
                      <a16:colId xmlns:a16="http://schemas.microsoft.com/office/drawing/2014/main" val="4092995352"/>
                    </a:ext>
                  </a:extLst>
                </a:gridCol>
                <a:gridCol w="1042337">
                  <a:extLst>
                    <a:ext uri="{9D8B030D-6E8A-4147-A177-3AD203B41FA5}">
                      <a16:colId xmlns:a16="http://schemas.microsoft.com/office/drawing/2014/main" val="1004963526"/>
                    </a:ext>
                  </a:extLst>
                </a:gridCol>
                <a:gridCol w="1042337">
                  <a:extLst>
                    <a:ext uri="{9D8B030D-6E8A-4147-A177-3AD203B41FA5}">
                      <a16:colId xmlns:a16="http://schemas.microsoft.com/office/drawing/2014/main" val="1664363146"/>
                    </a:ext>
                  </a:extLst>
                </a:gridCol>
              </a:tblGrid>
              <a:tr h="639687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681323"/>
                  </a:ext>
                </a:extLst>
              </a:tr>
              <a:tr h="6396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日平均　　新患患者数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6.1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7.6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5.4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7.0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6.7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5.6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5.6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6.2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5.0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350245"/>
                  </a:ext>
                </a:extLst>
              </a:tr>
              <a:tr h="6396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日平均　　再診患者数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28.9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32.6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27.7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31.1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31.3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30.4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29.8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30.8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34.1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134790"/>
                  </a:ext>
                </a:extLst>
              </a:tr>
              <a:tr h="6396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新規入院数</a:t>
                      </a:r>
                      <a:endParaRPr kumimoji="1" lang="en-US" altLang="ja-JP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52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58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48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82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59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44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58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51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50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944044"/>
                  </a:ext>
                </a:extLst>
              </a:tr>
              <a:tr h="6396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手術件数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53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57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40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61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67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37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40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64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42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80001"/>
                  </a:ext>
                </a:extLst>
              </a:tr>
              <a:tr h="6396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収入額　</a:t>
                      </a:r>
                      <a:r>
                        <a:rPr kumimoji="1" lang="ja-JP" altLang="en-US" sz="1400" dirty="0"/>
                        <a:t>千円</a:t>
                      </a:r>
                      <a:endParaRPr kumimoji="1" lang="en-US" altLang="ja-JP" sz="14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37,786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43,782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30,594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45,465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43,343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27,895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36,175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42,649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34,555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30328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2F2D3D-BBB8-2844-378A-CD7B10D28AD7}"/>
              </a:ext>
            </a:extLst>
          </p:cNvPr>
          <p:cNvSpPr txBox="1"/>
          <p:nvPr/>
        </p:nvSpPr>
        <p:spPr>
          <a:xfrm>
            <a:off x="2456808" y="5612821"/>
            <a:ext cx="727838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数字的には診療制限した影響はほとんどでなかった。</a:t>
            </a:r>
          </a:p>
        </p:txBody>
      </p:sp>
    </p:spTree>
    <p:extLst>
      <p:ext uri="{BB962C8B-B14F-4D97-AF65-F5344CB8AC3E}">
        <p14:creationId xmlns:p14="http://schemas.microsoft.com/office/powerpoint/2010/main" val="251732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B7C2D-00AF-303D-6B72-D129F893B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7C0404-F526-4215-2221-63FB6937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時間外労働時間（法定）</a:t>
            </a:r>
            <a:endParaRPr kumimoji="1" lang="ja-JP" altLang="en-US" sz="3200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0B58691F-BE74-6B61-8316-5401DE4A2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192104"/>
              </p:ext>
            </p:extLst>
          </p:nvPr>
        </p:nvGraphicFramePr>
        <p:xfrm>
          <a:off x="545589" y="1325563"/>
          <a:ext cx="10515604" cy="2558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290631414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86098087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54937786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15345292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73310679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72136468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6409011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55478629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46822729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901669787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35603918"/>
                    </a:ext>
                  </a:extLst>
                </a:gridCol>
              </a:tblGrid>
              <a:tr h="639687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r>
                        <a:rPr kumimoji="1" lang="ja-JP" altLang="en-US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平均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681323"/>
                  </a:ext>
                </a:extLst>
              </a:tr>
              <a:tr h="6396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医師</a:t>
                      </a:r>
                      <a:r>
                        <a:rPr kumimoji="1" lang="en-US" altLang="ja-JP" dirty="0"/>
                        <a:t>A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29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24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24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19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21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13.8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350245"/>
                  </a:ext>
                </a:extLst>
              </a:tr>
              <a:tr h="6396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医師</a:t>
                      </a:r>
                      <a:r>
                        <a:rPr kumimoji="1" lang="en-US" altLang="ja-JP" dirty="0"/>
                        <a:t>B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32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31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dirty="0"/>
                        <a:t>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73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58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16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52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27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33.7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134790"/>
                  </a:ext>
                </a:extLst>
              </a:tr>
              <a:tr h="6396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医師</a:t>
                      </a:r>
                      <a:r>
                        <a:rPr kumimoji="1" lang="en-US" altLang="ja-JP" dirty="0"/>
                        <a:t>C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25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48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64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30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19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22.0</a:t>
                      </a:r>
                      <a:endParaRPr kumimoji="1" lang="ja-JP" altLang="en-US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16701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6FBE0A-54E3-99C8-D4D7-47766F2B3D67}"/>
              </a:ext>
            </a:extLst>
          </p:cNvPr>
          <p:cNvSpPr txBox="1"/>
          <p:nvPr/>
        </p:nvSpPr>
        <p:spPr>
          <a:xfrm>
            <a:off x="4069625" y="4017875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赤字は月</a:t>
            </a:r>
            <a:r>
              <a:rPr lang="en-US" altLang="ja-JP" sz="2400" dirty="0">
                <a:solidFill>
                  <a:srgbClr val="FF0000"/>
                </a:solidFill>
              </a:rPr>
              <a:t>60</a:t>
            </a:r>
            <a:r>
              <a:rPr lang="ja-JP" altLang="en-US" sz="2400" dirty="0">
                <a:solidFill>
                  <a:srgbClr val="FF0000"/>
                </a:solidFill>
              </a:rPr>
              <a:t>時間越え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CAB3AF-9128-BECF-F2AF-A9E92FAD1414}"/>
              </a:ext>
            </a:extLst>
          </p:cNvPr>
          <p:cNvSpPr txBox="1"/>
          <p:nvPr/>
        </p:nvSpPr>
        <p:spPr>
          <a:xfrm>
            <a:off x="10094262" y="402294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時間）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55AF64-7277-8116-6761-512874B34064}"/>
              </a:ext>
            </a:extLst>
          </p:cNvPr>
          <p:cNvSpPr txBox="1"/>
          <p:nvPr/>
        </p:nvSpPr>
        <p:spPr>
          <a:xfrm>
            <a:off x="1536190" y="5036905"/>
            <a:ext cx="8903209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b="1" dirty="0"/>
              <a:t>6</a:t>
            </a:r>
            <a:r>
              <a:rPr lang="ja-JP" altLang="en-US" sz="2400" b="1" dirty="0"/>
              <a:t>月</a:t>
            </a:r>
            <a:r>
              <a:rPr kumimoji="1" lang="ja-JP" altLang="en-US" sz="2400" b="1" dirty="0"/>
              <a:t>は医師</a:t>
            </a:r>
            <a:r>
              <a:rPr kumimoji="1" lang="en-US" altLang="ja-JP" sz="2400" b="1" dirty="0"/>
              <a:t>C</a:t>
            </a:r>
            <a:r>
              <a:rPr kumimoji="1" lang="ja-JP" altLang="en-US" sz="2400" b="1" dirty="0"/>
              <a:t>の残業時間が増えたが、</a:t>
            </a:r>
            <a:r>
              <a:rPr kumimoji="1" lang="en-US" altLang="ja-JP" sz="2400" b="1" dirty="0"/>
              <a:t>7</a:t>
            </a:r>
            <a:r>
              <a:rPr kumimoji="1" lang="ja-JP" altLang="en-US" sz="2400" b="1" dirty="0"/>
              <a:t>月は医師</a:t>
            </a:r>
            <a:r>
              <a:rPr kumimoji="1" lang="en-US" altLang="ja-JP" sz="2400" b="1" dirty="0"/>
              <a:t>B</a:t>
            </a:r>
            <a:r>
              <a:rPr kumimoji="1" lang="ja-JP" altLang="en-US" sz="2400" b="1" dirty="0"/>
              <a:t>が頑張った。</a:t>
            </a:r>
            <a:endParaRPr lang="en-US" altLang="ja-JP" sz="2400" b="1" dirty="0"/>
          </a:p>
          <a:p>
            <a:r>
              <a:rPr kumimoji="1" lang="ja-JP" altLang="en-US" sz="2400" b="1" dirty="0"/>
              <a:t>（</a:t>
            </a:r>
            <a:r>
              <a:rPr kumimoji="1" lang="en-US" altLang="ja-JP" sz="2400" b="1" dirty="0"/>
              <a:t>7</a:t>
            </a:r>
            <a:r>
              <a:rPr kumimoji="1" lang="ja-JP" altLang="en-US" sz="2400" b="1" dirty="0"/>
              <a:t>月は医師</a:t>
            </a:r>
            <a:r>
              <a:rPr kumimoji="1" lang="en-US" altLang="ja-JP" sz="2400" b="1" dirty="0"/>
              <a:t>A</a:t>
            </a:r>
            <a:r>
              <a:rPr kumimoji="1" lang="ja-JP" altLang="en-US" sz="2400" b="1" dirty="0"/>
              <a:t>がコロナ罹患、医師</a:t>
            </a:r>
            <a:r>
              <a:rPr kumimoji="1" lang="en-US" altLang="ja-JP" sz="2400" b="1" dirty="0"/>
              <a:t>C</a:t>
            </a:r>
            <a:r>
              <a:rPr kumimoji="1" lang="ja-JP" altLang="en-US" sz="2400" b="1" dirty="0"/>
              <a:t>は専門医試験直前だった）</a:t>
            </a:r>
            <a:endParaRPr kumimoji="1" lang="en-US" altLang="ja-JP" sz="2400" b="1" dirty="0"/>
          </a:p>
          <a:p>
            <a:r>
              <a:rPr lang="ja-JP" altLang="en-US" sz="2400" b="1" dirty="0"/>
              <a:t>それでも疲弊するほどの仕事量にはならなかった。</a:t>
            </a:r>
            <a:endParaRPr kumimoji="1"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262301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1259</Words>
  <Application>Microsoft Office PowerPoint</Application>
  <PresentationFormat>ワイド画面</PresentationFormat>
  <Paragraphs>237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游ゴシック</vt:lpstr>
      <vt:lpstr>游ゴシック Light</vt:lpstr>
      <vt:lpstr>Arial</vt:lpstr>
      <vt:lpstr>Wingdings</vt:lpstr>
      <vt:lpstr>Office テーマ</vt:lpstr>
      <vt:lpstr>常勤医3名の地方の急性期病院で 男性医師1名が育休を取得しました ～地方急性期病院の育休のリアル～</vt:lpstr>
      <vt:lpstr>PowerPoint プレゼンテーション</vt:lpstr>
      <vt:lpstr>熊本労災病院の紹介</vt:lpstr>
      <vt:lpstr>熊本県の耳鼻咽喉科常勤勤務医の状況</vt:lpstr>
      <vt:lpstr>日耳鼻子育て支援賞のことを知り、スライドを見てみた。</vt:lpstr>
      <vt:lpstr>元々当科が行っている医師負担減対策例</vt:lpstr>
      <vt:lpstr>今回事前に行ったこと、行わなかったこと</vt:lpstr>
      <vt:lpstr>耳鼻咽喉科診療状況</vt:lpstr>
      <vt:lpstr>時間外労働時間（法定）</vt:lpstr>
      <vt:lpstr>結論：全然大丈夫だった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聖子 増田</dc:creator>
  <cp:lastModifiedBy>増田聖子 熊本労災医局（耳鼻咽喉科部長）</cp:lastModifiedBy>
  <cp:revision>30</cp:revision>
  <dcterms:created xsi:type="dcterms:W3CDTF">2025-01-26T07:08:58Z</dcterms:created>
  <dcterms:modified xsi:type="dcterms:W3CDTF">2025-01-31T07:23:11Z</dcterms:modified>
</cp:coreProperties>
</file>