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359" r:id="rId2"/>
    <p:sldId id="439" r:id="rId3"/>
    <p:sldId id="295" r:id="rId4"/>
    <p:sldId id="296" r:id="rId5"/>
    <p:sldId id="317" r:id="rId6"/>
    <p:sldId id="325" r:id="rId7"/>
    <p:sldId id="323" r:id="rId8"/>
    <p:sldId id="440" r:id="rId9"/>
    <p:sldId id="348" r:id="rId10"/>
    <p:sldId id="360" r:id="rId11"/>
    <p:sldId id="339" r:id="rId12"/>
    <p:sldId id="438" r:id="rId13"/>
    <p:sldId id="353" r:id="rId14"/>
    <p:sldId id="333" r:id="rId1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dY0RDGGusft8FLyMW+T+Q==" hashData="4nhSTbdzajXzyDwmaUmnUGqg+lkDPEbjiO7EJDjRCqbszO/Cmc5CjT42/NISV8uTiz1Pc/ZJlolID8ksSVlg4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69"/>
    <p:restoredTop sz="95792"/>
  </p:normalViewPr>
  <p:slideViewPr>
    <p:cSldViewPr snapToGrid="0">
      <p:cViewPr varScale="1">
        <p:scale>
          <a:sx n="87" d="100"/>
          <a:sy n="87" d="100"/>
        </p:scale>
        <p:origin x="108" y="294"/>
      </p:cViewPr>
      <p:guideLst/>
    </p:cSldViewPr>
  </p:slideViewPr>
  <p:outlineViewPr>
    <p:cViewPr>
      <p:scale>
        <a:sx n="33" d="100"/>
        <a:sy n="33" d="100"/>
      </p:scale>
      <p:origin x="0" y="-18544"/>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52440-7C7D-B542-B02A-435347DCD826}" type="datetimeFigureOut">
              <a:rPr kumimoji="1" lang="ja-JP" altLang="en-US" smtClean="0"/>
              <a:t>2024/3/7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3340B-42A6-F642-B583-FC91AC7C8346}" type="slidenum">
              <a:rPr kumimoji="1" lang="ja-JP" altLang="en-US" smtClean="0"/>
              <a:t>‹#›</a:t>
            </a:fld>
            <a:endParaRPr kumimoji="1" lang="ja-JP" altLang="en-US"/>
          </a:p>
        </p:txBody>
      </p:sp>
    </p:spTree>
    <p:extLst>
      <p:ext uri="{BB962C8B-B14F-4D97-AF65-F5344CB8AC3E}">
        <p14:creationId xmlns:p14="http://schemas.microsoft.com/office/powerpoint/2010/main" val="6997665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55B159-48B9-8F0A-0036-1638B522C6F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7CC6298-8227-A5F2-8D2B-672C7241ED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6F49569-8356-C1E1-3FC6-307EB398E7A3}"/>
              </a:ext>
            </a:extLst>
          </p:cNvPr>
          <p:cNvSpPr>
            <a:spLocks noGrp="1"/>
          </p:cNvSpPr>
          <p:nvPr>
            <p:ph type="dt" sz="half" idx="10"/>
          </p:nvPr>
        </p:nvSpPr>
        <p:spPr/>
        <p:txBody>
          <a:bodyPr/>
          <a:lstStyle/>
          <a:p>
            <a:fld id="{114AA995-2433-7F4E-B08D-069057A0AEA5}" type="datetimeFigureOut">
              <a:rPr kumimoji="1" lang="ja-JP" altLang="en-US" smtClean="0"/>
              <a:t>2024/3/7</a:t>
            </a:fld>
            <a:endParaRPr kumimoji="1" lang="ja-JP" altLang="en-US"/>
          </a:p>
        </p:txBody>
      </p:sp>
      <p:sp>
        <p:nvSpPr>
          <p:cNvPr id="5" name="フッター プレースホルダー 4">
            <a:extLst>
              <a:ext uri="{FF2B5EF4-FFF2-40B4-BE49-F238E27FC236}">
                <a16:creationId xmlns:a16="http://schemas.microsoft.com/office/drawing/2014/main" id="{2BC32907-01D0-B051-F377-4EFAE77E08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E649D9-26C7-82BE-7336-AE8353A01EB8}"/>
              </a:ext>
            </a:extLst>
          </p:cNvPr>
          <p:cNvSpPr>
            <a:spLocks noGrp="1"/>
          </p:cNvSpPr>
          <p:nvPr>
            <p:ph type="sldNum" sz="quarter" idx="12"/>
          </p:nvPr>
        </p:nvSpPr>
        <p:spPr/>
        <p:txBody>
          <a:bodyPr/>
          <a:lstStyle/>
          <a:p>
            <a:fld id="{2AB3253F-9686-C947-BE62-DD51E1FA5F8E}" type="slidenum">
              <a:rPr kumimoji="1" lang="ja-JP" altLang="en-US" smtClean="0"/>
              <a:t>‹#›</a:t>
            </a:fld>
            <a:endParaRPr kumimoji="1" lang="ja-JP" altLang="en-US"/>
          </a:p>
        </p:txBody>
      </p:sp>
    </p:spTree>
    <p:extLst>
      <p:ext uri="{BB962C8B-B14F-4D97-AF65-F5344CB8AC3E}">
        <p14:creationId xmlns:p14="http://schemas.microsoft.com/office/powerpoint/2010/main" val="2357839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B9EAA1-5A35-A7BC-C467-67FBBE0CCE6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4996143-F9AA-F74E-B6D6-A421CADCDC1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28AEC4-D1AD-D4A6-7424-61BD18F692D9}"/>
              </a:ext>
            </a:extLst>
          </p:cNvPr>
          <p:cNvSpPr>
            <a:spLocks noGrp="1"/>
          </p:cNvSpPr>
          <p:nvPr>
            <p:ph type="dt" sz="half" idx="10"/>
          </p:nvPr>
        </p:nvSpPr>
        <p:spPr/>
        <p:txBody>
          <a:bodyPr/>
          <a:lstStyle/>
          <a:p>
            <a:fld id="{114AA995-2433-7F4E-B08D-069057A0AEA5}" type="datetimeFigureOut">
              <a:rPr kumimoji="1" lang="ja-JP" altLang="en-US" smtClean="0"/>
              <a:t>2024/3/7</a:t>
            </a:fld>
            <a:endParaRPr kumimoji="1" lang="ja-JP" altLang="en-US"/>
          </a:p>
        </p:txBody>
      </p:sp>
      <p:sp>
        <p:nvSpPr>
          <p:cNvPr id="5" name="フッター プレースホルダー 4">
            <a:extLst>
              <a:ext uri="{FF2B5EF4-FFF2-40B4-BE49-F238E27FC236}">
                <a16:creationId xmlns:a16="http://schemas.microsoft.com/office/drawing/2014/main" id="{37E74B8D-6FCB-194B-B14C-3FA67FCB341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02CC719-AAB4-1A95-E406-A9EA8383B966}"/>
              </a:ext>
            </a:extLst>
          </p:cNvPr>
          <p:cNvSpPr>
            <a:spLocks noGrp="1"/>
          </p:cNvSpPr>
          <p:nvPr>
            <p:ph type="sldNum" sz="quarter" idx="12"/>
          </p:nvPr>
        </p:nvSpPr>
        <p:spPr/>
        <p:txBody>
          <a:bodyPr/>
          <a:lstStyle/>
          <a:p>
            <a:fld id="{2AB3253F-9686-C947-BE62-DD51E1FA5F8E}" type="slidenum">
              <a:rPr kumimoji="1" lang="ja-JP" altLang="en-US" smtClean="0"/>
              <a:t>‹#›</a:t>
            </a:fld>
            <a:endParaRPr kumimoji="1" lang="ja-JP" altLang="en-US"/>
          </a:p>
        </p:txBody>
      </p:sp>
    </p:spTree>
    <p:extLst>
      <p:ext uri="{BB962C8B-B14F-4D97-AF65-F5344CB8AC3E}">
        <p14:creationId xmlns:p14="http://schemas.microsoft.com/office/powerpoint/2010/main" val="1725173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EC2CAE4-3DEC-BBFC-AC44-40E9527DAE2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E4C5AC6-836D-E4D6-C963-B184E38385C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16D3F56-B49F-00A5-A7A0-D9490B62BA13}"/>
              </a:ext>
            </a:extLst>
          </p:cNvPr>
          <p:cNvSpPr>
            <a:spLocks noGrp="1"/>
          </p:cNvSpPr>
          <p:nvPr>
            <p:ph type="dt" sz="half" idx="10"/>
          </p:nvPr>
        </p:nvSpPr>
        <p:spPr/>
        <p:txBody>
          <a:bodyPr/>
          <a:lstStyle/>
          <a:p>
            <a:fld id="{114AA995-2433-7F4E-B08D-069057A0AEA5}" type="datetimeFigureOut">
              <a:rPr kumimoji="1" lang="ja-JP" altLang="en-US" smtClean="0"/>
              <a:t>2024/3/7</a:t>
            </a:fld>
            <a:endParaRPr kumimoji="1" lang="ja-JP" altLang="en-US"/>
          </a:p>
        </p:txBody>
      </p:sp>
      <p:sp>
        <p:nvSpPr>
          <p:cNvPr id="5" name="フッター プレースホルダー 4">
            <a:extLst>
              <a:ext uri="{FF2B5EF4-FFF2-40B4-BE49-F238E27FC236}">
                <a16:creationId xmlns:a16="http://schemas.microsoft.com/office/drawing/2014/main" id="{4BF7377F-9880-6ED0-2727-842EB6FFDD8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A541E3F-8BC5-9A91-BAD4-4FB09163FBA2}"/>
              </a:ext>
            </a:extLst>
          </p:cNvPr>
          <p:cNvSpPr>
            <a:spLocks noGrp="1"/>
          </p:cNvSpPr>
          <p:nvPr>
            <p:ph type="sldNum" sz="quarter" idx="12"/>
          </p:nvPr>
        </p:nvSpPr>
        <p:spPr/>
        <p:txBody>
          <a:bodyPr/>
          <a:lstStyle/>
          <a:p>
            <a:fld id="{2AB3253F-9686-C947-BE62-DD51E1FA5F8E}" type="slidenum">
              <a:rPr kumimoji="1" lang="ja-JP" altLang="en-US" smtClean="0"/>
              <a:t>‹#›</a:t>
            </a:fld>
            <a:endParaRPr kumimoji="1" lang="ja-JP" altLang="en-US"/>
          </a:p>
        </p:txBody>
      </p:sp>
    </p:spTree>
    <p:extLst>
      <p:ext uri="{BB962C8B-B14F-4D97-AF65-F5344CB8AC3E}">
        <p14:creationId xmlns:p14="http://schemas.microsoft.com/office/powerpoint/2010/main" val="4292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3CE178-87CA-B2F5-B5F2-677C3D8629F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F9C400-3890-FAE0-45C2-3C4D8F81A92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0A7B47-6584-5540-0B5F-4120D7EDDC80}"/>
              </a:ext>
            </a:extLst>
          </p:cNvPr>
          <p:cNvSpPr>
            <a:spLocks noGrp="1"/>
          </p:cNvSpPr>
          <p:nvPr>
            <p:ph type="dt" sz="half" idx="10"/>
          </p:nvPr>
        </p:nvSpPr>
        <p:spPr/>
        <p:txBody>
          <a:bodyPr/>
          <a:lstStyle/>
          <a:p>
            <a:fld id="{114AA995-2433-7F4E-B08D-069057A0AEA5}" type="datetimeFigureOut">
              <a:rPr kumimoji="1" lang="ja-JP" altLang="en-US" smtClean="0"/>
              <a:t>2024/3/7</a:t>
            </a:fld>
            <a:endParaRPr kumimoji="1" lang="ja-JP" altLang="en-US"/>
          </a:p>
        </p:txBody>
      </p:sp>
      <p:sp>
        <p:nvSpPr>
          <p:cNvPr id="5" name="フッター プレースホルダー 4">
            <a:extLst>
              <a:ext uri="{FF2B5EF4-FFF2-40B4-BE49-F238E27FC236}">
                <a16:creationId xmlns:a16="http://schemas.microsoft.com/office/drawing/2014/main" id="{4032AED5-0AFB-ED87-3C4D-D2195FC91B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D664B5-1152-C5E1-E377-C3927F932273}"/>
              </a:ext>
            </a:extLst>
          </p:cNvPr>
          <p:cNvSpPr>
            <a:spLocks noGrp="1"/>
          </p:cNvSpPr>
          <p:nvPr>
            <p:ph type="sldNum" sz="quarter" idx="12"/>
          </p:nvPr>
        </p:nvSpPr>
        <p:spPr/>
        <p:txBody>
          <a:bodyPr/>
          <a:lstStyle/>
          <a:p>
            <a:fld id="{2AB3253F-9686-C947-BE62-DD51E1FA5F8E}" type="slidenum">
              <a:rPr kumimoji="1" lang="ja-JP" altLang="en-US" smtClean="0"/>
              <a:t>‹#›</a:t>
            </a:fld>
            <a:endParaRPr kumimoji="1" lang="ja-JP" altLang="en-US"/>
          </a:p>
        </p:txBody>
      </p:sp>
    </p:spTree>
    <p:extLst>
      <p:ext uri="{BB962C8B-B14F-4D97-AF65-F5344CB8AC3E}">
        <p14:creationId xmlns:p14="http://schemas.microsoft.com/office/powerpoint/2010/main" val="327947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BD491A-9DFA-D3D9-D2D3-A0C3967F525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FDA0A95-9469-BF53-37A0-96883C743D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0BBD79-A6BF-D3D9-8E52-44F2ABC72CE4}"/>
              </a:ext>
            </a:extLst>
          </p:cNvPr>
          <p:cNvSpPr>
            <a:spLocks noGrp="1"/>
          </p:cNvSpPr>
          <p:nvPr>
            <p:ph type="dt" sz="half" idx="10"/>
          </p:nvPr>
        </p:nvSpPr>
        <p:spPr/>
        <p:txBody>
          <a:bodyPr/>
          <a:lstStyle/>
          <a:p>
            <a:fld id="{114AA995-2433-7F4E-B08D-069057A0AEA5}" type="datetimeFigureOut">
              <a:rPr kumimoji="1" lang="ja-JP" altLang="en-US" smtClean="0"/>
              <a:t>2024/3/7</a:t>
            </a:fld>
            <a:endParaRPr kumimoji="1" lang="ja-JP" altLang="en-US"/>
          </a:p>
        </p:txBody>
      </p:sp>
      <p:sp>
        <p:nvSpPr>
          <p:cNvPr id="5" name="フッター プレースホルダー 4">
            <a:extLst>
              <a:ext uri="{FF2B5EF4-FFF2-40B4-BE49-F238E27FC236}">
                <a16:creationId xmlns:a16="http://schemas.microsoft.com/office/drawing/2014/main" id="{E59FDEC5-8087-2C89-4E43-366AB46EF1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348BB3E-29CC-AC5B-C13D-687B346D9751}"/>
              </a:ext>
            </a:extLst>
          </p:cNvPr>
          <p:cNvSpPr>
            <a:spLocks noGrp="1"/>
          </p:cNvSpPr>
          <p:nvPr>
            <p:ph type="sldNum" sz="quarter" idx="12"/>
          </p:nvPr>
        </p:nvSpPr>
        <p:spPr/>
        <p:txBody>
          <a:bodyPr/>
          <a:lstStyle/>
          <a:p>
            <a:fld id="{2AB3253F-9686-C947-BE62-DD51E1FA5F8E}" type="slidenum">
              <a:rPr kumimoji="1" lang="ja-JP" altLang="en-US" smtClean="0"/>
              <a:t>‹#›</a:t>
            </a:fld>
            <a:endParaRPr kumimoji="1" lang="ja-JP" altLang="en-US"/>
          </a:p>
        </p:txBody>
      </p:sp>
    </p:spTree>
    <p:extLst>
      <p:ext uri="{BB962C8B-B14F-4D97-AF65-F5344CB8AC3E}">
        <p14:creationId xmlns:p14="http://schemas.microsoft.com/office/powerpoint/2010/main" val="1215011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276184-71D6-16F6-4186-28A819D79D1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A99962E-D689-0D11-69A1-38AD17C06FC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81D6F16-ABE1-56D3-E9B5-A88082B15C0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9CE1F17-1C5D-E793-948E-60CDD83DFA32}"/>
              </a:ext>
            </a:extLst>
          </p:cNvPr>
          <p:cNvSpPr>
            <a:spLocks noGrp="1"/>
          </p:cNvSpPr>
          <p:nvPr>
            <p:ph type="dt" sz="half" idx="10"/>
          </p:nvPr>
        </p:nvSpPr>
        <p:spPr/>
        <p:txBody>
          <a:bodyPr/>
          <a:lstStyle/>
          <a:p>
            <a:fld id="{114AA995-2433-7F4E-B08D-069057A0AEA5}" type="datetimeFigureOut">
              <a:rPr kumimoji="1" lang="ja-JP" altLang="en-US" smtClean="0"/>
              <a:t>2024/3/7</a:t>
            </a:fld>
            <a:endParaRPr kumimoji="1" lang="ja-JP" altLang="en-US"/>
          </a:p>
        </p:txBody>
      </p:sp>
      <p:sp>
        <p:nvSpPr>
          <p:cNvPr id="6" name="フッター プレースホルダー 5">
            <a:extLst>
              <a:ext uri="{FF2B5EF4-FFF2-40B4-BE49-F238E27FC236}">
                <a16:creationId xmlns:a16="http://schemas.microsoft.com/office/drawing/2014/main" id="{B2F55834-1058-74BD-99FC-3539BDB86B2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654F2E2-EC5D-6D4B-3088-FEF260FD060C}"/>
              </a:ext>
            </a:extLst>
          </p:cNvPr>
          <p:cNvSpPr>
            <a:spLocks noGrp="1"/>
          </p:cNvSpPr>
          <p:nvPr>
            <p:ph type="sldNum" sz="quarter" idx="12"/>
          </p:nvPr>
        </p:nvSpPr>
        <p:spPr/>
        <p:txBody>
          <a:bodyPr/>
          <a:lstStyle/>
          <a:p>
            <a:fld id="{2AB3253F-9686-C947-BE62-DD51E1FA5F8E}" type="slidenum">
              <a:rPr kumimoji="1" lang="ja-JP" altLang="en-US" smtClean="0"/>
              <a:t>‹#›</a:t>
            </a:fld>
            <a:endParaRPr kumimoji="1" lang="ja-JP" altLang="en-US"/>
          </a:p>
        </p:txBody>
      </p:sp>
    </p:spTree>
    <p:extLst>
      <p:ext uri="{BB962C8B-B14F-4D97-AF65-F5344CB8AC3E}">
        <p14:creationId xmlns:p14="http://schemas.microsoft.com/office/powerpoint/2010/main" val="642460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47ACE-19E9-FD11-E6B4-74B3614F2DB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D34D180-F93F-0C08-D1BD-F47B30C991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CC72B90-1C40-364D-D6CB-FD7C2760673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2A03D61-8AA9-5A5C-33CA-5C9BCACC65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035CD86-D95B-57BE-987D-4CDF6F5155E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4F5C40B-BD77-DABA-F5D5-9906D165B47A}"/>
              </a:ext>
            </a:extLst>
          </p:cNvPr>
          <p:cNvSpPr>
            <a:spLocks noGrp="1"/>
          </p:cNvSpPr>
          <p:nvPr>
            <p:ph type="dt" sz="half" idx="10"/>
          </p:nvPr>
        </p:nvSpPr>
        <p:spPr/>
        <p:txBody>
          <a:bodyPr/>
          <a:lstStyle/>
          <a:p>
            <a:fld id="{114AA995-2433-7F4E-B08D-069057A0AEA5}" type="datetimeFigureOut">
              <a:rPr kumimoji="1" lang="ja-JP" altLang="en-US" smtClean="0"/>
              <a:t>2024/3/7</a:t>
            </a:fld>
            <a:endParaRPr kumimoji="1" lang="ja-JP" altLang="en-US"/>
          </a:p>
        </p:txBody>
      </p:sp>
      <p:sp>
        <p:nvSpPr>
          <p:cNvPr id="8" name="フッター プレースホルダー 7">
            <a:extLst>
              <a:ext uri="{FF2B5EF4-FFF2-40B4-BE49-F238E27FC236}">
                <a16:creationId xmlns:a16="http://schemas.microsoft.com/office/drawing/2014/main" id="{52A1211E-DE1A-F6A4-9237-2E21D9090CE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E3B552D-0A10-56C5-3E64-43B8FF82013A}"/>
              </a:ext>
            </a:extLst>
          </p:cNvPr>
          <p:cNvSpPr>
            <a:spLocks noGrp="1"/>
          </p:cNvSpPr>
          <p:nvPr>
            <p:ph type="sldNum" sz="quarter" idx="12"/>
          </p:nvPr>
        </p:nvSpPr>
        <p:spPr/>
        <p:txBody>
          <a:bodyPr/>
          <a:lstStyle/>
          <a:p>
            <a:fld id="{2AB3253F-9686-C947-BE62-DD51E1FA5F8E}" type="slidenum">
              <a:rPr kumimoji="1" lang="ja-JP" altLang="en-US" smtClean="0"/>
              <a:t>‹#›</a:t>
            </a:fld>
            <a:endParaRPr kumimoji="1" lang="ja-JP" altLang="en-US"/>
          </a:p>
        </p:txBody>
      </p:sp>
    </p:spTree>
    <p:extLst>
      <p:ext uri="{BB962C8B-B14F-4D97-AF65-F5344CB8AC3E}">
        <p14:creationId xmlns:p14="http://schemas.microsoft.com/office/powerpoint/2010/main" val="3073900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B3915F-67AA-13B4-02C9-B6B6DA680A8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10BD7F6-138D-6EFB-E55C-0B86FB7B8C1D}"/>
              </a:ext>
            </a:extLst>
          </p:cNvPr>
          <p:cNvSpPr>
            <a:spLocks noGrp="1"/>
          </p:cNvSpPr>
          <p:nvPr>
            <p:ph type="dt" sz="half" idx="10"/>
          </p:nvPr>
        </p:nvSpPr>
        <p:spPr/>
        <p:txBody>
          <a:bodyPr/>
          <a:lstStyle/>
          <a:p>
            <a:fld id="{114AA995-2433-7F4E-B08D-069057A0AEA5}" type="datetimeFigureOut">
              <a:rPr kumimoji="1" lang="ja-JP" altLang="en-US" smtClean="0"/>
              <a:t>2024/3/7</a:t>
            </a:fld>
            <a:endParaRPr kumimoji="1" lang="ja-JP" altLang="en-US"/>
          </a:p>
        </p:txBody>
      </p:sp>
      <p:sp>
        <p:nvSpPr>
          <p:cNvPr id="4" name="フッター プレースホルダー 3">
            <a:extLst>
              <a:ext uri="{FF2B5EF4-FFF2-40B4-BE49-F238E27FC236}">
                <a16:creationId xmlns:a16="http://schemas.microsoft.com/office/drawing/2014/main" id="{D244794A-9238-D1F2-A3D9-DD2D55EEACA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323C613-12BF-AEA9-E55A-C1C6812502B2}"/>
              </a:ext>
            </a:extLst>
          </p:cNvPr>
          <p:cNvSpPr>
            <a:spLocks noGrp="1"/>
          </p:cNvSpPr>
          <p:nvPr>
            <p:ph type="sldNum" sz="quarter" idx="12"/>
          </p:nvPr>
        </p:nvSpPr>
        <p:spPr/>
        <p:txBody>
          <a:bodyPr/>
          <a:lstStyle/>
          <a:p>
            <a:fld id="{2AB3253F-9686-C947-BE62-DD51E1FA5F8E}" type="slidenum">
              <a:rPr kumimoji="1" lang="ja-JP" altLang="en-US" smtClean="0"/>
              <a:t>‹#›</a:t>
            </a:fld>
            <a:endParaRPr kumimoji="1" lang="ja-JP" altLang="en-US"/>
          </a:p>
        </p:txBody>
      </p:sp>
    </p:spTree>
    <p:extLst>
      <p:ext uri="{BB962C8B-B14F-4D97-AF65-F5344CB8AC3E}">
        <p14:creationId xmlns:p14="http://schemas.microsoft.com/office/powerpoint/2010/main" val="4259318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7163998-F652-E63A-0187-E2E34BC93D5B}"/>
              </a:ext>
            </a:extLst>
          </p:cNvPr>
          <p:cNvSpPr>
            <a:spLocks noGrp="1"/>
          </p:cNvSpPr>
          <p:nvPr>
            <p:ph type="dt" sz="half" idx="10"/>
          </p:nvPr>
        </p:nvSpPr>
        <p:spPr/>
        <p:txBody>
          <a:bodyPr/>
          <a:lstStyle/>
          <a:p>
            <a:fld id="{114AA995-2433-7F4E-B08D-069057A0AEA5}" type="datetimeFigureOut">
              <a:rPr kumimoji="1" lang="ja-JP" altLang="en-US" smtClean="0"/>
              <a:t>2024/3/7</a:t>
            </a:fld>
            <a:endParaRPr kumimoji="1" lang="ja-JP" altLang="en-US"/>
          </a:p>
        </p:txBody>
      </p:sp>
      <p:sp>
        <p:nvSpPr>
          <p:cNvPr id="3" name="フッター プレースホルダー 2">
            <a:extLst>
              <a:ext uri="{FF2B5EF4-FFF2-40B4-BE49-F238E27FC236}">
                <a16:creationId xmlns:a16="http://schemas.microsoft.com/office/drawing/2014/main" id="{99457DA0-1EE6-0489-5AE0-83FD0CC3E74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037952F-9839-C1D4-F33E-14BC85C54065}"/>
              </a:ext>
            </a:extLst>
          </p:cNvPr>
          <p:cNvSpPr>
            <a:spLocks noGrp="1"/>
          </p:cNvSpPr>
          <p:nvPr>
            <p:ph type="sldNum" sz="quarter" idx="12"/>
          </p:nvPr>
        </p:nvSpPr>
        <p:spPr/>
        <p:txBody>
          <a:bodyPr/>
          <a:lstStyle/>
          <a:p>
            <a:fld id="{2AB3253F-9686-C947-BE62-DD51E1FA5F8E}" type="slidenum">
              <a:rPr kumimoji="1" lang="ja-JP" altLang="en-US" smtClean="0"/>
              <a:t>‹#›</a:t>
            </a:fld>
            <a:endParaRPr kumimoji="1" lang="ja-JP" altLang="en-US"/>
          </a:p>
        </p:txBody>
      </p:sp>
    </p:spTree>
    <p:extLst>
      <p:ext uri="{BB962C8B-B14F-4D97-AF65-F5344CB8AC3E}">
        <p14:creationId xmlns:p14="http://schemas.microsoft.com/office/powerpoint/2010/main" val="808703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789C0A-D54E-A650-F9C2-C07FCB7177F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395AE39-0562-B9B2-D895-D60692D55C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5C7930A-1734-2968-F778-60A029819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945EC3E-8D9C-4C38-76A2-0D939DE14BD0}"/>
              </a:ext>
            </a:extLst>
          </p:cNvPr>
          <p:cNvSpPr>
            <a:spLocks noGrp="1"/>
          </p:cNvSpPr>
          <p:nvPr>
            <p:ph type="dt" sz="half" idx="10"/>
          </p:nvPr>
        </p:nvSpPr>
        <p:spPr/>
        <p:txBody>
          <a:bodyPr/>
          <a:lstStyle/>
          <a:p>
            <a:fld id="{114AA995-2433-7F4E-B08D-069057A0AEA5}" type="datetimeFigureOut">
              <a:rPr kumimoji="1" lang="ja-JP" altLang="en-US" smtClean="0"/>
              <a:t>2024/3/7</a:t>
            </a:fld>
            <a:endParaRPr kumimoji="1" lang="ja-JP" altLang="en-US"/>
          </a:p>
        </p:txBody>
      </p:sp>
      <p:sp>
        <p:nvSpPr>
          <p:cNvPr id="6" name="フッター プレースホルダー 5">
            <a:extLst>
              <a:ext uri="{FF2B5EF4-FFF2-40B4-BE49-F238E27FC236}">
                <a16:creationId xmlns:a16="http://schemas.microsoft.com/office/drawing/2014/main" id="{D3B438AD-4068-F06E-7798-E85F9CCD3E2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AAD1980-0681-03FB-BD1C-823A2A37F939}"/>
              </a:ext>
            </a:extLst>
          </p:cNvPr>
          <p:cNvSpPr>
            <a:spLocks noGrp="1"/>
          </p:cNvSpPr>
          <p:nvPr>
            <p:ph type="sldNum" sz="quarter" idx="12"/>
          </p:nvPr>
        </p:nvSpPr>
        <p:spPr/>
        <p:txBody>
          <a:bodyPr/>
          <a:lstStyle/>
          <a:p>
            <a:fld id="{2AB3253F-9686-C947-BE62-DD51E1FA5F8E}" type="slidenum">
              <a:rPr kumimoji="1" lang="ja-JP" altLang="en-US" smtClean="0"/>
              <a:t>‹#›</a:t>
            </a:fld>
            <a:endParaRPr kumimoji="1" lang="ja-JP" altLang="en-US"/>
          </a:p>
        </p:txBody>
      </p:sp>
    </p:spTree>
    <p:extLst>
      <p:ext uri="{BB962C8B-B14F-4D97-AF65-F5344CB8AC3E}">
        <p14:creationId xmlns:p14="http://schemas.microsoft.com/office/powerpoint/2010/main" val="398203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FDDB7D-4743-404F-9EEC-8B401D433A5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0FD2721-9F77-2AA9-0B3D-01042AF656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A9DC1DD-2C93-994E-2A59-6F8173E0F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ECB1569-51E3-46A9-65EA-4346E700F149}"/>
              </a:ext>
            </a:extLst>
          </p:cNvPr>
          <p:cNvSpPr>
            <a:spLocks noGrp="1"/>
          </p:cNvSpPr>
          <p:nvPr>
            <p:ph type="dt" sz="half" idx="10"/>
          </p:nvPr>
        </p:nvSpPr>
        <p:spPr/>
        <p:txBody>
          <a:bodyPr/>
          <a:lstStyle/>
          <a:p>
            <a:fld id="{114AA995-2433-7F4E-B08D-069057A0AEA5}" type="datetimeFigureOut">
              <a:rPr kumimoji="1" lang="ja-JP" altLang="en-US" smtClean="0"/>
              <a:t>2024/3/7</a:t>
            </a:fld>
            <a:endParaRPr kumimoji="1" lang="ja-JP" altLang="en-US"/>
          </a:p>
        </p:txBody>
      </p:sp>
      <p:sp>
        <p:nvSpPr>
          <p:cNvPr id="6" name="フッター プレースホルダー 5">
            <a:extLst>
              <a:ext uri="{FF2B5EF4-FFF2-40B4-BE49-F238E27FC236}">
                <a16:creationId xmlns:a16="http://schemas.microsoft.com/office/drawing/2014/main" id="{4AE5D730-0567-C2B6-0B3C-2AE81FF5772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612C88-83C4-F4CD-C1A2-492F459BA1C2}"/>
              </a:ext>
            </a:extLst>
          </p:cNvPr>
          <p:cNvSpPr>
            <a:spLocks noGrp="1"/>
          </p:cNvSpPr>
          <p:nvPr>
            <p:ph type="sldNum" sz="quarter" idx="12"/>
          </p:nvPr>
        </p:nvSpPr>
        <p:spPr/>
        <p:txBody>
          <a:bodyPr/>
          <a:lstStyle/>
          <a:p>
            <a:fld id="{2AB3253F-9686-C947-BE62-DD51E1FA5F8E}" type="slidenum">
              <a:rPr kumimoji="1" lang="ja-JP" altLang="en-US" smtClean="0"/>
              <a:t>‹#›</a:t>
            </a:fld>
            <a:endParaRPr kumimoji="1" lang="ja-JP" altLang="en-US"/>
          </a:p>
        </p:txBody>
      </p:sp>
    </p:spTree>
    <p:extLst>
      <p:ext uri="{BB962C8B-B14F-4D97-AF65-F5344CB8AC3E}">
        <p14:creationId xmlns:p14="http://schemas.microsoft.com/office/powerpoint/2010/main" val="2464482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0EE94C8-C3E7-3B7F-5A85-B8F293D25F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BA852B7-4BC1-ADE0-D379-EC6D81BAAC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1AC5692-12B9-018F-2E10-B2FFD1308A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AA995-2433-7F4E-B08D-069057A0AEA5}" type="datetimeFigureOut">
              <a:rPr kumimoji="1" lang="ja-JP" altLang="en-US" smtClean="0"/>
              <a:t>2024/3/7</a:t>
            </a:fld>
            <a:endParaRPr kumimoji="1" lang="ja-JP" altLang="en-US"/>
          </a:p>
        </p:txBody>
      </p:sp>
      <p:sp>
        <p:nvSpPr>
          <p:cNvPr id="5" name="フッター プレースホルダー 4">
            <a:extLst>
              <a:ext uri="{FF2B5EF4-FFF2-40B4-BE49-F238E27FC236}">
                <a16:creationId xmlns:a16="http://schemas.microsoft.com/office/drawing/2014/main" id="{B82B2FCB-5F92-56F6-52FA-A5B201331A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00D69C7-5394-191E-F364-099BE3C3D1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B3253F-9686-C947-BE62-DD51E1FA5F8E}" type="slidenum">
              <a:rPr kumimoji="1" lang="ja-JP" altLang="en-US" smtClean="0"/>
              <a:t>‹#›</a:t>
            </a:fld>
            <a:endParaRPr kumimoji="1" lang="ja-JP" altLang="en-US"/>
          </a:p>
        </p:txBody>
      </p:sp>
    </p:spTree>
    <p:extLst>
      <p:ext uri="{BB962C8B-B14F-4D97-AF65-F5344CB8AC3E}">
        <p14:creationId xmlns:p14="http://schemas.microsoft.com/office/powerpoint/2010/main" val="834040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descr="アパートのビル&#10;&#10;中程度の精度で自動的に生成された説明">
            <a:extLst>
              <a:ext uri="{FF2B5EF4-FFF2-40B4-BE49-F238E27FC236}">
                <a16:creationId xmlns:a16="http://schemas.microsoft.com/office/drawing/2014/main" id="{045ED9C5-B1A4-4D98-AFCA-B35B0CF7C01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AFB275C7-9DC0-0019-1DCD-89FF6C9E6EA6}"/>
              </a:ext>
            </a:extLst>
          </p:cNvPr>
          <p:cNvSpPr>
            <a:spLocks noGrp="1"/>
          </p:cNvSpPr>
          <p:nvPr>
            <p:ph type="title"/>
          </p:nvPr>
        </p:nvSpPr>
        <p:spPr>
          <a:xfrm>
            <a:off x="0" y="898271"/>
            <a:ext cx="9385510" cy="1124712"/>
          </a:xfrm>
        </p:spPr>
        <p:txBody>
          <a:bodyPr anchor="b">
            <a:noAutofit/>
          </a:bodyPr>
          <a:lstStyle/>
          <a:p>
            <a:r>
              <a:rPr kumimoji="1" lang="ja-JP" altLang="en-US" sz="4000"/>
              <a:t>大阪公立大学での子育て支援の取り組み</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コンテンツ プレースホルダー 2">
            <a:extLst>
              <a:ext uri="{FF2B5EF4-FFF2-40B4-BE49-F238E27FC236}">
                <a16:creationId xmlns:a16="http://schemas.microsoft.com/office/drawing/2014/main" id="{D66FC03D-5222-E61B-0592-5B2FA871DDDF}"/>
              </a:ext>
            </a:extLst>
          </p:cNvPr>
          <p:cNvSpPr>
            <a:spLocks noGrp="1"/>
          </p:cNvSpPr>
          <p:nvPr>
            <p:ph idx="1"/>
          </p:nvPr>
        </p:nvSpPr>
        <p:spPr>
          <a:xfrm>
            <a:off x="371094" y="2718054"/>
            <a:ext cx="6347758" cy="2333012"/>
          </a:xfrm>
        </p:spPr>
        <p:txBody>
          <a:bodyPr anchor="t">
            <a:noAutofit/>
          </a:bodyPr>
          <a:lstStyle/>
          <a:p>
            <a:r>
              <a:rPr kumimoji="1" lang="ja-JP" altLang="en-US" sz="3200">
                <a:solidFill>
                  <a:srgbClr val="FF0000"/>
                </a:solidFill>
              </a:rPr>
              <a:t>男性の育休取得促進</a:t>
            </a:r>
            <a:endParaRPr kumimoji="1" lang="en-US" altLang="ja-JP" sz="3200" dirty="0">
              <a:solidFill>
                <a:srgbClr val="FF0000"/>
              </a:solidFill>
            </a:endParaRPr>
          </a:p>
          <a:p>
            <a:pPr marL="0" indent="0">
              <a:buNone/>
            </a:pPr>
            <a:endParaRPr kumimoji="1" lang="en-US" altLang="ja-JP" sz="3200" dirty="0"/>
          </a:p>
          <a:p>
            <a:pPr marL="0" indent="0">
              <a:buNone/>
            </a:pPr>
            <a:endParaRPr kumimoji="1" lang="en-US" altLang="ja-JP" sz="3200" dirty="0"/>
          </a:p>
          <a:p>
            <a:r>
              <a:rPr lang="ja-JP" altLang="en-US" sz="3200"/>
              <a:t>男性も女性も育児・家事をすることを前提に勤務を考える。</a:t>
            </a:r>
            <a:endParaRPr lang="en-US" altLang="ja-JP" sz="3200" dirty="0"/>
          </a:p>
          <a:p>
            <a:pPr marL="0" indent="0">
              <a:buNone/>
            </a:pPr>
            <a:r>
              <a:rPr kumimoji="1" lang="ja-JP" altLang="en-US" sz="3200"/>
              <a:t>　</a:t>
            </a:r>
          </a:p>
        </p:txBody>
      </p:sp>
    </p:spTree>
    <p:extLst>
      <p:ext uri="{BB962C8B-B14F-4D97-AF65-F5344CB8AC3E}">
        <p14:creationId xmlns:p14="http://schemas.microsoft.com/office/powerpoint/2010/main" val="2648171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descr="アパートのビル&#10;&#10;中程度の精度で自動的に生成された説明">
            <a:extLst>
              <a:ext uri="{FF2B5EF4-FFF2-40B4-BE49-F238E27FC236}">
                <a16:creationId xmlns:a16="http://schemas.microsoft.com/office/drawing/2014/main" id="{045ED9C5-B1A4-4D98-AFCA-B35B0CF7C01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AFB275C7-9DC0-0019-1DCD-89FF6C9E6EA6}"/>
              </a:ext>
            </a:extLst>
          </p:cNvPr>
          <p:cNvSpPr>
            <a:spLocks noGrp="1"/>
          </p:cNvSpPr>
          <p:nvPr>
            <p:ph type="title"/>
          </p:nvPr>
        </p:nvSpPr>
        <p:spPr>
          <a:xfrm>
            <a:off x="371093" y="1161288"/>
            <a:ext cx="6635993" cy="1124712"/>
          </a:xfrm>
        </p:spPr>
        <p:txBody>
          <a:bodyPr anchor="b">
            <a:noAutofit/>
          </a:bodyPr>
          <a:lstStyle/>
          <a:p>
            <a:r>
              <a:rPr kumimoji="1" lang="ja-JP" altLang="en-US" sz="4000"/>
              <a:t>大阪公立大学での取り組み</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コンテンツ プレースホルダー 2">
            <a:extLst>
              <a:ext uri="{FF2B5EF4-FFF2-40B4-BE49-F238E27FC236}">
                <a16:creationId xmlns:a16="http://schemas.microsoft.com/office/drawing/2014/main" id="{D66FC03D-5222-E61B-0592-5B2FA871DDDF}"/>
              </a:ext>
            </a:extLst>
          </p:cNvPr>
          <p:cNvSpPr>
            <a:spLocks noGrp="1"/>
          </p:cNvSpPr>
          <p:nvPr>
            <p:ph idx="1"/>
          </p:nvPr>
        </p:nvSpPr>
        <p:spPr>
          <a:xfrm>
            <a:off x="371094" y="2718054"/>
            <a:ext cx="6327880" cy="3207258"/>
          </a:xfrm>
        </p:spPr>
        <p:txBody>
          <a:bodyPr anchor="t">
            <a:noAutofit/>
          </a:bodyPr>
          <a:lstStyle/>
          <a:p>
            <a:r>
              <a:rPr kumimoji="1" lang="ja-JP" altLang="en-US" sz="3200"/>
              <a:t>男性の育休取得促進</a:t>
            </a:r>
            <a:endParaRPr kumimoji="1" lang="en-US" altLang="ja-JP" sz="3200" dirty="0"/>
          </a:p>
          <a:p>
            <a:endParaRPr lang="en-US" altLang="ja-JP" sz="3200" dirty="0"/>
          </a:p>
          <a:p>
            <a:pPr marL="0" indent="0">
              <a:buNone/>
            </a:pPr>
            <a:endParaRPr kumimoji="1" lang="en-US" altLang="ja-JP" sz="3200" dirty="0"/>
          </a:p>
          <a:p>
            <a:pPr marL="0" indent="0">
              <a:buNone/>
            </a:pPr>
            <a:endParaRPr kumimoji="1" lang="en-US" altLang="ja-JP" sz="3200" dirty="0"/>
          </a:p>
          <a:p>
            <a:r>
              <a:rPr lang="ja-JP" altLang="en-US" sz="3200">
                <a:solidFill>
                  <a:srgbClr val="FF0000"/>
                </a:solidFill>
              </a:rPr>
              <a:t>男性も女性も育児・家事をすることを前提に勤務を考える。</a:t>
            </a:r>
            <a:endParaRPr lang="en-US" altLang="ja-JP" sz="3200" dirty="0">
              <a:solidFill>
                <a:srgbClr val="FF0000"/>
              </a:solidFill>
            </a:endParaRPr>
          </a:p>
          <a:p>
            <a:pPr marL="0" indent="0">
              <a:buNone/>
            </a:pPr>
            <a:r>
              <a:rPr kumimoji="1" lang="ja-JP" altLang="en-US" sz="3200"/>
              <a:t>　</a:t>
            </a:r>
          </a:p>
        </p:txBody>
      </p:sp>
    </p:spTree>
    <p:extLst>
      <p:ext uri="{BB962C8B-B14F-4D97-AF65-F5344CB8AC3E}">
        <p14:creationId xmlns:p14="http://schemas.microsoft.com/office/powerpoint/2010/main" val="687830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BCCB7D-B9D7-BEB2-140C-2A62B13F9B2F}"/>
              </a:ext>
            </a:extLst>
          </p:cNvPr>
          <p:cNvSpPr>
            <a:spLocks noGrp="1"/>
          </p:cNvSpPr>
          <p:nvPr>
            <p:ph type="title"/>
          </p:nvPr>
        </p:nvSpPr>
        <p:spPr>
          <a:xfrm>
            <a:off x="74341" y="365125"/>
            <a:ext cx="4891669" cy="1325563"/>
          </a:xfrm>
        </p:spPr>
        <p:txBody>
          <a:bodyPr/>
          <a:lstStyle/>
          <a:p>
            <a:r>
              <a:rPr lang="ja-JP" altLang="en-US"/>
              <a:t>大阪公大耳鼻科</a:t>
            </a:r>
            <a:br>
              <a:rPr lang="en-US" altLang="ja-JP" dirty="0"/>
            </a:br>
            <a:r>
              <a:rPr kumimoji="1" lang="ja-JP" altLang="en-US"/>
              <a:t>の医局長</a:t>
            </a:r>
          </a:p>
        </p:txBody>
      </p:sp>
      <p:pic>
        <p:nvPicPr>
          <p:cNvPr id="5" name="コンテンツ プレースホルダー 4" descr="草, 屋外, 人, 子供 が含まれている画像&#10;&#10;自動的に生成された説明">
            <a:extLst>
              <a:ext uri="{FF2B5EF4-FFF2-40B4-BE49-F238E27FC236}">
                <a16:creationId xmlns:a16="http://schemas.microsoft.com/office/drawing/2014/main" id="{AC9538CC-77E5-A424-DB7F-368FABE16921}"/>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5257800" y="0"/>
            <a:ext cx="6934200" cy="6858000"/>
          </a:xfrm>
        </p:spPr>
      </p:pic>
      <p:pic>
        <p:nvPicPr>
          <p:cNvPr id="7" name="図 6" descr="窓の前に立っている男性&#10;&#10;中程度の精度で自動的に生成された説明">
            <a:extLst>
              <a:ext uri="{FF2B5EF4-FFF2-40B4-BE49-F238E27FC236}">
                <a16:creationId xmlns:a16="http://schemas.microsoft.com/office/drawing/2014/main" id="{2D7C3A70-3EF2-21E5-B8EC-5E71225B51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4006" y="1652016"/>
            <a:ext cx="2369312" cy="3553968"/>
          </a:xfrm>
          <a:prstGeom prst="ellipse">
            <a:avLst/>
          </a:prstGeom>
        </p:spPr>
      </p:pic>
      <p:sp>
        <p:nvSpPr>
          <p:cNvPr id="8" name="テキスト ボックス 7">
            <a:extLst>
              <a:ext uri="{FF2B5EF4-FFF2-40B4-BE49-F238E27FC236}">
                <a16:creationId xmlns:a16="http://schemas.microsoft.com/office/drawing/2014/main" id="{8159BD9F-0A06-0C10-D489-2A15563F3559}"/>
              </a:ext>
            </a:extLst>
          </p:cNvPr>
          <p:cNvSpPr txBox="1"/>
          <p:nvPr/>
        </p:nvSpPr>
        <p:spPr>
          <a:xfrm>
            <a:off x="227742" y="5131323"/>
            <a:ext cx="5008102" cy="1569660"/>
          </a:xfrm>
          <a:prstGeom prst="rect">
            <a:avLst/>
          </a:prstGeom>
          <a:noFill/>
        </p:spPr>
        <p:txBody>
          <a:bodyPr wrap="none" rtlCol="0">
            <a:spAutoFit/>
          </a:bodyPr>
          <a:lstStyle/>
          <a:p>
            <a:r>
              <a:rPr kumimoji="1" lang="ja-JP" altLang="en-US" sz="2400"/>
              <a:t>大石賢弥・大阪公立大学　講師</a:t>
            </a:r>
            <a:endParaRPr kumimoji="1" lang="en-US" altLang="ja-JP" sz="2400" dirty="0"/>
          </a:p>
          <a:p>
            <a:r>
              <a:rPr lang="ja-JP" altLang="en-US" sz="2400"/>
              <a:t>専門：頭頸部外科・甲状腺腫瘍</a:t>
            </a:r>
            <a:endParaRPr lang="en-US" altLang="ja-JP" sz="2400" dirty="0"/>
          </a:p>
          <a:p>
            <a:r>
              <a:rPr lang="en-US" altLang="ja-JP" sz="2400" dirty="0"/>
              <a:t>7</a:t>
            </a:r>
            <a:r>
              <a:rPr lang="ja-JP" altLang="en-US" sz="2400"/>
              <a:t>歳を筆頭に</a:t>
            </a:r>
            <a:r>
              <a:rPr lang="en-US" altLang="ja-JP" sz="2400" dirty="0"/>
              <a:t>1</a:t>
            </a:r>
            <a:r>
              <a:rPr lang="ja-JP" altLang="en-US" sz="2400"/>
              <a:t>歳まで</a:t>
            </a:r>
            <a:r>
              <a:rPr lang="en-US" altLang="ja-JP" sz="2400" dirty="0"/>
              <a:t>5</a:t>
            </a:r>
            <a:r>
              <a:rPr lang="ja-JP" altLang="en-US" sz="2400"/>
              <a:t>人の子育て中</a:t>
            </a:r>
            <a:endParaRPr lang="en-US" altLang="ja-JP" sz="2400" dirty="0"/>
          </a:p>
          <a:p>
            <a:r>
              <a:rPr lang="ja-JP" altLang="en-US" sz="2400"/>
              <a:t>妻は学校保健衛生士で常勤</a:t>
            </a:r>
            <a:endParaRPr lang="en-US" altLang="ja-JP" sz="2400" dirty="0"/>
          </a:p>
        </p:txBody>
      </p:sp>
      <p:sp>
        <p:nvSpPr>
          <p:cNvPr id="9" name="テキスト ボックス 8">
            <a:extLst>
              <a:ext uri="{FF2B5EF4-FFF2-40B4-BE49-F238E27FC236}">
                <a16:creationId xmlns:a16="http://schemas.microsoft.com/office/drawing/2014/main" id="{F2C5F8EC-7FBC-79DE-1921-A1D8488E5E97}"/>
              </a:ext>
            </a:extLst>
          </p:cNvPr>
          <p:cNvSpPr txBox="1"/>
          <p:nvPr/>
        </p:nvSpPr>
        <p:spPr>
          <a:xfrm>
            <a:off x="11146051" y="6059266"/>
            <a:ext cx="492443" cy="461665"/>
          </a:xfrm>
          <a:prstGeom prst="rect">
            <a:avLst/>
          </a:prstGeom>
          <a:noFill/>
        </p:spPr>
        <p:txBody>
          <a:bodyPr wrap="none" rtlCol="0">
            <a:spAutoFit/>
          </a:bodyPr>
          <a:lstStyle/>
          <a:p>
            <a:r>
              <a:rPr kumimoji="1" lang="ja-JP" altLang="en-US" sz="2400">
                <a:solidFill>
                  <a:schemeClr val="bg1"/>
                </a:solidFill>
              </a:rPr>
              <a:t>①</a:t>
            </a:r>
          </a:p>
        </p:txBody>
      </p:sp>
      <p:sp>
        <p:nvSpPr>
          <p:cNvPr id="10" name="テキスト ボックス 9">
            <a:extLst>
              <a:ext uri="{FF2B5EF4-FFF2-40B4-BE49-F238E27FC236}">
                <a16:creationId xmlns:a16="http://schemas.microsoft.com/office/drawing/2014/main" id="{03B480C9-0506-696F-8787-C9654DCD4007}"/>
              </a:ext>
            </a:extLst>
          </p:cNvPr>
          <p:cNvSpPr txBox="1"/>
          <p:nvPr/>
        </p:nvSpPr>
        <p:spPr>
          <a:xfrm>
            <a:off x="10201061" y="6392009"/>
            <a:ext cx="492443" cy="461665"/>
          </a:xfrm>
          <a:prstGeom prst="rect">
            <a:avLst/>
          </a:prstGeom>
          <a:noFill/>
        </p:spPr>
        <p:txBody>
          <a:bodyPr wrap="none" rtlCol="0">
            <a:spAutoFit/>
          </a:bodyPr>
          <a:lstStyle/>
          <a:p>
            <a:r>
              <a:rPr kumimoji="1" lang="ja-JP" altLang="en-US" sz="2400">
                <a:solidFill>
                  <a:schemeClr val="bg1"/>
                </a:solidFill>
              </a:rPr>
              <a:t>②</a:t>
            </a:r>
          </a:p>
        </p:txBody>
      </p:sp>
      <p:sp>
        <p:nvSpPr>
          <p:cNvPr id="11" name="テキスト ボックス 10">
            <a:extLst>
              <a:ext uri="{FF2B5EF4-FFF2-40B4-BE49-F238E27FC236}">
                <a16:creationId xmlns:a16="http://schemas.microsoft.com/office/drawing/2014/main" id="{34EF05E5-5B9E-67F1-ABA3-30E1F953D54E}"/>
              </a:ext>
            </a:extLst>
          </p:cNvPr>
          <p:cNvSpPr txBox="1"/>
          <p:nvPr/>
        </p:nvSpPr>
        <p:spPr>
          <a:xfrm>
            <a:off x="6841438" y="6239318"/>
            <a:ext cx="492443" cy="461665"/>
          </a:xfrm>
          <a:prstGeom prst="rect">
            <a:avLst/>
          </a:prstGeom>
          <a:noFill/>
        </p:spPr>
        <p:txBody>
          <a:bodyPr wrap="none" rtlCol="0">
            <a:spAutoFit/>
          </a:bodyPr>
          <a:lstStyle/>
          <a:p>
            <a:r>
              <a:rPr kumimoji="1" lang="ja-JP" altLang="en-US" sz="2400">
                <a:solidFill>
                  <a:schemeClr val="bg1"/>
                </a:solidFill>
              </a:rPr>
              <a:t>③</a:t>
            </a:r>
          </a:p>
        </p:txBody>
      </p:sp>
      <p:sp>
        <p:nvSpPr>
          <p:cNvPr id="13" name="テキスト ボックス 12">
            <a:extLst>
              <a:ext uri="{FF2B5EF4-FFF2-40B4-BE49-F238E27FC236}">
                <a16:creationId xmlns:a16="http://schemas.microsoft.com/office/drawing/2014/main" id="{9EC41ED8-EFF9-524F-71D2-343B7810540E}"/>
              </a:ext>
            </a:extLst>
          </p:cNvPr>
          <p:cNvSpPr txBox="1"/>
          <p:nvPr/>
        </p:nvSpPr>
        <p:spPr>
          <a:xfrm>
            <a:off x="5731276" y="6018063"/>
            <a:ext cx="492443" cy="461665"/>
          </a:xfrm>
          <a:prstGeom prst="rect">
            <a:avLst/>
          </a:prstGeom>
          <a:noFill/>
        </p:spPr>
        <p:txBody>
          <a:bodyPr wrap="none" rtlCol="0">
            <a:spAutoFit/>
          </a:bodyPr>
          <a:lstStyle/>
          <a:p>
            <a:r>
              <a:rPr lang="en-US" altLang="ja-JP" sz="2400" dirty="0">
                <a:solidFill>
                  <a:schemeClr val="bg1"/>
                </a:solidFill>
              </a:rPr>
              <a:t>④</a:t>
            </a:r>
            <a:endParaRPr kumimoji="1" lang="ja-JP" altLang="en-US" sz="2400">
              <a:solidFill>
                <a:schemeClr val="bg1"/>
              </a:solidFill>
            </a:endParaRPr>
          </a:p>
        </p:txBody>
      </p:sp>
      <p:sp>
        <p:nvSpPr>
          <p:cNvPr id="15" name="テキスト ボックス 14">
            <a:extLst>
              <a:ext uri="{FF2B5EF4-FFF2-40B4-BE49-F238E27FC236}">
                <a16:creationId xmlns:a16="http://schemas.microsoft.com/office/drawing/2014/main" id="{6D9C740D-97F6-998C-75D0-322949A824F0}"/>
              </a:ext>
            </a:extLst>
          </p:cNvPr>
          <p:cNvSpPr txBox="1"/>
          <p:nvPr/>
        </p:nvSpPr>
        <p:spPr>
          <a:xfrm>
            <a:off x="8240425" y="6423984"/>
            <a:ext cx="492443" cy="461665"/>
          </a:xfrm>
          <a:prstGeom prst="rect">
            <a:avLst/>
          </a:prstGeom>
          <a:noFill/>
        </p:spPr>
        <p:txBody>
          <a:bodyPr wrap="none" rtlCol="0">
            <a:spAutoFit/>
          </a:bodyPr>
          <a:lstStyle/>
          <a:p>
            <a:r>
              <a:rPr lang="ja-JP" altLang="en-US" sz="2400">
                <a:solidFill>
                  <a:schemeClr val="bg1"/>
                </a:solidFill>
              </a:rPr>
              <a:t>⑤</a:t>
            </a:r>
            <a:endParaRPr kumimoji="1" lang="ja-JP" altLang="en-US" sz="2400">
              <a:solidFill>
                <a:schemeClr val="bg1"/>
              </a:solidFill>
            </a:endParaRPr>
          </a:p>
        </p:txBody>
      </p:sp>
    </p:spTree>
    <p:extLst>
      <p:ext uri="{BB962C8B-B14F-4D97-AF65-F5344CB8AC3E}">
        <p14:creationId xmlns:p14="http://schemas.microsoft.com/office/powerpoint/2010/main" val="2281235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コンテンツ プレースホルダー 4" descr="机の上のパソコンと女性&#10;&#10;中程度の精度で自動的に生成された説明">
            <a:extLst>
              <a:ext uri="{FF2B5EF4-FFF2-40B4-BE49-F238E27FC236}">
                <a16:creationId xmlns:a16="http://schemas.microsoft.com/office/drawing/2014/main" id="{DE932458-11C3-7653-BE8A-E85F039EB815}"/>
              </a:ext>
            </a:extLst>
          </p:cNvPr>
          <p:cNvPicPr>
            <a:picLocks noGrp="1" noChangeAspect="1"/>
          </p:cNvPicPr>
          <p:nvPr>
            <p:ph idx="1"/>
          </p:nvPr>
        </p:nvPicPr>
        <p:blipFill rotWithShape="1">
          <a:blip r:embed="rId2"/>
          <a:srcRect t="10865" b="14135"/>
          <a:stretch/>
        </p:blipFill>
        <p:spPr>
          <a:xfrm>
            <a:off x="182637" y="197015"/>
            <a:ext cx="11826725" cy="6652534"/>
          </a:xfrm>
          <a:prstGeom prst="rect">
            <a:avLst/>
          </a:prstGeom>
          <a:effectLst>
            <a:glow rad="127000">
              <a:schemeClr val="accent6">
                <a:lumMod val="60000"/>
                <a:lumOff val="40000"/>
                <a:alpha val="85000"/>
              </a:schemeClr>
            </a:glow>
            <a:softEdge rad="682928"/>
          </a:effectLst>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CE86AA8A-4AC0-6CB0-EED0-802B7B710F95}"/>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kumimoji="1" lang="ja-JP" altLang="en-US" sz="3600">
                <a:solidFill>
                  <a:schemeClr val="tx1">
                    <a:lumMod val="85000"/>
                    <a:lumOff val="15000"/>
                  </a:schemeClr>
                </a:solidFill>
              </a:rPr>
              <a:t>ある日の午後</a:t>
            </a:r>
          </a:p>
        </p:txBody>
      </p:sp>
      <p:cxnSp>
        <p:nvCxnSpPr>
          <p:cNvPr id="15"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30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46373A4-E52B-4CAF-D696-BBB345198D7D}"/>
              </a:ext>
            </a:extLst>
          </p:cNvPr>
          <p:cNvSpPr>
            <a:spLocks noGrp="1"/>
          </p:cNvSpPr>
          <p:nvPr>
            <p:ph idx="1"/>
          </p:nvPr>
        </p:nvSpPr>
        <p:spPr>
          <a:xfrm>
            <a:off x="199128" y="970251"/>
            <a:ext cx="5426500" cy="1722479"/>
          </a:xfrm>
        </p:spPr>
        <p:txBody>
          <a:bodyPr>
            <a:noAutofit/>
          </a:bodyPr>
          <a:lstStyle/>
          <a:p>
            <a:pPr marL="0" indent="0">
              <a:buNone/>
            </a:pPr>
            <a:endParaRPr kumimoji="1" lang="en-US" altLang="ja-JP" dirty="0"/>
          </a:p>
          <a:p>
            <a:r>
              <a:rPr kumimoji="1" lang="ja-JP" altLang="en-US"/>
              <a:t>男性医師であっても保育園の送り迎えのための遅刻・早退が許される</a:t>
            </a:r>
            <a:endParaRPr kumimoji="1" lang="en-US" altLang="ja-JP" dirty="0"/>
          </a:p>
          <a:p>
            <a:endParaRPr kumimoji="1" lang="en-US" altLang="ja-JP" dirty="0"/>
          </a:p>
          <a:p>
            <a:r>
              <a:rPr lang="ja-JP" altLang="en-US"/>
              <a:t>男性医師であっても子供が病気の時には休みが取れる。</a:t>
            </a:r>
            <a:endParaRPr lang="en-US" altLang="ja-JP" dirty="0"/>
          </a:p>
          <a:p>
            <a:endParaRPr lang="en-US" altLang="ja-JP" dirty="0"/>
          </a:p>
          <a:p>
            <a:r>
              <a:rPr lang="ja-JP" altLang="en-US"/>
              <a:t>これらは強制ではなく、男性であっても申し出ることができる雰囲気を作ることが重要。</a:t>
            </a:r>
            <a:endParaRPr kumimoji="1" lang="ja-JP" altLang="en-US"/>
          </a:p>
        </p:txBody>
      </p:sp>
      <p:pic>
        <p:nvPicPr>
          <p:cNvPr id="5" name="図 4" descr="草の上にいる子供たち&#10;&#10;自動的に生成された説明">
            <a:extLst>
              <a:ext uri="{FF2B5EF4-FFF2-40B4-BE49-F238E27FC236}">
                <a16:creationId xmlns:a16="http://schemas.microsoft.com/office/drawing/2014/main" id="{9D9D9D12-CCE0-FE01-EF0A-AB0ACADF1212}"/>
              </a:ext>
            </a:extLst>
          </p:cNvPr>
          <p:cNvPicPr>
            <a:picLocks noChangeAspect="1"/>
          </p:cNvPicPr>
          <p:nvPr/>
        </p:nvPicPr>
        <p:blipFill>
          <a:blip r:embed="rId2" cstate="print">
            <a:alphaModFix amt="65000"/>
            <a:extLst>
              <a:ext uri="{28A0092B-C50C-407E-A947-70E740481C1C}">
                <a14:useLocalDpi xmlns:a14="http://schemas.microsoft.com/office/drawing/2010/main"/>
              </a:ext>
            </a:extLst>
          </a:blip>
          <a:stretch>
            <a:fillRect/>
          </a:stretch>
        </p:blipFill>
        <p:spPr>
          <a:xfrm>
            <a:off x="4623178" y="475149"/>
            <a:ext cx="7876935" cy="5907701"/>
          </a:xfrm>
          <a:prstGeom prst="rect">
            <a:avLst/>
          </a:prstGeom>
          <a:effectLst>
            <a:softEdge rad="746524"/>
          </a:effectLst>
        </p:spPr>
      </p:pic>
      <p:sp>
        <p:nvSpPr>
          <p:cNvPr id="2" name="テキスト ボックス 1">
            <a:extLst>
              <a:ext uri="{FF2B5EF4-FFF2-40B4-BE49-F238E27FC236}">
                <a16:creationId xmlns:a16="http://schemas.microsoft.com/office/drawing/2014/main" id="{6CDC4EB4-C473-AD8A-9364-B88DAF282EEA}"/>
              </a:ext>
            </a:extLst>
          </p:cNvPr>
          <p:cNvSpPr txBox="1"/>
          <p:nvPr/>
        </p:nvSpPr>
        <p:spPr>
          <a:xfrm>
            <a:off x="327102" y="323920"/>
            <a:ext cx="11726287" cy="646331"/>
          </a:xfrm>
          <a:prstGeom prst="rect">
            <a:avLst/>
          </a:prstGeom>
          <a:noFill/>
        </p:spPr>
        <p:txBody>
          <a:bodyPr wrap="none" rtlCol="0">
            <a:spAutoFit/>
          </a:bodyPr>
          <a:lstStyle/>
          <a:p>
            <a:r>
              <a:rPr kumimoji="1" lang="ja-JP" altLang="en-US" sz="3600"/>
              <a:t>育児経験が豊富な人材を医局長にすることによって、、</a:t>
            </a:r>
            <a:endParaRPr kumimoji="1" lang="en-US" altLang="ja-JP" sz="3600" dirty="0"/>
          </a:p>
        </p:txBody>
      </p:sp>
    </p:spTree>
    <p:extLst>
      <p:ext uri="{BB962C8B-B14F-4D97-AF65-F5344CB8AC3E}">
        <p14:creationId xmlns:p14="http://schemas.microsoft.com/office/powerpoint/2010/main" val="2399212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C18591-E721-CB47-A527-4252D717336E}"/>
              </a:ext>
            </a:extLst>
          </p:cNvPr>
          <p:cNvSpPr>
            <a:spLocks noGrp="1"/>
          </p:cNvSpPr>
          <p:nvPr>
            <p:ph type="title"/>
          </p:nvPr>
        </p:nvSpPr>
        <p:spPr/>
        <p:txBody>
          <a:bodyPr/>
          <a:lstStyle/>
          <a:p>
            <a:r>
              <a:rPr kumimoji="1" lang="ja-JP" altLang="en-US"/>
              <a:t>休める診療体制</a:t>
            </a:r>
          </a:p>
        </p:txBody>
      </p:sp>
      <p:sp>
        <p:nvSpPr>
          <p:cNvPr id="3" name="コンテンツ プレースホルダー 2">
            <a:extLst>
              <a:ext uri="{FF2B5EF4-FFF2-40B4-BE49-F238E27FC236}">
                <a16:creationId xmlns:a16="http://schemas.microsoft.com/office/drawing/2014/main" id="{BCDB49E4-D267-81AE-A1CE-15B4AF39C67F}"/>
              </a:ext>
            </a:extLst>
          </p:cNvPr>
          <p:cNvSpPr>
            <a:spLocks noGrp="1"/>
          </p:cNvSpPr>
          <p:nvPr>
            <p:ph idx="1"/>
          </p:nvPr>
        </p:nvSpPr>
        <p:spPr/>
        <p:txBody>
          <a:bodyPr>
            <a:normAutofit/>
          </a:bodyPr>
          <a:lstStyle/>
          <a:p>
            <a:endParaRPr kumimoji="1" lang="en-US" altLang="ja-JP" sz="3200" dirty="0"/>
          </a:p>
          <a:p>
            <a:r>
              <a:rPr kumimoji="1" lang="en-US" altLang="ja-JP" sz="3200" dirty="0"/>
              <a:t>Covid19</a:t>
            </a:r>
            <a:r>
              <a:rPr kumimoji="1" lang="ja-JP" altLang="en-US" sz="3200"/>
              <a:t>の流行により医療者も休まざるをえない状況があったことから、休みことができるシステムが出来つつある</a:t>
            </a:r>
            <a:endParaRPr kumimoji="1" lang="en-US" altLang="ja-JP" sz="3200" dirty="0"/>
          </a:p>
          <a:p>
            <a:endParaRPr lang="en-US" altLang="ja-JP" sz="3200" dirty="0"/>
          </a:p>
          <a:p>
            <a:r>
              <a:rPr lang="ja-JP" altLang="en-US" sz="3200"/>
              <a:t>主治医制からチーム医療制へ⇨患者さんにずっと一人の医師が診るわけではないことを理解してもらう必要</a:t>
            </a:r>
            <a:endParaRPr lang="en-US" altLang="ja-JP" sz="3200" dirty="0"/>
          </a:p>
          <a:p>
            <a:endParaRPr kumimoji="1" lang="ja-JP" altLang="en-US" sz="3200"/>
          </a:p>
        </p:txBody>
      </p:sp>
    </p:spTree>
    <p:extLst>
      <p:ext uri="{BB962C8B-B14F-4D97-AF65-F5344CB8AC3E}">
        <p14:creationId xmlns:p14="http://schemas.microsoft.com/office/powerpoint/2010/main" val="2715969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22F04D-981F-3F39-8C24-A2A4AF27B77C}"/>
              </a:ext>
            </a:extLst>
          </p:cNvPr>
          <p:cNvSpPr>
            <a:spLocks noGrp="1"/>
          </p:cNvSpPr>
          <p:nvPr>
            <p:ph type="title"/>
          </p:nvPr>
        </p:nvSpPr>
        <p:spPr/>
        <p:txBody>
          <a:bodyPr/>
          <a:lstStyle/>
          <a:p>
            <a:r>
              <a:rPr kumimoji="1" lang="ja-JP" altLang="en-US" sz="4400"/>
              <a:t>男性の育休取得促進</a:t>
            </a:r>
            <a:endParaRPr kumimoji="1" lang="ja-JP" altLang="en-US"/>
          </a:p>
        </p:txBody>
      </p:sp>
      <p:sp>
        <p:nvSpPr>
          <p:cNvPr id="3" name="コンテンツ プレースホルダー 2">
            <a:extLst>
              <a:ext uri="{FF2B5EF4-FFF2-40B4-BE49-F238E27FC236}">
                <a16:creationId xmlns:a16="http://schemas.microsoft.com/office/drawing/2014/main" id="{7BEAE84F-1A0B-9534-0A8F-4291F468339A}"/>
              </a:ext>
            </a:extLst>
          </p:cNvPr>
          <p:cNvSpPr>
            <a:spLocks noGrp="1"/>
          </p:cNvSpPr>
          <p:nvPr>
            <p:ph idx="1"/>
          </p:nvPr>
        </p:nvSpPr>
        <p:spPr/>
        <p:txBody>
          <a:bodyPr/>
          <a:lstStyle/>
          <a:p>
            <a:r>
              <a:rPr kumimoji="1" lang="ja-JP" altLang="en-US"/>
              <a:t>パートナーの妊娠が分かった時に育休取得について声がけをする。育休は権利であり、育休期間中の勤務の調整は上長の責任であることを説明する。</a:t>
            </a:r>
            <a:endParaRPr kumimoji="1" lang="en-US" altLang="ja-JP" dirty="0"/>
          </a:p>
          <a:p>
            <a:endParaRPr kumimoji="1" lang="en-US" altLang="ja-JP" dirty="0"/>
          </a:p>
          <a:p>
            <a:r>
              <a:rPr kumimoji="1" lang="ja-JP" altLang="en-US"/>
              <a:t>パートナーの出産予定が近くなった時に育休の時期を相談して勤務を調整する。</a:t>
            </a:r>
          </a:p>
        </p:txBody>
      </p:sp>
    </p:spTree>
    <p:extLst>
      <p:ext uri="{BB962C8B-B14F-4D97-AF65-F5344CB8AC3E}">
        <p14:creationId xmlns:p14="http://schemas.microsoft.com/office/powerpoint/2010/main" val="1121848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8D7C254B-EACE-2A47-A1B3-43D110D49F86}"/>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kumimoji="1" lang="ja-JP" altLang="en-US" sz="2800" kern="1200">
                <a:solidFill>
                  <a:schemeClr val="tx1"/>
                </a:solidFill>
                <a:latin typeface="+mj-lt"/>
                <a:ea typeface="+mj-ea"/>
                <a:cs typeface="+mj-cs"/>
              </a:rPr>
              <a:t>医師の就業率推移</a:t>
            </a:r>
            <a:endParaRPr kumimoji="1" lang="en-US" altLang="ja-JP" sz="2800" kern="1200">
              <a:solidFill>
                <a:schemeClr val="tx1"/>
              </a:solidFill>
              <a:latin typeface="+mj-lt"/>
              <a:ea typeface="+mj-ea"/>
              <a:cs typeface="+mj-cs"/>
            </a:endParaRPr>
          </a:p>
        </p:txBody>
      </p:sp>
      <p:sp>
        <p:nvSpPr>
          <p:cNvPr id="19" name="Rectangle 18">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テキスト プレースホルダー 3">
            <a:extLst>
              <a:ext uri="{FF2B5EF4-FFF2-40B4-BE49-F238E27FC236}">
                <a16:creationId xmlns:a16="http://schemas.microsoft.com/office/drawing/2014/main" id="{B86B6DEC-2070-6A49-ADF3-7C02077E1342}"/>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pPr indent="-228600">
              <a:buFont typeface="Arial" panose="020B0604020202020204" pitchFamily="34" charset="0"/>
              <a:buChar char="•"/>
            </a:pPr>
            <a:r>
              <a:rPr kumimoji="1" lang="ja-JP" altLang="en-US" sz="1700"/>
              <a:t>厚生労働省が出しているデータです。</a:t>
            </a:r>
            <a:endParaRPr kumimoji="1" lang="en-US" altLang="ja-JP" sz="1700"/>
          </a:p>
          <a:p>
            <a:pPr indent="-228600">
              <a:buFont typeface="Arial" panose="020B0604020202020204" pitchFamily="34" charset="0"/>
              <a:buChar char="•"/>
            </a:pPr>
            <a:r>
              <a:rPr kumimoji="1" lang="ja-JP" altLang="en-US" sz="1700"/>
              <a:t>卒後</a:t>
            </a:r>
            <a:r>
              <a:rPr kumimoji="1" lang="en-US" altLang="ja-JP" sz="1700"/>
              <a:t>12</a:t>
            </a:r>
            <a:r>
              <a:rPr kumimoji="1" lang="ja-JP" altLang="en-US" sz="1700"/>
              <a:t>年のところで女性医師の就業率が落ち込んでいるのがわかります。</a:t>
            </a:r>
            <a:endParaRPr kumimoji="1" lang="en-US" altLang="ja-JP" sz="1700"/>
          </a:p>
          <a:p>
            <a:pPr indent="-228600">
              <a:buFont typeface="Arial" panose="020B0604020202020204" pitchFamily="34" charset="0"/>
              <a:buChar char="•"/>
            </a:pPr>
            <a:r>
              <a:rPr kumimoji="1" lang="ja-JP" altLang="en-US" sz="1700"/>
              <a:t>仕事を中断した理由については出産、子育てが最も多くなっています。</a:t>
            </a:r>
            <a:endParaRPr kumimoji="1" lang="en-US" altLang="ja-JP" sz="1700"/>
          </a:p>
        </p:txBody>
      </p:sp>
      <p:pic>
        <p:nvPicPr>
          <p:cNvPr id="8" name="コンテンツ プレースホルダー 7">
            <a:extLst>
              <a:ext uri="{FF2B5EF4-FFF2-40B4-BE49-F238E27FC236}">
                <a16:creationId xmlns:a16="http://schemas.microsoft.com/office/drawing/2014/main" id="{68403D9E-F626-A684-69D0-A11BF147A2FA}"/>
              </a:ext>
            </a:extLst>
          </p:cNvPr>
          <p:cNvPicPr>
            <a:picLocks noGrp="1" noChangeAspect="1"/>
          </p:cNvPicPr>
          <p:nvPr>
            <p:ph idx="1"/>
          </p:nvPr>
        </p:nvPicPr>
        <p:blipFill>
          <a:blip r:embed="rId2"/>
          <a:stretch>
            <a:fillRect/>
          </a:stretch>
        </p:blipFill>
        <p:spPr>
          <a:xfrm>
            <a:off x="4901184" y="1368079"/>
            <a:ext cx="6922008" cy="4222425"/>
          </a:xfrm>
          <a:prstGeom prst="rect">
            <a:avLst/>
          </a:prstGeom>
        </p:spPr>
      </p:pic>
      <p:sp>
        <p:nvSpPr>
          <p:cNvPr id="9" name="テキスト ボックス 8">
            <a:extLst>
              <a:ext uri="{FF2B5EF4-FFF2-40B4-BE49-F238E27FC236}">
                <a16:creationId xmlns:a16="http://schemas.microsoft.com/office/drawing/2014/main" id="{EF69C869-E1E1-5796-3AC1-781E60293950}"/>
              </a:ext>
            </a:extLst>
          </p:cNvPr>
          <p:cNvSpPr txBox="1"/>
          <p:nvPr/>
        </p:nvSpPr>
        <p:spPr>
          <a:xfrm>
            <a:off x="8241792" y="5925312"/>
            <a:ext cx="3185487" cy="369332"/>
          </a:xfrm>
          <a:prstGeom prst="rect">
            <a:avLst/>
          </a:prstGeom>
          <a:noFill/>
        </p:spPr>
        <p:txBody>
          <a:bodyPr wrap="none" rtlCol="0">
            <a:spAutoFit/>
          </a:bodyPr>
          <a:lstStyle/>
          <a:p>
            <a:r>
              <a:rPr kumimoji="1" lang="ja-JP" altLang="en-US"/>
              <a:t>厚生労働省ホームページより</a:t>
            </a:r>
          </a:p>
        </p:txBody>
      </p:sp>
    </p:spTree>
    <p:extLst>
      <p:ext uri="{BB962C8B-B14F-4D97-AF65-F5344CB8AC3E}">
        <p14:creationId xmlns:p14="http://schemas.microsoft.com/office/powerpoint/2010/main" val="1934453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E66142-1785-4E49-AC64-55B50E799783}"/>
              </a:ext>
            </a:extLst>
          </p:cNvPr>
          <p:cNvSpPr>
            <a:spLocks noGrp="1"/>
          </p:cNvSpPr>
          <p:nvPr>
            <p:ph type="title"/>
          </p:nvPr>
        </p:nvSpPr>
        <p:spPr>
          <a:xfrm>
            <a:off x="371094" y="654392"/>
            <a:ext cx="3872914" cy="1124712"/>
          </a:xfrm>
        </p:spPr>
        <p:txBody>
          <a:bodyPr vert="horz" lIns="91440" tIns="45720" rIns="91440" bIns="45720" rtlCol="0" anchor="b">
            <a:normAutofit/>
          </a:bodyPr>
          <a:lstStyle/>
          <a:p>
            <a:pPr>
              <a:lnSpc>
                <a:spcPct val="90000"/>
              </a:lnSpc>
            </a:pPr>
            <a:r>
              <a:rPr kumimoji="1" lang="ja-JP" altLang="en-US" sz="3600"/>
              <a:t>週あたり勤務時間</a:t>
            </a:r>
            <a:r>
              <a:rPr kumimoji="1" lang="en-US" altLang="ja-JP" sz="3600" dirty="0"/>
              <a:t>60</a:t>
            </a:r>
            <a:r>
              <a:rPr kumimoji="1" lang="ja-JP" altLang="en-US" sz="3600"/>
              <a:t>時間以上</a:t>
            </a:r>
            <a:endParaRPr kumimoji="1" lang="en-US" altLang="ja-JP" sz="3600" dirty="0"/>
          </a:p>
        </p:txBody>
      </p:sp>
      <p:sp>
        <p:nvSpPr>
          <p:cNvPr id="4" name="テキスト プレースホルダー 3">
            <a:extLst>
              <a:ext uri="{FF2B5EF4-FFF2-40B4-BE49-F238E27FC236}">
                <a16:creationId xmlns:a16="http://schemas.microsoft.com/office/drawing/2014/main" id="{9D60065D-A6BC-BC46-AE31-4B224393058F}"/>
              </a:ext>
            </a:extLst>
          </p:cNvPr>
          <p:cNvSpPr>
            <a:spLocks noGrp="1"/>
          </p:cNvSpPr>
          <p:nvPr>
            <p:ph type="body" sz="half" idx="2"/>
          </p:nvPr>
        </p:nvSpPr>
        <p:spPr>
          <a:xfrm>
            <a:off x="371093" y="2718054"/>
            <a:ext cx="3872915" cy="3207258"/>
          </a:xfrm>
        </p:spPr>
        <p:txBody>
          <a:bodyPr vert="horz" lIns="91440" tIns="45720" rIns="91440" bIns="45720" rtlCol="0" anchor="t">
            <a:normAutofit/>
          </a:bodyPr>
          <a:lstStyle/>
          <a:p>
            <a:r>
              <a:rPr kumimoji="1" lang="en-US" altLang="ja-JP" sz="2800" dirty="0"/>
              <a:t>30</a:t>
            </a:r>
            <a:r>
              <a:rPr kumimoji="1" lang="ja-JP" altLang="en-US" sz="2800"/>
              <a:t>代から</a:t>
            </a:r>
            <a:r>
              <a:rPr kumimoji="1" lang="en-US" altLang="ja-JP" sz="2800" dirty="0"/>
              <a:t>50</a:t>
            </a:r>
            <a:r>
              <a:rPr kumimoji="1" lang="ja-JP" altLang="en-US" sz="2800"/>
              <a:t>代にかけては男性の割合が多くなっています。</a:t>
            </a:r>
            <a:endParaRPr kumimoji="1" lang="en-US" altLang="ja-JP" sz="2800" dirty="0"/>
          </a:p>
        </p:txBody>
      </p:sp>
      <p:pic>
        <p:nvPicPr>
          <p:cNvPr id="5" name="コンテンツ プレースホルダー 4">
            <a:extLst>
              <a:ext uri="{FF2B5EF4-FFF2-40B4-BE49-F238E27FC236}">
                <a16:creationId xmlns:a16="http://schemas.microsoft.com/office/drawing/2014/main" id="{551D9A22-D01C-0B4D-9526-94A60B60A238}"/>
              </a:ext>
            </a:extLst>
          </p:cNvPr>
          <p:cNvPicPr>
            <a:picLocks noGrp="1" noChangeAspect="1"/>
          </p:cNvPicPr>
          <p:nvPr>
            <p:ph idx="1"/>
          </p:nvPr>
        </p:nvPicPr>
        <p:blipFill>
          <a:blip r:embed="rId2"/>
          <a:stretch>
            <a:fillRect/>
          </a:stretch>
        </p:blipFill>
        <p:spPr>
          <a:xfrm>
            <a:off x="4898967" y="991722"/>
            <a:ext cx="6921940" cy="4983796"/>
          </a:xfrm>
          <a:prstGeom prst="rect">
            <a:avLst/>
          </a:prstGeom>
        </p:spPr>
      </p:pic>
      <p:sp>
        <p:nvSpPr>
          <p:cNvPr id="3" name="テキスト ボックス 2">
            <a:extLst>
              <a:ext uri="{FF2B5EF4-FFF2-40B4-BE49-F238E27FC236}">
                <a16:creationId xmlns:a16="http://schemas.microsoft.com/office/drawing/2014/main" id="{67DDBF39-A7B9-A17D-DF45-34FBD3317B64}"/>
              </a:ext>
            </a:extLst>
          </p:cNvPr>
          <p:cNvSpPr txBox="1"/>
          <p:nvPr/>
        </p:nvSpPr>
        <p:spPr>
          <a:xfrm>
            <a:off x="8241792" y="5925312"/>
            <a:ext cx="3185487" cy="369332"/>
          </a:xfrm>
          <a:prstGeom prst="rect">
            <a:avLst/>
          </a:prstGeom>
          <a:noFill/>
        </p:spPr>
        <p:txBody>
          <a:bodyPr wrap="none" rtlCol="0">
            <a:spAutoFit/>
          </a:bodyPr>
          <a:lstStyle/>
          <a:p>
            <a:r>
              <a:rPr kumimoji="1" lang="ja-JP" altLang="en-US"/>
              <a:t>厚生労働省ホームページより</a:t>
            </a:r>
          </a:p>
        </p:txBody>
      </p:sp>
    </p:spTree>
    <p:extLst>
      <p:ext uri="{BB962C8B-B14F-4D97-AF65-F5344CB8AC3E}">
        <p14:creationId xmlns:p14="http://schemas.microsoft.com/office/powerpoint/2010/main" val="281551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F851A42-DBC9-0C2F-0A26-99347A606520}"/>
              </a:ext>
            </a:extLst>
          </p:cNvPr>
          <p:cNvPicPr>
            <a:picLocks noChangeAspect="1"/>
          </p:cNvPicPr>
          <p:nvPr/>
        </p:nvPicPr>
        <p:blipFill>
          <a:blip r:embed="rId2"/>
          <a:stretch>
            <a:fillRect/>
          </a:stretch>
        </p:blipFill>
        <p:spPr>
          <a:xfrm>
            <a:off x="993913" y="243042"/>
            <a:ext cx="9115385" cy="4710793"/>
          </a:xfrm>
          <a:prstGeom prst="rect">
            <a:avLst/>
          </a:prstGeom>
        </p:spPr>
      </p:pic>
      <p:sp>
        <p:nvSpPr>
          <p:cNvPr id="5" name="テキスト ボックス 4">
            <a:extLst>
              <a:ext uri="{FF2B5EF4-FFF2-40B4-BE49-F238E27FC236}">
                <a16:creationId xmlns:a16="http://schemas.microsoft.com/office/drawing/2014/main" id="{68C22BAE-28A0-4E02-CBAC-46827A96AFF5}"/>
              </a:ext>
            </a:extLst>
          </p:cNvPr>
          <p:cNvSpPr txBox="1"/>
          <p:nvPr/>
        </p:nvSpPr>
        <p:spPr>
          <a:xfrm>
            <a:off x="569843" y="5234682"/>
            <a:ext cx="10893287" cy="1077218"/>
          </a:xfrm>
          <a:prstGeom prst="rect">
            <a:avLst/>
          </a:prstGeom>
          <a:noFill/>
        </p:spPr>
        <p:txBody>
          <a:bodyPr wrap="square" rtlCol="0">
            <a:spAutoFit/>
          </a:bodyPr>
          <a:lstStyle/>
          <a:p>
            <a:r>
              <a:rPr kumimoji="1" lang="ja-JP" altLang="en-US" sz="3200"/>
              <a:t>女性医師が仕事を続けることができなければ日本は極端な医師不足になる可能性がある</a:t>
            </a:r>
            <a:endParaRPr kumimoji="1" lang="en-US" altLang="ja-JP" sz="3200" dirty="0"/>
          </a:p>
        </p:txBody>
      </p:sp>
      <p:sp>
        <p:nvSpPr>
          <p:cNvPr id="2" name="テキスト ボックス 1">
            <a:extLst>
              <a:ext uri="{FF2B5EF4-FFF2-40B4-BE49-F238E27FC236}">
                <a16:creationId xmlns:a16="http://schemas.microsoft.com/office/drawing/2014/main" id="{BA00DA1B-6849-651D-7C72-037677A7C4CC}"/>
              </a:ext>
            </a:extLst>
          </p:cNvPr>
          <p:cNvSpPr txBox="1"/>
          <p:nvPr/>
        </p:nvSpPr>
        <p:spPr>
          <a:xfrm>
            <a:off x="9673362" y="4799946"/>
            <a:ext cx="2518638" cy="307777"/>
          </a:xfrm>
          <a:prstGeom prst="rect">
            <a:avLst/>
          </a:prstGeom>
          <a:noFill/>
        </p:spPr>
        <p:txBody>
          <a:bodyPr wrap="none" rtlCol="0">
            <a:spAutoFit/>
          </a:bodyPr>
          <a:lstStyle/>
          <a:p>
            <a:r>
              <a:rPr kumimoji="1" lang="ja-JP" altLang="en-US" sz="1400"/>
              <a:t>厚生労働省ホームページより</a:t>
            </a:r>
          </a:p>
        </p:txBody>
      </p:sp>
    </p:spTree>
    <p:extLst>
      <p:ext uri="{BB962C8B-B14F-4D97-AF65-F5344CB8AC3E}">
        <p14:creationId xmlns:p14="http://schemas.microsoft.com/office/powerpoint/2010/main" val="1485798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26AD325-B840-32F2-9E4D-9CB667A5CD03}"/>
              </a:ext>
            </a:extLst>
          </p:cNvPr>
          <p:cNvSpPr>
            <a:spLocks noGrp="1"/>
          </p:cNvSpPr>
          <p:nvPr>
            <p:ph idx="1"/>
          </p:nvPr>
        </p:nvSpPr>
        <p:spPr>
          <a:xfrm>
            <a:off x="838200" y="801895"/>
            <a:ext cx="10515600" cy="1295262"/>
          </a:xfrm>
          <a:ln>
            <a:solidFill>
              <a:schemeClr val="accent1"/>
            </a:solidFill>
          </a:ln>
        </p:spPr>
        <p:txBody>
          <a:bodyPr>
            <a:normAutofit/>
          </a:bodyPr>
          <a:lstStyle/>
          <a:p>
            <a:pPr marL="0" indent="0">
              <a:buNone/>
            </a:pPr>
            <a:r>
              <a:rPr kumimoji="1" lang="ja-JP" altLang="en-US" sz="3200"/>
              <a:t>家事も仕事も頑張れるスーパーウーマンだけが生き残れる世界は維持できない。</a:t>
            </a:r>
            <a:endParaRPr lang="en-US" altLang="ja-JP" sz="3200" dirty="0"/>
          </a:p>
          <a:p>
            <a:pPr marL="0" indent="0">
              <a:buNone/>
            </a:pPr>
            <a:endParaRPr kumimoji="1" lang="en-US" altLang="ja-JP" sz="3200" dirty="0"/>
          </a:p>
        </p:txBody>
      </p:sp>
      <p:pic>
        <p:nvPicPr>
          <p:cNvPr id="4" name="図 3" descr="冷蔵庫, 部屋 が含まれている画像&#10;&#10;自動的に生成された説明">
            <a:extLst>
              <a:ext uri="{FF2B5EF4-FFF2-40B4-BE49-F238E27FC236}">
                <a16:creationId xmlns:a16="http://schemas.microsoft.com/office/drawing/2014/main" id="{31079AC6-9429-D301-6387-600D73F35343}"/>
              </a:ext>
            </a:extLst>
          </p:cNvPr>
          <p:cNvPicPr>
            <a:picLocks noChangeAspect="1"/>
          </p:cNvPicPr>
          <p:nvPr/>
        </p:nvPicPr>
        <p:blipFill>
          <a:blip r:embed="rId2"/>
          <a:stretch>
            <a:fillRect/>
          </a:stretch>
        </p:blipFill>
        <p:spPr>
          <a:xfrm>
            <a:off x="7633251" y="2278546"/>
            <a:ext cx="3847272" cy="3847272"/>
          </a:xfrm>
          <a:prstGeom prst="rect">
            <a:avLst/>
          </a:prstGeom>
        </p:spPr>
      </p:pic>
      <p:sp>
        <p:nvSpPr>
          <p:cNvPr id="5" name="下矢印 4">
            <a:extLst>
              <a:ext uri="{FF2B5EF4-FFF2-40B4-BE49-F238E27FC236}">
                <a16:creationId xmlns:a16="http://schemas.microsoft.com/office/drawing/2014/main" id="{ED62478F-4D31-5FED-53AF-65DBE5D0E021}"/>
              </a:ext>
            </a:extLst>
          </p:cNvPr>
          <p:cNvSpPr/>
          <p:nvPr/>
        </p:nvSpPr>
        <p:spPr>
          <a:xfrm>
            <a:off x="2375452" y="2425148"/>
            <a:ext cx="347870" cy="7354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782051-971E-98B0-2BE1-74A98F28D868}"/>
              </a:ext>
            </a:extLst>
          </p:cNvPr>
          <p:cNvSpPr txBox="1"/>
          <p:nvPr/>
        </p:nvSpPr>
        <p:spPr>
          <a:xfrm>
            <a:off x="711477" y="3429000"/>
            <a:ext cx="6288901" cy="954107"/>
          </a:xfrm>
          <a:prstGeom prst="rect">
            <a:avLst/>
          </a:prstGeom>
          <a:noFill/>
        </p:spPr>
        <p:txBody>
          <a:bodyPr wrap="none" rtlCol="0">
            <a:spAutoFit/>
          </a:bodyPr>
          <a:lstStyle/>
          <a:p>
            <a:r>
              <a:rPr kumimoji="1" lang="ja-JP" altLang="en-US" sz="2800"/>
              <a:t>男性も女性も家事をするという文化を</a:t>
            </a:r>
            <a:endParaRPr kumimoji="1" lang="en-US" altLang="ja-JP" sz="2800" dirty="0"/>
          </a:p>
          <a:p>
            <a:r>
              <a:rPr kumimoji="1" lang="ja-JP" altLang="en-US" sz="2800"/>
              <a:t>根付かせる必要</a:t>
            </a:r>
          </a:p>
        </p:txBody>
      </p:sp>
      <p:sp>
        <p:nvSpPr>
          <p:cNvPr id="7" name="下矢印 6">
            <a:extLst>
              <a:ext uri="{FF2B5EF4-FFF2-40B4-BE49-F238E27FC236}">
                <a16:creationId xmlns:a16="http://schemas.microsoft.com/office/drawing/2014/main" id="{009B82D1-C701-60B6-B915-8847A8FABD8C}"/>
              </a:ext>
            </a:extLst>
          </p:cNvPr>
          <p:cNvSpPr/>
          <p:nvPr/>
        </p:nvSpPr>
        <p:spPr>
          <a:xfrm>
            <a:off x="2375452" y="4492486"/>
            <a:ext cx="347870" cy="7354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63599AA-99F1-F011-6483-9842ECC29419}"/>
              </a:ext>
            </a:extLst>
          </p:cNvPr>
          <p:cNvSpPr txBox="1"/>
          <p:nvPr/>
        </p:nvSpPr>
        <p:spPr>
          <a:xfrm>
            <a:off x="934278" y="5436704"/>
            <a:ext cx="3775393" cy="523220"/>
          </a:xfrm>
          <a:prstGeom prst="rect">
            <a:avLst/>
          </a:prstGeom>
          <a:noFill/>
        </p:spPr>
        <p:txBody>
          <a:bodyPr wrap="none" rtlCol="0">
            <a:spAutoFit/>
          </a:bodyPr>
          <a:lstStyle/>
          <a:p>
            <a:r>
              <a:rPr kumimoji="1" lang="ja-JP" altLang="en-US" sz="2800"/>
              <a:t>男性の育休取得を推進</a:t>
            </a:r>
          </a:p>
        </p:txBody>
      </p:sp>
    </p:spTree>
    <p:extLst>
      <p:ext uri="{BB962C8B-B14F-4D97-AF65-F5344CB8AC3E}">
        <p14:creationId xmlns:p14="http://schemas.microsoft.com/office/powerpoint/2010/main" val="951963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2A2CE281-A9F7-4A7B-3CB7-E3A1FE74E817}"/>
              </a:ext>
            </a:extLst>
          </p:cNvPr>
          <p:cNvSpPr>
            <a:spLocks noGrp="1"/>
          </p:cNvSpPr>
          <p:nvPr>
            <p:ph type="title"/>
          </p:nvPr>
        </p:nvSpPr>
        <p:spPr>
          <a:xfrm>
            <a:off x="5425033" y="745069"/>
            <a:ext cx="5458838" cy="1325563"/>
          </a:xfrm>
        </p:spPr>
        <p:txBody>
          <a:bodyPr>
            <a:normAutofit/>
          </a:bodyPr>
          <a:lstStyle/>
          <a:p>
            <a:r>
              <a:rPr kumimoji="1" lang="ja-JP" altLang="en-US"/>
              <a:t>男性が家事育児をする文化を根付かせる</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図 3">
            <a:extLst>
              <a:ext uri="{FF2B5EF4-FFF2-40B4-BE49-F238E27FC236}">
                <a16:creationId xmlns:a16="http://schemas.microsoft.com/office/drawing/2014/main" id="{960C510C-8CAF-CD1A-391F-8F48AFF5B63B}"/>
              </a:ext>
            </a:extLst>
          </p:cNvPr>
          <p:cNvPicPr>
            <a:picLocks noChangeAspect="1"/>
          </p:cNvPicPr>
          <p:nvPr/>
        </p:nvPicPr>
        <p:blipFill>
          <a:blip r:embed="rId2"/>
          <a:stretch>
            <a:fillRect/>
          </a:stretch>
        </p:blipFill>
        <p:spPr>
          <a:xfrm>
            <a:off x="1682537" y="511293"/>
            <a:ext cx="2818670"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コンテンツ プレースホルダー 2">
            <a:extLst>
              <a:ext uri="{FF2B5EF4-FFF2-40B4-BE49-F238E27FC236}">
                <a16:creationId xmlns:a16="http://schemas.microsoft.com/office/drawing/2014/main" id="{0CCF240C-34B2-F63C-A1C9-421137E4EC65}"/>
              </a:ext>
            </a:extLst>
          </p:cNvPr>
          <p:cNvSpPr>
            <a:spLocks noGrp="1"/>
          </p:cNvSpPr>
          <p:nvPr>
            <p:ph idx="1"/>
          </p:nvPr>
        </p:nvSpPr>
        <p:spPr>
          <a:xfrm>
            <a:off x="4869180" y="2623455"/>
            <a:ext cx="6362281" cy="3489476"/>
          </a:xfrm>
        </p:spPr>
        <p:txBody>
          <a:bodyPr>
            <a:normAutofit/>
          </a:bodyPr>
          <a:lstStyle/>
          <a:p>
            <a:r>
              <a:rPr kumimoji="1" lang="ja-JP" altLang="en-US"/>
              <a:t>男性育休の取得を促す。</a:t>
            </a:r>
            <a:endParaRPr kumimoji="1" lang="en-US" altLang="ja-JP" dirty="0"/>
          </a:p>
          <a:p>
            <a:r>
              <a:rPr lang="ja-JP" altLang="en-US"/>
              <a:t>育児・家事の経験を積むことが必要。</a:t>
            </a:r>
            <a:endParaRPr lang="en-US" altLang="ja-JP" dirty="0"/>
          </a:p>
          <a:p>
            <a:r>
              <a:rPr kumimoji="1" lang="ja-JP" altLang="en-US"/>
              <a:t>男性の育休経験者が増えれば職場でのお互いの理解が深まるのでは。。。　子供の急病での急な休みなどにも</a:t>
            </a:r>
            <a:endParaRPr kumimoji="1" lang="en-US" altLang="ja-JP" dirty="0"/>
          </a:p>
          <a:p>
            <a:endParaRPr kumimoji="1" lang="ja-JP" altLang="en-US"/>
          </a:p>
        </p:txBody>
      </p:sp>
    </p:spTree>
    <p:extLst>
      <p:ext uri="{BB962C8B-B14F-4D97-AF65-F5344CB8AC3E}">
        <p14:creationId xmlns:p14="http://schemas.microsoft.com/office/powerpoint/2010/main" val="1483063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AF55C-BEC5-2F82-7AEE-5B1ED4C1BB5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94D9DBC-7BC8-6076-6BA2-093C473B3FC2}"/>
              </a:ext>
            </a:extLst>
          </p:cNvPr>
          <p:cNvSpPr>
            <a:spLocks noGrp="1"/>
          </p:cNvSpPr>
          <p:nvPr>
            <p:ph idx="1"/>
          </p:nvPr>
        </p:nvSpPr>
        <p:spPr/>
        <p:txBody>
          <a:bodyPr>
            <a:normAutofit/>
          </a:bodyPr>
          <a:lstStyle/>
          <a:p>
            <a:r>
              <a:rPr kumimoji="1" lang="ja-JP" altLang="en-US" sz="3200"/>
              <a:t>男性育休取得者は</a:t>
            </a:r>
            <a:r>
              <a:rPr kumimoji="1" lang="en-US" altLang="ja-JP" sz="3200" dirty="0"/>
              <a:t>3</a:t>
            </a:r>
            <a:r>
              <a:rPr kumimoji="1" lang="ja-JP" altLang="en-US" sz="3200"/>
              <a:t>名。</a:t>
            </a:r>
            <a:r>
              <a:rPr lang="ja-JP" altLang="en-US" sz="3200"/>
              <a:t>取得予定者</a:t>
            </a:r>
            <a:r>
              <a:rPr lang="en-US" altLang="ja-JP" sz="3200" dirty="0"/>
              <a:t>1</a:t>
            </a:r>
            <a:r>
              <a:rPr lang="ja-JP" altLang="en-US" sz="3200"/>
              <a:t>名</a:t>
            </a:r>
            <a:endParaRPr lang="en-US" altLang="ja-JP" sz="3200" dirty="0"/>
          </a:p>
          <a:p>
            <a:endParaRPr kumimoji="1" lang="ja-JP" altLang="en-US" sz="3200"/>
          </a:p>
          <a:p>
            <a:r>
              <a:rPr kumimoji="1" lang="ja-JP" altLang="en-US" sz="3200"/>
              <a:t>現在は</a:t>
            </a:r>
            <a:r>
              <a:rPr kumimoji="1" lang="en-US" altLang="ja-JP" sz="3200" dirty="0"/>
              <a:t>1</a:t>
            </a:r>
            <a:r>
              <a:rPr kumimoji="1" lang="ja-JP" altLang="en-US" sz="3200"/>
              <a:t>ヶ月のみであるが、今後はもう少し長期間の育休も検討する予定。</a:t>
            </a:r>
          </a:p>
        </p:txBody>
      </p:sp>
    </p:spTree>
    <p:extLst>
      <p:ext uri="{BB962C8B-B14F-4D97-AF65-F5344CB8AC3E}">
        <p14:creationId xmlns:p14="http://schemas.microsoft.com/office/powerpoint/2010/main" val="2851981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02C5DB-D489-52E9-5D4B-A7C1795DC704}"/>
              </a:ext>
            </a:extLst>
          </p:cNvPr>
          <p:cNvSpPr>
            <a:spLocks noGrp="1"/>
          </p:cNvSpPr>
          <p:nvPr>
            <p:ph type="title"/>
          </p:nvPr>
        </p:nvSpPr>
        <p:spPr/>
        <p:txBody>
          <a:bodyPr/>
          <a:lstStyle/>
          <a:p>
            <a:endParaRPr kumimoji="1" lang="ja-JP" altLang="en-US"/>
          </a:p>
        </p:txBody>
      </p:sp>
      <p:pic>
        <p:nvPicPr>
          <p:cNvPr id="5" name="コンテンツ プレースホルダー 4" descr="人, 建物, 道路, スポーツ が含まれている画像&#10;&#10;自動的に生成された説明">
            <a:extLst>
              <a:ext uri="{FF2B5EF4-FFF2-40B4-BE49-F238E27FC236}">
                <a16:creationId xmlns:a16="http://schemas.microsoft.com/office/drawing/2014/main" id="{F2B2ECE6-1809-06DE-B6BD-DD911478D6A5}"/>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90459" y="0"/>
            <a:ext cx="12011082" cy="6858000"/>
          </a:xfrm>
        </p:spPr>
      </p:pic>
      <p:sp>
        <p:nvSpPr>
          <p:cNvPr id="8" name="円/楕円 7">
            <a:extLst>
              <a:ext uri="{FF2B5EF4-FFF2-40B4-BE49-F238E27FC236}">
                <a16:creationId xmlns:a16="http://schemas.microsoft.com/office/drawing/2014/main" id="{4F877372-51A0-627B-AF47-0E4587424217}"/>
              </a:ext>
            </a:extLst>
          </p:cNvPr>
          <p:cNvSpPr/>
          <p:nvPr/>
        </p:nvSpPr>
        <p:spPr>
          <a:xfrm>
            <a:off x="10436763" y="1181896"/>
            <a:ext cx="681990" cy="708817"/>
          </a:xfrm>
          <a:prstGeom prst="ellipse">
            <a:avLst/>
          </a:prstGeom>
          <a:noFill/>
          <a:ln w="28575">
            <a:solidFill>
              <a:srgbClr val="FB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21E8E8CA-AB51-FA12-B4F1-42448166DC91}"/>
              </a:ext>
            </a:extLst>
          </p:cNvPr>
          <p:cNvSpPr/>
          <p:nvPr/>
        </p:nvSpPr>
        <p:spPr>
          <a:xfrm>
            <a:off x="6019073" y="875130"/>
            <a:ext cx="681990" cy="670237"/>
          </a:xfrm>
          <a:prstGeom prst="ellipse">
            <a:avLst/>
          </a:prstGeom>
          <a:noFill/>
          <a:ln w="28575">
            <a:solidFill>
              <a:srgbClr val="FB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C18DB392-11FD-CD1A-5C4C-A0C8C0668C46}"/>
              </a:ext>
            </a:extLst>
          </p:cNvPr>
          <p:cNvSpPr/>
          <p:nvPr/>
        </p:nvSpPr>
        <p:spPr>
          <a:xfrm>
            <a:off x="2544491" y="1039179"/>
            <a:ext cx="712470" cy="708817"/>
          </a:xfrm>
          <a:prstGeom prst="ellipse">
            <a:avLst/>
          </a:prstGeom>
          <a:noFill/>
          <a:ln w="28575">
            <a:solidFill>
              <a:srgbClr val="FB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形吹き出し 11">
            <a:extLst>
              <a:ext uri="{FF2B5EF4-FFF2-40B4-BE49-F238E27FC236}">
                <a16:creationId xmlns:a16="http://schemas.microsoft.com/office/drawing/2014/main" id="{06BEE623-1DB0-BB84-7182-756875A29DAB}"/>
              </a:ext>
            </a:extLst>
          </p:cNvPr>
          <p:cNvSpPr/>
          <p:nvPr/>
        </p:nvSpPr>
        <p:spPr>
          <a:xfrm>
            <a:off x="200996" y="262344"/>
            <a:ext cx="3913804" cy="502920"/>
          </a:xfrm>
          <a:prstGeom prst="wedgeEllipseCallout">
            <a:avLst>
              <a:gd name="adj1" fmla="val 20229"/>
              <a:gd name="adj2" fmla="val 101661"/>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t>１ヶ月取りました</a:t>
            </a:r>
          </a:p>
        </p:txBody>
      </p:sp>
      <p:sp>
        <p:nvSpPr>
          <p:cNvPr id="13" name="円形吹き出し 12">
            <a:extLst>
              <a:ext uri="{FF2B5EF4-FFF2-40B4-BE49-F238E27FC236}">
                <a16:creationId xmlns:a16="http://schemas.microsoft.com/office/drawing/2014/main" id="{76F4A6B8-8247-CFA9-A7C3-6D1D1E73CDB9}"/>
              </a:ext>
            </a:extLst>
          </p:cNvPr>
          <p:cNvSpPr/>
          <p:nvPr/>
        </p:nvSpPr>
        <p:spPr>
          <a:xfrm>
            <a:off x="7907046" y="431839"/>
            <a:ext cx="3794247" cy="502920"/>
          </a:xfrm>
          <a:prstGeom prst="wedgeEllipseCallout">
            <a:avLst>
              <a:gd name="adj1" fmla="val 20229"/>
              <a:gd name="adj2" fmla="val 101661"/>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t>１ヶ月取りました</a:t>
            </a:r>
          </a:p>
        </p:txBody>
      </p:sp>
    </p:spTree>
    <p:extLst>
      <p:ext uri="{BB962C8B-B14F-4D97-AF65-F5344CB8AC3E}">
        <p14:creationId xmlns:p14="http://schemas.microsoft.com/office/powerpoint/2010/main" val="354015097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7669</TotalTime>
  <Words>528</Words>
  <Application>Microsoft Office PowerPoint</Application>
  <PresentationFormat>ワイド画面</PresentationFormat>
  <Paragraphs>63</Paragraphs>
  <Slides>14</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14</vt:i4>
      </vt:variant>
    </vt:vector>
  </HeadingPairs>
  <TitlesOfParts>
    <vt:vector size="19" baseType="lpstr">
      <vt:lpstr>游ゴシック</vt:lpstr>
      <vt:lpstr>游ゴシック Light</vt:lpstr>
      <vt:lpstr>Arial</vt:lpstr>
      <vt:lpstr>Calibri</vt:lpstr>
      <vt:lpstr>Office テーマ</vt:lpstr>
      <vt:lpstr>大阪公立大学での子育て支援の取り組み</vt:lpstr>
      <vt:lpstr>男性の育休取得促進</vt:lpstr>
      <vt:lpstr>医師の就業率推移</vt:lpstr>
      <vt:lpstr>週あたり勤務時間60時間以上</vt:lpstr>
      <vt:lpstr>PowerPoint プレゼンテーション</vt:lpstr>
      <vt:lpstr>PowerPoint プレゼンテーション</vt:lpstr>
      <vt:lpstr>男性が家事育児をする文化を根付かせる</vt:lpstr>
      <vt:lpstr>PowerPoint プレゼンテーション</vt:lpstr>
      <vt:lpstr>PowerPoint プレゼンテーション</vt:lpstr>
      <vt:lpstr>大阪公立大学での取り組み</vt:lpstr>
      <vt:lpstr>大阪公大耳鼻科 の医局長</vt:lpstr>
      <vt:lpstr>ある日の午後</vt:lpstr>
      <vt:lpstr>PowerPoint プレゼンテーション</vt:lpstr>
      <vt:lpstr>休める診療体制</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『医師の働き方改革の未来にあるもの』</dc:title>
  <dc:creator>kishiko sunami</dc:creator>
  <cp:lastModifiedBy>英文誌・国際・広報</cp:lastModifiedBy>
  <cp:revision>131</cp:revision>
  <cp:lastPrinted>2024-02-29T03:57:42Z</cp:lastPrinted>
  <dcterms:created xsi:type="dcterms:W3CDTF">2023-01-27T10:03:05Z</dcterms:created>
  <dcterms:modified xsi:type="dcterms:W3CDTF">2024-03-07T02:11:24Z</dcterms:modified>
</cp:coreProperties>
</file>