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2" r:id="rId3"/>
    <p:sldId id="262" r:id="rId4"/>
    <p:sldId id="261" r:id="rId5"/>
    <p:sldId id="259" r:id="rId6"/>
    <p:sldId id="258" r:id="rId7"/>
    <p:sldId id="263" r:id="rId8"/>
    <p:sldId id="273" r:id="rId9"/>
    <p:sldId id="264" r:id="rId10"/>
    <p:sldId id="271" r:id="rId11"/>
    <p:sldId id="267" r:id="rId12"/>
    <p:sldId id="266" r:id="rId13"/>
    <p:sldId id="269" r:id="rId14"/>
    <p:sldId id="270" r:id="rId15"/>
  </p:sldIdLst>
  <p:sldSz cx="12192000" cy="6858000"/>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9DD"/>
    <a:srgbClr val="5A6EE4"/>
    <a:srgbClr val="F9A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48" autoAdjust="0"/>
    <p:restoredTop sz="78687" autoAdjust="0"/>
  </p:normalViewPr>
  <p:slideViewPr>
    <p:cSldViewPr snapToGrid="0">
      <p:cViewPr>
        <p:scale>
          <a:sx n="78" d="100"/>
          <a:sy n="78" d="100"/>
        </p:scale>
        <p:origin x="36" y="3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72BD1-1E93-4824-A89D-4EE4B6C3D9AA}"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kumimoji="1" lang="ja-JP" altLang="en-US"/>
        </a:p>
      </dgm:t>
    </dgm:pt>
    <dgm:pt modelId="{C6AE87A1-3412-43BA-8D90-33CF0BCEE172}">
      <dgm:prSet phldrT="[テキスト]" custT="1"/>
      <dgm:spPr/>
      <dgm:t>
        <a:bodyPr/>
        <a:lstStyle/>
        <a:p>
          <a:r>
            <a:rPr kumimoji="1" lang="ja-JP" altLang="en-US" sz="2400" dirty="0" smtClean="0">
              <a:latin typeface="メイリオ" panose="020B0604030504040204" pitchFamily="50" charset="-128"/>
              <a:ea typeface="メイリオ" panose="020B0604030504040204" pitchFamily="50" charset="-128"/>
            </a:rPr>
            <a:t>朝、看護部管理夜勤者に電話し病児保育依頼</a:t>
          </a:r>
          <a:endParaRPr kumimoji="1" lang="ja-JP" altLang="en-US" sz="2400" dirty="0">
            <a:latin typeface="メイリオ" panose="020B0604030504040204" pitchFamily="50" charset="-128"/>
            <a:ea typeface="メイリオ" panose="020B0604030504040204" pitchFamily="50" charset="-128"/>
          </a:endParaRPr>
        </a:p>
      </dgm:t>
    </dgm:pt>
    <dgm:pt modelId="{CFC9255E-9768-4DB7-9BB6-3D0947F645C9}" type="parTrans" cxnId="{99C68AD2-9DF3-4E58-8455-637EC0331D96}">
      <dgm:prSet/>
      <dgm:spPr/>
      <dgm:t>
        <a:bodyPr/>
        <a:lstStyle/>
        <a:p>
          <a:endParaRPr kumimoji="1" lang="ja-JP" altLang="en-US"/>
        </a:p>
      </dgm:t>
    </dgm:pt>
    <dgm:pt modelId="{B9096ECF-2197-4863-B455-B8EF65B0FA6B}" type="sibTrans" cxnId="{99C68AD2-9DF3-4E58-8455-637EC0331D96}">
      <dgm:prSet/>
      <dgm:spPr/>
      <dgm:t>
        <a:bodyPr/>
        <a:lstStyle/>
        <a:p>
          <a:endParaRPr kumimoji="1" lang="ja-JP" altLang="en-US"/>
        </a:p>
      </dgm:t>
    </dgm:pt>
    <dgm:pt modelId="{AA71DC86-AD82-409D-8F83-0F8FBBA6F7D0}">
      <dgm:prSet phldrT="[テキスト]" custT="1"/>
      <dgm:spPr/>
      <dgm:t>
        <a:bodyPr/>
        <a:lstStyle/>
        <a:p>
          <a:r>
            <a:rPr kumimoji="1" lang="ja-JP" altLang="en-US" sz="2400" dirty="0" smtClean="0">
              <a:latin typeface="メイリオ" panose="020B0604030504040204" pitchFamily="50" charset="-128"/>
              <a:ea typeface="メイリオ" panose="020B0604030504040204" pitchFamily="50" charset="-128"/>
            </a:rPr>
            <a:t>小児科受診</a:t>
          </a:r>
          <a:r>
            <a:rPr kumimoji="1" lang="en-US" altLang="ja-JP" sz="2400" dirty="0" smtClean="0">
              <a:latin typeface="メイリオ" panose="020B0604030504040204" pitchFamily="50" charset="-128"/>
              <a:ea typeface="メイリオ" panose="020B0604030504040204" pitchFamily="50" charset="-128"/>
            </a:rPr>
            <a:t>(9</a:t>
          </a:r>
          <a:r>
            <a:rPr kumimoji="1" lang="ja-JP" altLang="en-US" sz="2400" dirty="0" smtClean="0">
              <a:latin typeface="メイリオ" panose="020B0604030504040204" pitchFamily="50" charset="-128"/>
              <a:ea typeface="メイリオ" panose="020B0604030504040204" pitchFamily="50" charset="-128"/>
            </a:rPr>
            <a:t>時以前の場合は看護師が付き添い</a:t>
          </a:r>
          <a:r>
            <a:rPr kumimoji="1"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dgm:t>
    </dgm:pt>
    <dgm:pt modelId="{AA32C21F-2BBD-4A20-BFC1-1DE311E73C57}" type="parTrans" cxnId="{21BC2A44-3D12-4C3E-97DF-5E0D0D8CD081}">
      <dgm:prSet/>
      <dgm:spPr/>
      <dgm:t>
        <a:bodyPr/>
        <a:lstStyle/>
        <a:p>
          <a:endParaRPr kumimoji="1" lang="ja-JP" altLang="en-US"/>
        </a:p>
      </dgm:t>
    </dgm:pt>
    <dgm:pt modelId="{EC51577B-4829-4D3C-818B-7D1919C23C14}" type="sibTrans" cxnId="{21BC2A44-3D12-4C3E-97DF-5E0D0D8CD081}">
      <dgm:prSet/>
      <dgm:spPr/>
      <dgm:t>
        <a:bodyPr/>
        <a:lstStyle/>
        <a:p>
          <a:endParaRPr kumimoji="1" lang="ja-JP" altLang="en-US"/>
        </a:p>
      </dgm:t>
    </dgm:pt>
    <dgm:pt modelId="{20B45C52-8BC7-4618-9CD3-8F61224427DF}">
      <dgm:prSet phldrT="[テキスト]" custT="1"/>
      <dgm:spPr/>
      <dgm:t>
        <a:bodyPr/>
        <a:lstStyle/>
        <a:p>
          <a:r>
            <a:rPr kumimoji="1" lang="ja-JP" altLang="en-US" sz="2400" dirty="0" smtClean="0">
              <a:latin typeface="メイリオ" panose="020B0604030504040204" pitchFamily="50" charset="-128"/>
              <a:ea typeface="メイリオ" panose="020B0604030504040204" pitchFamily="50" charset="-128"/>
            </a:rPr>
            <a:t>入院決定、保育開始</a:t>
          </a:r>
          <a:endParaRPr kumimoji="1" lang="ja-JP" altLang="en-US" sz="2400" dirty="0">
            <a:latin typeface="メイリオ" panose="020B0604030504040204" pitchFamily="50" charset="-128"/>
            <a:ea typeface="メイリオ" panose="020B0604030504040204" pitchFamily="50" charset="-128"/>
          </a:endParaRPr>
        </a:p>
      </dgm:t>
    </dgm:pt>
    <dgm:pt modelId="{911D7E1B-7BD3-4F3F-9D8D-53EB45EB889F}" type="parTrans" cxnId="{8CAB0772-5289-49F5-9607-CB20C6916254}">
      <dgm:prSet/>
      <dgm:spPr/>
      <dgm:t>
        <a:bodyPr/>
        <a:lstStyle/>
        <a:p>
          <a:endParaRPr kumimoji="1" lang="ja-JP" altLang="en-US"/>
        </a:p>
      </dgm:t>
    </dgm:pt>
    <dgm:pt modelId="{6E9E4B8A-716E-48A3-8E87-EA46FB29C050}" type="sibTrans" cxnId="{8CAB0772-5289-49F5-9607-CB20C6916254}">
      <dgm:prSet/>
      <dgm:spPr/>
      <dgm:t>
        <a:bodyPr/>
        <a:lstStyle/>
        <a:p>
          <a:endParaRPr kumimoji="1" lang="ja-JP" altLang="en-US"/>
        </a:p>
      </dgm:t>
    </dgm:pt>
    <dgm:pt modelId="{53997B82-6C42-4DB4-93F3-B26E7B80F309}" type="pres">
      <dgm:prSet presAssocID="{B2972BD1-1E93-4824-A89D-4EE4B6C3D9AA}" presName="Name0" presStyleCnt="0">
        <dgm:presLayoutVars>
          <dgm:dir/>
          <dgm:animLvl val="lvl"/>
          <dgm:resizeHandles val="exact"/>
        </dgm:presLayoutVars>
      </dgm:prSet>
      <dgm:spPr/>
      <dgm:t>
        <a:bodyPr/>
        <a:lstStyle/>
        <a:p>
          <a:endParaRPr kumimoji="1" lang="ja-JP" altLang="en-US"/>
        </a:p>
      </dgm:t>
    </dgm:pt>
    <dgm:pt modelId="{1BFFEF03-4279-4EE7-9A17-3BEED4928FF1}" type="pres">
      <dgm:prSet presAssocID="{20B45C52-8BC7-4618-9CD3-8F61224427DF}" presName="boxAndChildren" presStyleCnt="0"/>
      <dgm:spPr/>
    </dgm:pt>
    <dgm:pt modelId="{52B3C0A3-E484-4715-852F-C3E5F5D52A6D}" type="pres">
      <dgm:prSet presAssocID="{20B45C52-8BC7-4618-9CD3-8F61224427DF}" presName="parentTextBox" presStyleLbl="node1" presStyleIdx="0" presStyleCnt="3"/>
      <dgm:spPr/>
      <dgm:t>
        <a:bodyPr/>
        <a:lstStyle/>
        <a:p>
          <a:endParaRPr kumimoji="1" lang="ja-JP" altLang="en-US"/>
        </a:p>
      </dgm:t>
    </dgm:pt>
    <dgm:pt modelId="{A2C39380-7F3D-489B-84D9-2AF3407EEC7B}" type="pres">
      <dgm:prSet presAssocID="{EC51577B-4829-4D3C-818B-7D1919C23C14}" presName="sp" presStyleCnt="0"/>
      <dgm:spPr/>
    </dgm:pt>
    <dgm:pt modelId="{38B981E1-3AF4-49D4-8E1B-D945F0B260A9}" type="pres">
      <dgm:prSet presAssocID="{AA71DC86-AD82-409D-8F83-0F8FBBA6F7D0}" presName="arrowAndChildren" presStyleCnt="0"/>
      <dgm:spPr/>
    </dgm:pt>
    <dgm:pt modelId="{B2B4E3FB-12B4-4F88-A1DE-C048D26F19C0}" type="pres">
      <dgm:prSet presAssocID="{AA71DC86-AD82-409D-8F83-0F8FBBA6F7D0}" presName="parentTextArrow" presStyleLbl="node1" presStyleIdx="1" presStyleCnt="3"/>
      <dgm:spPr/>
      <dgm:t>
        <a:bodyPr/>
        <a:lstStyle/>
        <a:p>
          <a:endParaRPr kumimoji="1" lang="ja-JP" altLang="en-US"/>
        </a:p>
      </dgm:t>
    </dgm:pt>
    <dgm:pt modelId="{EA7819A8-19B3-4C5A-863E-498E69060EC0}" type="pres">
      <dgm:prSet presAssocID="{B9096ECF-2197-4863-B455-B8EF65B0FA6B}" presName="sp" presStyleCnt="0"/>
      <dgm:spPr/>
    </dgm:pt>
    <dgm:pt modelId="{4B4279FD-FEA7-4E28-947D-0E1A88DC0B52}" type="pres">
      <dgm:prSet presAssocID="{C6AE87A1-3412-43BA-8D90-33CF0BCEE172}" presName="arrowAndChildren" presStyleCnt="0"/>
      <dgm:spPr/>
    </dgm:pt>
    <dgm:pt modelId="{5EE4567D-D609-4D98-89B5-F2AB3B87C484}" type="pres">
      <dgm:prSet presAssocID="{C6AE87A1-3412-43BA-8D90-33CF0BCEE172}" presName="parentTextArrow" presStyleLbl="node1" presStyleIdx="2" presStyleCnt="3" custLinFactNeighborY="1431"/>
      <dgm:spPr/>
      <dgm:t>
        <a:bodyPr/>
        <a:lstStyle/>
        <a:p>
          <a:endParaRPr kumimoji="1" lang="ja-JP" altLang="en-US"/>
        </a:p>
      </dgm:t>
    </dgm:pt>
  </dgm:ptLst>
  <dgm:cxnLst>
    <dgm:cxn modelId="{9C2DB03E-F54B-471E-8AC1-FC2AC0FB6EB2}" type="presOf" srcId="{AA71DC86-AD82-409D-8F83-0F8FBBA6F7D0}" destId="{B2B4E3FB-12B4-4F88-A1DE-C048D26F19C0}" srcOrd="0" destOrd="0" presId="urn:microsoft.com/office/officeart/2005/8/layout/process4"/>
    <dgm:cxn modelId="{A88224A0-4F40-4810-8546-93C46C35ADC9}" type="presOf" srcId="{B2972BD1-1E93-4824-A89D-4EE4B6C3D9AA}" destId="{53997B82-6C42-4DB4-93F3-B26E7B80F309}" srcOrd="0" destOrd="0" presId="urn:microsoft.com/office/officeart/2005/8/layout/process4"/>
    <dgm:cxn modelId="{A0487079-E327-4F02-9242-DDD6EB92BD15}" type="presOf" srcId="{20B45C52-8BC7-4618-9CD3-8F61224427DF}" destId="{52B3C0A3-E484-4715-852F-C3E5F5D52A6D}" srcOrd="0" destOrd="0" presId="urn:microsoft.com/office/officeart/2005/8/layout/process4"/>
    <dgm:cxn modelId="{99C68AD2-9DF3-4E58-8455-637EC0331D96}" srcId="{B2972BD1-1E93-4824-A89D-4EE4B6C3D9AA}" destId="{C6AE87A1-3412-43BA-8D90-33CF0BCEE172}" srcOrd="0" destOrd="0" parTransId="{CFC9255E-9768-4DB7-9BB6-3D0947F645C9}" sibTransId="{B9096ECF-2197-4863-B455-B8EF65B0FA6B}"/>
    <dgm:cxn modelId="{8CAB0772-5289-49F5-9607-CB20C6916254}" srcId="{B2972BD1-1E93-4824-A89D-4EE4B6C3D9AA}" destId="{20B45C52-8BC7-4618-9CD3-8F61224427DF}" srcOrd="2" destOrd="0" parTransId="{911D7E1B-7BD3-4F3F-9D8D-53EB45EB889F}" sibTransId="{6E9E4B8A-716E-48A3-8E87-EA46FB29C050}"/>
    <dgm:cxn modelId="{8AF0B6B1-E22E-4170-A36F-8858A5833F9C}" type="presOf" srcId="{C6AE87A1-3412-43BA-8D90-33CF0BCEE172}" destId="{5EE4567D-D609-4D98-89B5-F2AB3B87C484}" srcOrd="0" destOrd="0" presId="urn:microsoft.com/office/officeart/2005/8/layout/process4"/>
    <dgm:cxn modelId="{21BC2A44-3D12-4C3E-97DF-5E0D0D8CD081}" srcId="{B2972BD1-1E93-4824-A89D-4EE4B6C3D9AA}" destId="{AA71DC86-AD82-409D-8F83-0F8FBBA6F7D0}" srcOrd="1" destOrd="0" parTransId="{AA32C21F-2BBD-4A20-BFC1-1DE311E73C57}" sibTransId="{EC51577B-4829-4D3C-818B-7D1919C23C14}"/>
    <dgm:cxn modelId="{093509BA-B0B2-413E-9B93-B8B7D34FD349}" type="presParOf" srcId="{53997B82-6C42-4DB4-93F3-B26E7B80F309}" destId="{1BFFEF03-4279-4EE7-9A17-3BEED4928FF1}" srcOrd="0" destOrd="0" presId="urn:microsoft.com/office/officeart/2005/8/layout/process4"/>
    <dgm:cxn modelId="{8B8E970C-8694-4D32-AE03-5DB063BF381A}" type="presParOf" srcId="{1BFFEF03-4279-4EE7-9A17-3BEED4928FF1}" destId="{52B3C0A3-E484-4715-852F-C3E5F5D52A6D}" srcOrd="0" destOrd="0" presId="urn:microsoft.com/office/officeart/2005/8/layout/process4"/>
    <dgm:cxn modelId="{D472BF6D-1D84-4E65-896B-18EFCD82FF72}" type="presParOf" srcId="{53997B82-6C42-4DB4-93F3-B26E7B80F309}" destId="{A2C39380-7F3D-489B-84D9-2AF3407EEC7B}" srcOrd="1" destOrd="0" presId="urn:microsoft.com/office/officeart/2005/8/layout/process4"/>
    <dgm:cxn modelId="{D1B0E2E8-5D61-4E1D-9E16-FC7FCA9452AD}" type="presParOf" srcId="{53997B82-6C42-4DB4-93F3-B26E7B80F309}" destId="{38B981E1-3AF4-49D4-8E1B-D945F0B260A9}" srcOrd="2" destOrd="0" presId="urn:microsoft.com/office/officeart/2005/8/layout/process4"/>
    <dgm:cxn modelId="{6B07E7C2-D60F-470C-AC9A-15D99135D2AB}" type="presParOf" srcId="{38B981E1-3AF4-49D4-8E1B-D945F0B260A9}" destId="{B2B4E3FB-12B4-4F88-A1DE-C048D26F19C0}" srcOrd="0" destOrd="0" presId="urn:microsoft.com/office/officeart/2005/8/layout/process4"/>
    <dgm:cxn modelId="{34B05A67-45B9-4EA6-A5EF-44533DF670DA}" type="presParOf" srcId="{53997B82-6C42-4DB4-93F3-B26E7B80F309}" destId="{EA7819A8-19B3-4C5A-863E-498E69060EC0}" srcOrd="3" destOrd="0" presId="urn:microsoft.com/office/officeart/2005/8/layout/process4"/>
    <dgm:cxn modelId="{E24A794A-FCB3-411F-82C5-8231CEF71033}" type="presParOf" srcId="{53997B82-6C42-4DB4-93F3-B26E7B80F309}" destId="{4B4279FD-FEA7-4E28-947D-0E1A88DC0B52}" srcOrd="4" destOrd="0" presId="urn:microsoft.com/office/officeart/2005/8/layout/process4"/>
    <dgm:cxn modelId="{B1AF91D9-6DBB-4D29-B8FE-4FDE7FDC931F}" type="presParOf" srcId="{4B4279FD-FEA7-4E28-947D-0E1A88DC0B52}" destId="{5EE4567D-D609-4D98-89B5-F2AB3B87C48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3C0A3-E484-4715-852F-C3E5F5D52A6D}">
      <dsp:nvSpPr>
        <dsp:cNvPr id="0" name=""/>
        <dsp:cNvSpPr/>
      </dsp:nvSpPr>
      <dsp:spPr>
        <a:xfrm>
          <a:off x="0" y="1940724"/>
          <a:ext cx="8128000" cy="63698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メイリオ" panose="020B0604030504040204" pitchFamily="50" charset="-128"/>
              <a:ea typeface="メイリオ" panose="020B0604030504040204" pitchFamily="50" charset="-128"/>
            </a:rPr>
            <a:t>入院決定、保育開始</a:t>
          </a:r>
          <a:endParaRPr kumimoji="1" lang="ja-JP" altLang="en-US" sz="2400" kern="1200" dirty="0">
            <a:latin typeface="メイリオ" panose="020B0604030504040204" pitchFamily="50" charset="-128"/>
            <a:ea typeface="メイリオ" panose="020B0604030504040204" pitchFamily="50" charset="-128"/>
          </a:endParaRPr>
        </a:p>
      </dsp:txBody>
      <dsp:txXfrm>
        <a:off x="0" y="1940724"/>
        <a:ext cx="8128000" cy="636989"/>
      </dsp:txXfrm>
    </dsp:sp>
    <dsp:sp modelId="{B2B4E3FB-12B4-4F88-A1DE-C048D26F19C0}">
      <dsp:nvSpPr>
        <dsp:cNvPr id="0" name=""/>
        <dsp:cNvSpPr/>
      </dsp:nvSpPr>
      <dsp:spPr>
        <a:xfrm rot="10800000">
          <a:off x="0" y="970589"/>
          <a:ext cx="8128000" cy="979689"/>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メイリオ" panose="020B0604030504040204" pitchFamily="50" charset="-128"/>
              <a:ea typeface="メイリオ" panose="020B0604030504040204" pitchFamily="50" charset="-128"/>
            </a:rPr>
            <a:t>小児科受診</a:t>
          </a:r>
          <a:r>
            <a:rPr kumimoji="1" lang="en-US" altLang="ja-JP" sz="2400" kern="1200" dirty="0" smtClean="0">
              <a:latin typeface="メイリオ" panose="020B0604030504040204" pitchFamily="50" charset="-128"/>
              <a:ea typeface="メイリオ" panose="020B0604030504040204" pitchFamily="50" charset="-128"/>
            </a:rPr>
            <a:t>(9</a:t>
          </a:r>
          <a:r>
            <a:rPr kumimoji="1" lang="ja-JP" altLang="en-US" sz="2400" kern="1200" dirty="0" smtClean="0">
              <a:latin typeface="メイリオ" panose="020B0604030504040204" pitchFamily="50" charset="-128"/>
              <a:ea typeface="メイリオ" panose="020B0604030504040204" pitchFamily="50" charset="-128"/>
            </a:rPr>
            <a:t>時以前の場合は看護師が付き添い</a:t>
          </a:r>
          <a:r>
            <a:rPr kumimoji="1" lang="en-US" altLang="ja-JP" sz="2400" kern="1200" dirty="0" smtClean="0">
              <a:latin typeface="メイリオ" panose="020B0604030504040204" pitchFamily="50" charset="-128"/>
              <a:ea typeface="メイリオ" panose="020B0604030504040204" pitchFamily="50" charset="-128"/>
            </a:rPr>
            <a:t>)</a:t>
          </a:r>
          <a:endParaRPr kumimoji="1" lang="ja-JP" altLang="en-US" sz="2400" kern="1200" dirty="0">
            <a:latin typeface="メイリオ" panose="020B0604030504040204" pitchFamily="50" charset="-128"/>
            <a:ea typeface="メイリオ" panose="020B0604030504040204" pitchFamily="50" charset="-128"/>
          </a:endParaRPr>
        </a:p>
      </dsp:txBody>
      <dsp:txXfrm rot="10800000">
        <a:off x="0" y="970589"/>
        <a:ext cx="8128000" cy="636573"/>
      </dsp:txXfrm>
    </dsp:sp>
    <dsp:sp modelId="{5EE4567D-D609-4D98-89B5-F2AB3B87C484}">
      <dsp:nvSpPr>
        <dsp:cNvPr id="0" name=""/>
        <dsp:cNvSpPr/>
      </dsp:nvSpPr>
      <dsp:spPr>
        <a:xfrm rot="10800000">
          <a:off x="0" y="14475"/>
          <a:ext cx="8128000" cy="979689"/>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メイリオ" panose="020B0604030504040204" pitchFamily="50" charset="-128"/>
              <a:ea typeface="メイリオ" panose="020B0604030504040204" pitchFamily="50" charset="-128"/>
            </a:rPr>
            <a:t>朝、看護部管理夜勤者に電話し病児保育依頼</a:t>
          </a:r>
          <a:endParaRPr kumimoji="1" lang="ja-JP" altLang="en-US" sz="2400" kern="1200" dirty="0">
            <a:latin typeface="メイリオ" panose="020B0604030504040204" pitchFamily="50" charset="-128"/>
            <a:ea typeface="メイリオ" panose="020B0604030504040204" pitchFamily="50" charset="-128"/>
          </a:endParaRPr>
        </a:p>
      </dsp:txBody>
      <dsp:txXfrm rot="10800000">
        <a:off x="0" y="14475"/>
        <a:ext cx="8128000" cy="6365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112864-7B99-49D3-A289-85E7DA907E25}" type="datetimeFigureOut">
              <a:rPr kumimoji="1" lang="ja-JP" altLang="en-US" smtClean="0"/>
              <a:t>2026/2/2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7A432D-5FE6-4F7F-958F-3C7E73BE9C5B}" type="slidenum">
              <a:rPr kumimoji="1" lang="ja-JP" altLang="en-US" smtClean="0"/>
              <a:t>‹#›</a:t>
            </a:fld>
            <a:endParaRPr kumimoji="1" lang="ja-JP" altLang="en-US"/>
          </a:p>
        </p:txBody>
      </p:sp>
    </p:spTree>
    <p:extLst>
      <p:ext uri="{BB962C8B-B14F-4D97-AF65-F5344CB8AC3E}">
        <p14:creationId xmlns:p14="http://schemas.microsoft.com/office/powerpoint/2010/main" val="32675453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3</a:t>
            </a:fld>
            <a:endParaRPr kumimoji="1" lang="ja-JP" altLang="en-US"/>
          </a:p>
        </p:txBody>
      </p:sp>
    </p:spTree>
    <p:extLst>
      <p:ext uri="{BB962C8B-B14F-4D97-AF65-F5344CB8AC3E}">
        <p14:creationId xmlns:p14="http://schemas.microsoft.com/office/powerpoint/2010/main" val="2787293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12</a:t>
            </a:fld>
            <a:endParaRPr kumimoji="1" lang="ja-JP" altLang="en-US"/>
          </a:p>
        </p:txBody>
      </p:sp>
    </p:spTree>
    <p:extLst>
      <p:ext uri="{BB962C8B-B14F-4D97-AF65-F5344CB8AC3E}">
        <p14:creationId xmlns:p14="http://schemas.microsoft.com/office/powerpoint/2010/main" val="373242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13</a:t>
            </a:fld>
            <a:endParaRPr kumimoji="1" lang="ja-JP" altLang="en-US"/>
          </a:p>
        </p:txBody>
      </p:sp>
    </p:spTree>
    <p:extLst>
      <p:ext uri="{BB962C8B-B14F-4D97-AF65-F5344CB8AC3E}">
        <p14:creationId xmlns:p14="http://schemas.microsoft.com/office/powerpoint/2010/main" val="195830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4</a:t>
            </a:fld>
            <a:endParaRPr kumimoji="1" lang="ja-JP" altLang="en-US"/>
          </a:p>
        </p:txBody>
      </p:sp>
    </p:spTree>
    <p:extLst>
      <p:ext uri="{BB962C8B-B14F-4D97-AF65-F5344CB8AC3E}">
        <p14:creationId xmlns:p14="http://schemas.microsoft.com/office/powerpoint/2010/main" val="269637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5</a:t>
            </a:fld>
            <a:endParaRPr kumimoji="1" lang="ja-JP" altLang="en-US"/>
          </a:p>
        </p:txBody>
      </p:sp>
    </p:spTree>
    <p:extLst>
      <p:ext uri="{BB962C8B-B14F-4D97-AF65-F5344CB8AC3E}">
        <p14:creationId xmlns:p14="http://schemas.microsoft.com/office/powerpoint/2010/main" val="298937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6</a:t>
            </a:fld>
            <a:endParaRPr kumimoji="1" lang="ja-JP" altLang="en-US"/>
          </a:p>
        </p:txBody>
      </p:sp>
    </p:spTree>
    <p:extLst>
      <p:ext uri="{BB962C8B-B14F-4D97-AF65-F5344CB8AC3E}">
        <p14:creationId xmlns:p14="http://schemas.microsoft.com/office/powerpoint/2010/main" val="212458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7</a:t>
            </a:fld>
            <a:endParaRPr kumimoji="1" lang="ja-JP" altLang="en-US"/>
          </a:p>
        </p:txBody>
      </p:sp>
    </p:spTree>
    <p:extLst>
      <p:ext uri="{BB962C8B-B14F-4D97-AF65-F5344CB8AC3E}">
        <p14:creationId xmlns:p14="http://schemas.microsoft.com/office/powerpoint/2010/main" val="230468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8</a:t>
            </a:fld>
            <a:endParaRPr kumimoji="1" lang="ja-JP" altLang="en-US"/>
          </a:p>
        </p:txBody>
      </p:sp>
    </p:spTree>
    <p:extLst>
      <p:ext uri="{BB962C8B-B14F-4D97-AF65-F5344CB8AC3E}">
        <p14:creationId xmlns:p14="http://schemas.microsoft.com/office/powerpoint/2010/main" val="51282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9</a:t>
            </a:fld>
            <a:endParaRPr kumimoji="1" lang="ja-JP" altLang="en-US"/>
          </a:p>
        </p:txBody>
      </p:sp>
    </p:spTree>
    <p:extLst>
      <p:ext uri="{BB962C8B-B14F-4D97-AF65-F5344CB8AC3E}">
        <p14:creationId xmlns:p14="http://schemas.microsoft.com/office/powerpoint/2010/main" val="261567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10</a:t>
            </a:fld>
            <a:endParaRPr kumimoji="1" lang="ja-JP" altLang="en-US"/>
          </a:p>
        </p:txBody>
      </p:sp>
    </p:spTree>
    <p:extLst>
      <p:ext uri="{BB962C8B-B14F-4D97-AF65-F5344CB8AC3E}">
        <p14:creationId xmlns:p14="http://schemas.microsoft.com/office/powerpoint/2010/main" val="52394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07A432D-5FE6-4F7F-958F-3C7E73BE9C5B}" type="slidenum">
              <a:rPr kumimoji="1" lang="ja-JP" altLang="en-US" smtClean="0"/>
              <a:t>11</a:t>
            </a:fld>
            <a:endParaRPr kumimoji="1" lang="ja-JP" altLang="en-US"/>
          </a:p>
        </p:txBody>
      </p:sp>
    </p:spTree>
    <p:extLst>
      <p:ext uri="{BB962C8B-B14F-4D97-AF65-F5344CB8AC3E}">
        <p14:creationId xmlns:p14="http://schemas.microsoft.com/office/powerpoint/2010/main" val="176901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Rectangle 7">
            <a:extLst>
              <a:ext uri="{FF2B5EF4-FFF2-40B4-BE49-F238E27FC236}">
                <a16:creationId xmlns="" xmlns:a16="http://schemas.microsoft.com/office/drawing/2014/main" id="{C9917193-6390-1C53-6084-67B1010E1D03}"/>
              </a:ext>
            </a:extLst>
          </p:cNvPr>
          <p:cNvSpPr>
            <a:spLocks noChangeArrowheads="1"/>
          </p:cNvSpPr>
          <p:nvPr/>
        </p:nvSpPr>
        <p:spPr bwMode="auto">
          <a:xfrm>
            <a:off x="0" y="228600"/>
            <a:ext cx="508000" cy="533400"/>
          </a:xfrm>
          <a:prstGeom prst="rect">
            <a:avLst/>
          </a:prstGeom>
          <a:solidFill>
            <a:srgbClr val="0D80FF"/>
          </a:solidFill>
          <a:ln>
            <a:noFill/>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z="1800"/>
          </a:p>
        </p:txBody>
      </p:sp>
      <p:pic>
        <p:nvPicPr>
          <p:cNvPr id="3" name="Picture 12" descr="ich_powerpoint_hyoushi_ue">
            <a:extLst>
              <a:ext uri="{FF2B5EF4-FFF2-40B4-BE49-F238E27FC236}">
                <a16:creationId xmlns="" xmlns:a16="http://schemas.microsoft.com/office/drawing/2014/main" id="{0CA6908B-79B8-F394-7454-77EFA8E73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75" name="Rectangle 3"/>
          <p:cNvSpPr>
            <a:spLocks noGrp="1" noChangeArrowheads="1"/>
          </p:cNvSpPr>
          <p:nvPr>
            <p:ph type="subTitle" idx="1"/>
          </p:nvPr>
        </p:nvSpPr>
        <p:spPr>
          <a:xfrm>
            <a:off x="1828800" y="3886200"/>
            <a:ext cx="8534400" cy="1066800"/>
          </a:xfrm>
        </p:spPr>
        <p:txBody>
          <a:bodyPr wrap="none"/>
          <a:lstStyle>
            <a:lvl1pPr marL="0" indent="0" algn="ctr">
              <a:buFont typeface="Wingdings" pitchFamily="2" charset="2"/>
              <a:buNone/>
              <a:defRPr sz="2000"/>
            </a:lvl1pPr>
          </a:lstStyle>
          <a:p>
            <a:pPr lvl="0"/>
            <a:r>
              <a:rPr lang="ja-JP" altLang="en-US" noProof="0"/>
              <a:t>マスター サブタイトルの書式設定</a:t>
            </a:r>
          </a:p>
        </p:txBody>
      </p:sp>
      <p:sp>
        <p:nvSpPr>
          <p:cNvPr id="412674" name="Rectangle 2"/>
          <p:cNvSpPr>
            <a:spLocks noGrp="1" noChangeArrowheads="1"/>
          </p:cNvSpPr>
          <p:nvPr>
            <p:ph type="ctrTitle"/>
          </p:nvPr>
        </p:nvSpPr>
        <p:spPr>
          <a:xfrm>
            <a:off x="914400" y="2286000"/>
            <a:ext cx="10363200" cy="1358900"/>
          </a:xfrm>
        </p:spPr>
        <p:txBody>
          <a:bodyPr wrap="square" anchor="t"/>
          <a:lstStyle>
            <a:lvl1pPr algn="ctr">
              <a:defRPr/>
            </a:lvl1pPr>
          </a:lstStyle>
          <a:p>
            <a:pPr lvl="0"/>
            <a:r>
              <a:rPr lang="ja-JP" altLang="en-US" noProof="0"/>
              <a:t>マスター タイトルの書式設定</a:t>
            </a:r>
          </a:p>
        </p:txBody>
      </p:sp>
      <p:sp>
        <p:nvSpPr>
          <p:cNvPr id="4" name="Rectangle 15">
            <a:extLst>
              <a:ext uri="{FF2B5EF4-FFF2-40B4-BE49-F238E27FC236}">
                <a16:creationId xmlns="" xmlns:a16="http://schemas.microsoft.com/office/drawing/2014/main" id="{27A5B03E-FB41-F1EE-8ED4-A31189539F7C}"/>
              </a:ext>
            </a:extLst>
          </p:cNvPr>
          <p:cNvSpPr>
            <a:spLocks noGrp="1" noChangeArrowheads="1"/>
          </p:cNvSpPr>
          <p:nvPr>
            <p:ph type="sldNum" sz="quarter" idx="10"/>
          </p:nvPr>
        </p:nvSpPr>
        <p:spPr>
          <a:xfrm>
            <a:off x="11582400" y="0"/>
            <a:ext cx="609600" cy="228600"/>
          </a:xfrm>
        </p:spPr>
        <p:txBody>
          <a:bodyPr/>
          <a:lstStyle>
            <a:lvl1pPr algn="r">
              <a:defRPr sz="1000"/>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288931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 xmlns:a16="http://schemas.microsoft.com/office/drawing/2014/main" id="{BD27FA78-6A9B-77C1-9996-2FE25D674298}"/>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389408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28600"/>
            <a:ext cx="2743200" cy="62245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28600"/>
            <a:ext cx="8026400" cy="62245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 xmlns:a16="http://schemas.microsoft.com/office/drawing/2014/main" id="{46609067-E819-2B13-EC16-89A208910688}"/>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273520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タイトル 4"/>
          <p:cNvSpPr>
            <a:spLocks noGrp="1"/>
          </p:cNvSpPr>
          <p:nvPr>
            <p:ph type="title"/>
          </p:nvPr>
        </p:nvSpPr>
        <p:spPr/>
        <p:txBody>
          <a:bodyPr/>
          <a:lstStyle/>
          <a:p>
            <a:r>
              <a:rPr lang="ja-JP" altLang="en-US"/>
              <a:t>マスター タイトルの書式設定</a:t>
            </a:r>
          </a:p>
        </p:txBody>
      </p:sp>
      <p:sp>
        <p:nvSpPr>
          <p:cNvPr id="2" name="Rectangle 6">
            <a:extLst>
              <a:ext uri="{FF2B5EF4-FFF2-40B4-BE49-F238E27FC236}">
                <a16:creationId xmlns="" xmlns:a16="http://schemas.microsoft.com/office/drawing/2014/main" id="{1AEF3D22-A212-F998-93D1-15E95792D639}"/>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18527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a:extLst>
              <a:ext uri="{FF2B5EF4-FFF2-40B4-BE49-F238E27FC236}">
                <a16:creationId xmlns="" xmlns:a16="http://schemas.microsoft.com/office/drawing/2014/main" id="{696F0B74-A589-97C2-FBBC-20F81BBA8493}"/>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3512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143000"/>
            <a:ext cx="53848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143000"/>
            <a:ext cx="5384800" cy="531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 xmlns:a16="http://schemas.microsoft.com/office/drawing/2014/main" id="{B2932978-69FF-0531-8E30-A9447B8A4E31}"/>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103796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 xmlns:a16="http://schemas.microsoft.com/office/drawing/2014/main" id="{CDE10FB7-5C22-321E-E00C-9A16951DA466}"/>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37294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a:extLst>
              <a:ext uri="{FF2B5EF4-FFF2-40B4-BE49-F238E27FC236}">
                <a16:creationId xmlns="" xmlns:a16="http://schemas.microsoft.com/office/drawing/2014/main" id="{EA6AE0DD-75FC-BF3A-F71D-82B1B125E67F}"/>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136952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E5AD1BBE-5385-E15D-7215-C38D9B195723}"/>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27998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a:extLst>
              <a:ext uri="{FF2B5EF4-FFF2-40B4-BE49-F238E27FC236}">
                <a16:creationId xmlns="" xmlns:a16="http://schemas.microsoft.com/office/drawing/2014/main" id="{3C02630C-F8E5-9CB1-57CF-374BC057A598}"/>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386259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a:extLst>
              <a:ext uri="{FF2B5EF4-FFF2-40B4-BE49-F238E27FC236}">
                <a16:creationId xmlns="" xmlns:a16="http://schemas.microsoft.com/office/drawing/2014/main" id="{42D4185E-962F-215C-2320-7F430E3C0D05}"/>
              </a:ext>
            </a:extLst>
          </p:cNvPr>
          <p:cNvSpPr>
            <a:spLocks noGrp="1" noChangeArrowheads="1"/>
          </p:cNvSpPr>
          <p:nvPr>
            <p:ph type="sldNum" sz="quarter" idx="10"/>
          </p:nvPr>
        </p:nvSpPr>
        <p:spPr>
          <a:ln/>
        </p:spPr>
        <p:txBody>
          <a:bodyPr/>
          <a:lstStyle>
            <a:lvl1pPr>
              <a:defRPr/>
            </a:lvl1pPr>
          </a:lstStyle>
          <a:p>
            <a:fld id="{43A3FC1C-79D3-471C-B335-532CB8203386}" type="slidenum">
              <a:rPr kumimoji="1" lang="ja-JP" altLang="en-US" smtClean="0"/>
              <a:t>‹#›</a:t>
            </a:fld>
            <a:endParaRPr kumimoji="1" lang="ja-JP" altLang="en-US"/>
          </a:p>
        </p:txBody>
      </p:sp>
    </p:spTree>
    <p:extLst>
      <p:ext uri="{BB962C8B-B14F-4D97-AF65-F5344CB8AC3E}">
        <p14:creationId xmlns:p14="http://schemas.microsoft.com/office/powerpoint/2010/main" val="409719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ich_powerpoint_naka_ue_obi">
            <a:extLst>
              <a:ext uri="{FF2B5EF4-FFF2-40B4-BE49-F238E27FC236}">
                <a16:creationId xmlns="" xmlns:a16="http://schemas.microsoft.com/office/drawing/2014/main" id="{DA1AC393-9815-ABCC-DD20-690D07244B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2414" t="2142"/>
          <a:stretch>
            <a:fillRect/>
          </a:stretch>
        </p:blipFill>
        <p:spPr bwMode="auto">
          <a:xfrm>
            <a:off x="0" y="6569075"/>
            <a:ext cx="91440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 xmlns:a16="http://schemas.microsoft.com/office/drawing/2014/main" id="{E144BC92-2B21-83BB-B56E-925788F18295}"/>
              </a:ext>
            </a:extLst>
          </p:cNvPr>
          <p:cNvSpPr>
            <a:spLocks noGrp="1" noChangeArrowheads="1"/>
          </p:cNvSpPr>
          <p:nvPr>
            <p:ph type="title"/>
          </p:nvPr>
        </p:nvSpPr>
        <p:spPr bwMode="auto">
          <a:xfrm>
            <a:off x="609600" y="228600"/>
            <a:ext cx="1097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Rectangle 3">
            <a:extLst>
              <a:ext uri="{FF2B5EF4-FFF2-40B4-BE49-F238E27FC236}">
                <a16:creationId xmlns="" xmlns:a16="http://schemas.microsoft.com/office/drawing/2014/main" id="{75234608-A5F5-2137-B3AC-A5CC854A538C}"/>
              </a:ext>
            </a:extLst>
          </p:cNvPr>
          <p:cNvSpPr>
            <a:spLocks noGrp="1" noChangeArrowheads="1"/>
          </p:cNvSpPr>
          <p:nvPr>
            <p:ph type="body" idx="1"/>
          </p:nvPr>
        </p:nvSpPr>
        <p:spPr bwMode="auto">
          <a:xfrm>
            <a:off x="609600" y="1143000"/>
            <a:ext cx="109728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9" name="Rectangle 11">
            <a:extLst>
              <a:ext uri="{FF2B5EF4-FFF2-40B4-BE49-F238E27FC236}">
                <a16:creationId xmlns="" xmlns:a16="http://schemas.microsoft.com/office/drawing/2014/main" id="{9CA99DC4-3E91-B4D2-9931-8ABE28F79B7B}"/>
              </a:ext>
            </a:extLst>
          </p:cNvPr>
          <p:cNvSpPr>
            <a:spLocks noChangeArrowheads="1"/>
          </p:cNvSpPr>
          <p:nvPr/>
        </p:nvSpPr>
        <p:spPr bwMode="auto">
          <a:xfrm>
            <a:off x="0" y="228600"/>
            <a:ext cx="508000" cy="533400"/>
          </a:xfrm>
          <a:prstGeom prst="rect">
            <a:avLst/>
          </a:prstGeom>
          <a:solidFill>
            <a:srgbClr val="0D80FF"/>
          </a:solidFill>
          <a:ln>
            <a:noFill/>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z="1800"/>
          </a:p>
        </p:txBody>
      </p:sp>
      <p:pic>
        <p:nvPicPr>
          <p:cNvPr id="1030" name="Picture 17">
            <a:extLst>
              <a:ext uri="{FF2B5EF4-FFF2-40B4-BE49-F238E27FC236}">
                <a16:creationId xmlns="" xmlns:a16="http://schemas.microsoft.com/office/drawing/2014/main" id="{1060AE17-5738-F18D-3DAC-3125443A82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44000" y="6543675"/>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a:extLst>
              <a:ext uri="{FF2B5EF4-FFF2-40B4-BE49-F238E27FC236}">
                <a16:creationId xmlns="" xmlns:a16="http://schemas.microsoft.com/office/drawing/2014/main" id="{CB11D0DD-79F6-07D3-1B98-C7FC8AE72122}"/>
              </a:ext>
            </a:extLst>
          </p:cNvPr>
          <p:cNvSpPr>
            <a:spLocks noGrp="1" noChangeArrowheads="1"/>
          </p:cNvSpPr>
          <p:nvPr>
            <p:ph type="sldNum" sz="quarter" idx="4"/>
          </p:nvPr>
        </p:nvSpPr>
        <p:spPr bwMode="auto">
          <a:xfrm>
            <a:off x="5615518" y="6477001"/>
            <a:ext cx="960967" cy="3333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43A3FC1C-79D3-471C-B335-532CB8203386}" type="slidenum">
              <a:rPr kumimoji="1" lang="ja-JP" altLang="en-US" smtClean="0"/>
              <a:t>‹#›</a:t>
            </a:fld>
            <a:endParaRPr kumimoji="1" lang="ja-JP" altLang="en-US"/>
          </a:p>
        </p:txBody>
      </p:sp>
      <p:sp>
        <p:nvSpPr>
          <p:cNvPr id="1044" name="Text Box 20">
            <a:extLst>
              <a:ext uri="{FF2B5EF4-FFF2-40B4-BE49-F238E27FC236}">
                <a16:creationId xmlns="" xmlns:a16="http://schemas.microsoft.com/office/drawing/2014/main" id="{B8FECA1C-E5DF-EFBD-A725-4C1C17955301}"/>
              </a:ext>
            </a:extLst>
          </p:cNvPr>
          <p:cNvSpPr txBox="1">
            <a:spLocks noChangeArrowheads="1"/>
          </p:cNvSpPr>
          <p:nvPr/>
        </p:nvSpPr>
        <p:spPr bwMode="auto">
          <a:xfrm>
            <a:off x="1" y="6643688"/>
            <a:ext cx="2996333" cy="215444"/>
          </a:xfrm>
          <a:prstGeom prst="rect">
            <a:avLst/>
          </a:prstGeom>
          <a:noFill/>
          <a:ln>
            <a:noFill/>
          </a:ln>
          <a:effectLst/>
        </p:spPr>
        <p:txBody>
          <a:bodyPr wrap="none">
            <a:spAutoFit/>
          </a:bodyPr>
          <a:lstStyle>
            <a:lvl1pPr marL="342900" indent="-342900">
              <a:defRPr kumimoji="1">
                <a:solidFill>
                  <a:schemeClr val="tx1"/>
                </a:solidFill>
                <a:latin typeface="Arial" pitchFamily="34" charset="0"/>
                <a:ea typeface="ＭＳ Ｐゴシック" pitchFamily="50" charset="-128"/>
              </a:defRPr>
            </a:lvl1pPr>
            <a:lvl2pPr marL="800100" indent="-342900">
              <a:defRPr kumimoji="1">
                <a:solidFill>
                  <a:schemeClr val="tx1"/>
                </a:solidFill>
                <a:latin typeface="Arial" pitchFamily="34" charset="0"/>
                <a:ea typeface="ＭＳ Ｐゴシック" pitchFamily="50" charset="-128"/>
              </a:defRPr>
            </a:lvl2pPr>
            <a:lvl3pPr marL="1257300" indent="-342900">
              <a:defRPr kumimoji="1">
                <a:solidFill>
                  <a:schemeClr val="tx1"/>
                </a:solidFill>
                <a:latin typeface="Arial" pitchFamily="34" charset="0"/>
                <a:ea typeface="ＭＳ Ｐゴシック" pitchFamily="50" charset="-128"/>
              </a:defRPr>
            </a:lvl3pPr>
            <a:lvl4pPr marL="1714500" indent="-342900">
              <a:defRPr kumimoji="1">
                <a:solidFill>
                  <a:schemeClr val="tx1"/>
                </a:solidFill>
                <a:latin typeface="Arial" pitchFamily="34" charset="0"/>
                <a:ea typeface="ＭＳ Ｐゴシック" pitchFamily="50" charset="-128"/>
              </a:defRPr>
            </a:lvl4pPr>
            <a:lvl5pPr marL="2171700" indent="-342900">
              <a:defRPr kumimoji="1">
                <a:solidFill>
                  <a:schemeClr val="tx1"/>
                </a:solidFill>
                <a:latin typeface="Arial" pitchFamily="34" charset="0"/>
                <a:ea typeface="ＭＳ Ｐゴシック" pitchFamily="50" charset="-128"/>
              </a:defRPr>
            </a:lvl5pPr>
            <a:lvl6pPr marL="2628900" indent="-342900" fontAlgn="base">
              <a:spcBef>
                <a:spcPct val="0"/>
              </a:spcBef>
              <a:spcAft>
                <a:spcPct val="0"/>
              </a:spcAft>
              <a:defRPr kumimoji="1">
                <a:solidFill>
                  <a:schemeClr val="tx1"/>
                </a:solidFill>
                <a:latin typeface="Arial" pitchFamily="34" charset="0"/>
                <a:ea typeface="ＭＳ Ｐゴシック" pitchFamily="50" charset="-128"/>
              </a:defRPr>
            </a:lvl6pPr>
            <a:lvl7pPr marL="3086100" indent="-342900" fontAlgn="base">
              <a:spcBef>
                <a:spcPct val="0"/>
              </a:spcBef>
              <a:spcAft>
                <a:spcPct val="0"/>
              </a:spcAft>
              <a:defRPr kumimoji="1">
                <a:solidFill>
                  <a:schemeClr val="tx1"/>
                </a:solidFill>
                <a:latin typeface="Arial" pitchFamily="34" charset="0"/>
                <a:ea typeface="ＭＳ Ｐゴシック" pitchFamily="50" charset="-128"/>
              </a:defRPr>
            </a:lvl7pPr>
            <a:lvl8pPr marL="3543300" indent="-342900" fontAlgn="base">
              <a:spcBef>
                <a:spcPct val="0"/>
              </a:spcBef>
              <a:spcAft>
                <a:spcPct val="0"/>
              </a:spcAft>
              <a:defRPr kumimoji="1">
                <a:solidFill>
                  <a:schemeClr val="tx1"/>
                </a:solidFill>
                <a:latin typeface="Arial" pitchFamily="34" charset="0"/>
                <a:ea typeface="ＭＳ Ｐゴシック" pitchFamily="50" charset="-128"/>
              </a:defRPr>
            </a:lvl8pPr>
            <a:lvl9pPr marL="4000500" indent="-342900"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800">
                <a:cs typeface="Arial" pitchFamily="34" charset="0"/>
              </a:rPr>
              <a:t>Copyright (C)</a:t>
            </a:r>
            <a:r>
              <a:rPr lang="en-US" altLang="ja-JP" sz="800"/>
              <a:t> 2009, IKEDA CITY HOSP. </a:t>
            </a:r>
            <a:r>
              <a:rPr lang="en-US" altLang="ja-JP" sz="800">
                <a:cs typeface="Arial" pitchFamily="34" charset="0"/>
              </a:rPr>
              <a:t>All Rights Reserved.</a:t>
            </a:r>
            <a:endParaRPr lang="en-US" altLang="ja-JP" sz="800"/>
          </a:p>
        </p:txBody>
      </p:sp>
    </p:spTree>
    <p:extLst>
      <p:ext uri="{BB962C8B-B14F-4D97-AF65-F5344CB8AC3E}">
        <p14:creationId xmlns:p14="http://schemas.microsoft.com/office/powerpoint/2010/main" val="114670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200">
          <a:solidFill>
            <a:srgbClr val="0D80FF"/>
          </a:solidFill>
          <a:latin typeface="+mj-lt"/>
          <a:ea typeface="+mj-ea"/>
          <a:cs typeface="+mj-cs"/>
        </a:defRPr>
      </a:lvl1pPr>
      <a:lvl2pPr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a:solidFill>
            <a:srgbClr val="0D80FF"/>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028339" y="4337952"/>
            <a:ext cx="8754533" cy="1207029"/>
          </a:xfrm>
        </p:spPr>
        <p:txBody>
          <a:bodyPr>
            <a:normAutofit/>
          </a:bodyPr>
          <a:lstStyle/>
          <a:p>
            <a:pPr algn="l"/>
            <a:r>
              <a:rPr kumimoji="1" lang="ja-JP" altLang="en-US" sz="2800" dirty="0">
                <a:latin typeface="メイリオ" panose="020B0604030504040204" pitchFamily="50" charset="-128"/>
                <a:ea typeface="メイリオ" panose="020B0604030504040204" pitchFamily="50" charset="-128"/>
              </a:rPr>
              <a:t>市立池田病院</a:t>
            </a:r>
            <a:endParaRPr kumimoji="1" lang="en-US" altLang="ja-JP" sz="2800" dirty="0">
              <a:latin typeface="メイリオ" panose="020B0604030504040204" pitchFamily="50" charset="-128"/>
              <a:ea typeface="メイリオ" panose="020B0604030504040204" pitchFamily="50" charset="-128"/>
            </a:endParaRPr>
          </a:p>
          <a:p>
            <a:pPr algn="l"/>
            <a:r>
              <a:rPr lang="ja-JP" altLang="en-US" sz="2800" dirty="0" smtClean="0">
                <a:latin typeface="メイリオ" panose="020B0604030504040204" pitchFamily="50" charset="-128"/>
                <a:ea typeface="メイリオ" panose="020B0604030504040204" pitchFamily="50" charset="-128"/>
              </a:rPr>
              <a:t>○北村江理</a:t>
            </a: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大崎康宏　</a:t>
            </a:r>
            <a:endParaRPr kumimoji="1" lang="ja-JP" altLang="en-US" sz="2800"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1327206" y="2265821"/>
            <a:ext cx="9150919" cy="740304"/>
          </a:xfrm>
        </p:spPr>
        <p:txBody>
          <a:bodyPr>
            <a:noAutofit/>
          </a:bodyPr>
          <a:lstStyle/>
          <a:p>
            <a:r>
              <a:rPr kumimoji="1" lang="ja-JP" altLang="en-US" sz="4400" b="1" dirty="0" smtClean="0">
                <a:solidFill>
                  <a:schemeClr val="tx1"/>
                </a:solidFill>
                <a:latin typeface="メイリオ" panose="020B0604030504040204" pitchFamily="50" charset="-128"/>
                <a:ea typeface="メイリオ" panose="020B0604030504040204" pitchFamily="50" charset="-128"/>
              </a:rPr>
              <a:t>当科における子育て支援の取り組み</a:t>
            </a:r>
            <a:endParaRPr kumimoji="1" lang="ja-JP" altLang="en-US" sz="4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2882561"/>
      </p:ext>
    </p:extLst>
  </p:cSld>
  <p:clrMapOvr>
    <a:masterClrMapping/>
  </p:clrMapOvr>
  <mc:AlternateContent xmlns:mc="http://schemas.openxmlformats.org/markup-compatibility/2006" xmlns:p14="http://schemas.microsoft.com/office/powerpoint/2010/main">
    <mc:Choice Requires="p14">
      <p:transition spd="slow" p14:dur="2000" advTm="779"/>
    </mc:Choice>
    <mc:Fallback xmlns="">
      <p:transition spd="slow" advTm="7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雲 6"/>
          <p:cNvSpPr/>
          <p:nvPr/>
        </p:nvSpPr>
        <p:spPr>
          <a:xfrm>
            <a:off x="0" y="5306786"/>
            <a:ext cx="11838214" cy="1430898"/>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a:xfrm>
            <a:off x="609600" y="1143000"/>
            <a:ext cx="11286226" cy="4996543"/>
          </a:xfrm>
        </p:spPr>
        <p:txBody>
          <a:bodyPr/>
          <a:lstStyle/>
          <a:p>
            <a:pPr marL="0" indent="0">
              <a:buNone/>
            </a:pPr>
            <a:r>
              <a:rPr lang="en-US" altLang="ja-JP" sz="1800" dirty="0" smtClean="0">
                <a:latin typeface="メイリオ" panose="020B0604030504040204" pitchFamily="50" charset="-128"/>
                <a:ea typeface="メイリオ" panose="020B0604030504040204" pitchFamily="50" charset="-128"/>
              </a:rPr>
              <a:t>4</a:t>
            </a:r>
            <a:r>
              <a:rPr lang="ja-JP" altLang="en-US" sz="1800" dirty="0" smtClean="0">
                <a:latin typeface="メイリオ" panose="020B0604030504040204" pitchFamily="50" charset="-128"/>
                <a:ea typeface="メイリオ" panose="020B0604030504040204" pitchFamily="50" charset="-128"/>
              </a:rPr>
              <a:t>人のうちの</a:t>
            </a:r>
            <a:r>
              <a:rPr lang="ja-JP" altLang="en-US" sz="1800" dirty="0" smtClean="0">
                <a:latin typeface="メイリオ" panose="020B0604030504040204" pitchFamily="50" charset="-128"/>
                <a:ea typeface="メイリオ" panose="020B0604030504040204" pitchFamily="50" charset="-128"/>
              </a:rPr>
              <a:t>フルタイム女性医師</a:t>
            </a:r>
            <a:r>
              <a:rPr lang="en-US" altLang="ja-JP" sz="1800" dirty="0" smtClean="0">
                <a:latin typeface="メイリオ" panose="020B0604030504040204" pitchFamily="50" charset="-128"/>
                <a:ea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rPr>
              <a:t>人が妊娠のため産休前から急遽療養休暇を取得</a:t>
            </a:r>
            <a:endParaRPr lang="en-US" altLang="ja-JP" sz="2800" dirty="0">
              <a:latin typeface="メイリオ" panose="020B0604030504040204" pitchFamily="50" charset="-128"/>
              <a:ea typeface="メイリオ" panose="020B0604030504040204" pitchFamily="50" charset="-128"/>
            </a:endParaRPr>
          </a:p>
          <a:p>
            <a:pPr marL="0" indent="0">
              <a:buNone/>
            </a:pPr>
            <a:endParaRPr kumimoji="1" lang="en-US" altLang="ja-JP" sz="2800" dirty="0" smtClean="0">
              <a:latin typeface="メイリオ" panose="020B0604030504040204" pitchFamily="50" charset="-128"/>
              <a:ea typeface="メイリオ" panose="020B0604030504040204" pitchFamily="50" charset="-128"/>
            </a:endParaRPr>
          </a:p>
          <a:p>
            <a:pPr marL="0" indent="0">
              <a:buNone/>
            </a:pPr>
            <a:endParaRPr lang="en-US" altLang="ja-JP" sz="1000" dirty="0" smtClean="0">
              <a:latin typeface="メイリオ" panose="020B0604030504040204" pitchFamily="50" charset="-128"/>
              <a:ea typeface="メイリオ" panose="020B0604030504040204" pitchFamily="50" charset="-128"/>
            </a:endParaRPr>
          </a:p>
          <a:p>
            <a:pPr marL="0" indent="0">
              <a:buNone/>
            </a:pPr>
            <a:endParaRPr lang="en-US" altLang="ja-JP" sz="1000" dirty="0" smtClean="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急な療養休暇であったため手術、外来予約は変更できないためそのまま</a:t>
            </a:r>
            <a:r>
              <a:rPr kumimoji="1" lang="en-US" altLang="ja-JP" sz="1800" dirty="0" smtClean="0">
                <a:latin typeface="メイリオ" panose="020B0604030504040204" pitchFamily="50" charset="-128"/>
                <a:ea typeface="メイリオ" panose="020B0604030504040204" pitchFamily="50" charset="-128"/>
              </a:rPr>
              <a:t>3</a:t>
            </a:r>
            <a:r>
              <a:rPr kumimoji="1" lang="ja-JP" altLang="en-US" sz="1800" dirty="0" smtClean="0">
                <a:latin typeface="メイリオ" panose="020B0604030504040204" pitchFamily="50" charset="-128"/>
                <a:ea typeface="メイリオ" panose="020B0604030504040204" pitchFamily="50" charset="-128"/>
              </a:rPr>
              <a:t>人で分担</a:t>
            </a:r>
            <a:endParaRPr kumimoji="1" lang="en-US" altLang="ja-JP" sz="1800" dirty="0" smtClean="0">
              <a:latin typeface="メイリオ" panose="020B0604030504040204" pitchFamily="50" charset="-128"/>
              <a:ea typeface="メイリオ" panose="020B0604030504040204" pitchFamily="50" charset="-128"/>
            </a:endParaRPr>
          </a:p>
          <a:p>
            <a:pPr marL="0" indent="0">
              <a:buNone/>
            </a:pPr>
            <a:endParaRPr kumimoji="1" lang="en-US" altLang="ja-JP" sz="1800" dirty="0" smtClean="0">
              <a:latin typeface="メイリオ" panose="020B0604030504040204" pitchFamily="50" charset="-128"/>
              <a:ea typeface="メイリオ" panose="020B0604030504040204" pitchFamily="50" charset="-128"/>
            </a:endParaRPr>
          </a:p>
          <a:p>
            <a:r>
              <a:rPr lang="en-US" altLang="ja-JP" sz="1800" dirty="0">
                <a:latin typeface="メイリオ" panose="020B0604030504040204" pitchFamily="50" charset="-128"/>
                <a:ea typeface="メイリオ" panose="020B0604030504040204" pitchFamily="50" charset="-128"/>
              </a:rPr>
              <a:t>3</a:t>
            </a:r>
            <a:r>
              <a:rPr lang="ja-JP" altLang="en-US" sz="1800" dirty="0" smtClean="0">
                <a:latin typeface="メイリオ" panose="020B0604030504040204" pitchFamily="50" charset="-128"/>
                <a:ea typeface="メイリオ" panose="020B0604030504040204" pitchFamily="50" charset="-128"/>
              </a:rPr>
              <a:t>人のうち</a:t>
            </a:r>
            <a:r>
              <a:rPr kumimoji="1" lang="ja-JP" altLang="en-US" sz="1800" dirty="0" smtClean="0">
                <a:latin typeface="メイリオ" panose="020B0604030504040204" pitchFamily="50" charset="-128"/>
                <a:ea typeface="メイリオ" panose="020B0604030504040204" pitchFamily="50" charset="-128"/>
              </a:rPr>
              <a:t>常勤医師</a:t>
            </a:r>
            <a:r>
              <a:rPr kumimoji="1" lang="en-US" altLang="ja-JP" sz="1800" dirty="0" smtClean="0">
                <a:latin typeface="メイリオ" panose="020B0604030504040204" pitchFamily="50" charset="-128"/>
                <a:ea typeface="メイリオ" panose="020B0604030504040204" pitchFamily="50" charset="-128"/>
              </a:rPr>
              <a:t>1</a:t>
            </a:r>
            <a:r>
              <a:rPr kumimoji="1" lang="ja-JP" altLang="en-US" sz="1800" dirty="0" smtClean="0">
                <a:latin typeface="メイリオ" panose="020B0604030504040204" pitchFamily="50" charset="-128"/>
                <a:ea typeface="メイリオ" panose="020B0604030504040204" pitchFamily="50" charset="-128"/>
              </a:rPr>
              <a:t>人</a:t>
            </a:r>
            <a:r>
              <a:rPr kumimoji="1" lang="ja-JP" altLang="en-US" sz="1800" dirty="0" smtClean="0">
                <a:latin typeface="メイリオ" panose="020B0604030504040204" pitchFamily="50" charset="-128"/>
                <a:ea typeface="メイリオ" panose="020B0604030504040204" pitchFamily="50" charset="-128"/>
              </a:rPr>
              <a:t>が有給休暇を取得した際には時短</a:t>
            </a:r>
            <a:r>
              <a:rPr kumimoji="1" lang="ja-JP" altLang="en-US" sz="1800" dirty="0" smtClean="0">
                <a:latin typeface="メイリオ" panose="020B0604030504040204" pitchFamily="50" charset="-128"/>
                <a:ea typeface="メイリオ" panose="020B0604030504040204" pitchFamily="50" charset="-128"/>
              </a:rPr>
              <a:t>医師が出勤日を増やし対応</a:t>
            </a:r>
            <a:endParaRPr kumimoji="1" lang="en-US" altLang="ja-JP" sz="1800" dirty="0" smtClean="0">
              <a:latin typeface="メイリオ" panose="020B0604030504040204" pitchFamily="50" charset="-128"/>
              <a:ea typeface="メイリオ" panose="020B0604030504040204" pitchFamily="50" charset="-128"/>
            </a:endParaRPr>
          </a:p>
          <a:p>
            <a:pPr marL="0" indent="0">
              <a:buNone/>
            </a:pPr>
            <a:endParaRPr kumimoji="1" lang="en-US" altLang="ja-JP" sz="1800" dirty="0" smtClean="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初診外来などの予約枠を制限</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気管</a:t>
            </a:r>
            <a:r>
              <a:rPr lang="ja-JP" altLang="en-US" sz="1800" dirty="0" smtClean="0">
                <a:latin typeface="メイリオ" panose="020B0604030504040204" pitchFamily="50" charset="-128"/>
                <a:ea typeface="メイリオ" panose="020B0604030504040204" pitchFamily="50" charset="-128"/>
              </a:rPr>
              <a:t>切開術等は主科の医師もしくは初期研修医を助手として執刀</a:t>
            </a:r>
            <a:endParaRPr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療養から復帰できた際には体の負担にならないように退院サマリ等の事務仕事を依頼</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2800" dirty="0" smtClean="0">
              <a:latin typeface="メイリオ" panose="020B0604030504040204" pitchFamily="50" charset="-128"/>
              <a:ea typeface="メイリオ" panose="020B0604030504040204" pitchFamily="50" charset="-128"/>
            </a:endParaRPr>
          </a:p>
          <a:p>
            <a:pPr marL="0" indent="0">
              <a:buNone/>
            </a:pPr>
            <a:endParaRPr kumimoji="1" lang="en-US" altLang="ja-JP" sz="2800" dirty="0" smtClean="0">
              <a:latin typeface="メイリオ" panose="020B0604030504040204" pitchFamily="50" charset="-128"/>
              <a:ea typeface="メイリオ" panose="020B0604030504040204" pitchFamily="50" charset="-128"/>
            </a:endParaRPr>
          </a:p>
          <a:p>
            <a:pPr marL="0" indent="0">
              <a:buNone/>
            </a:pPr>
            <a:endParaRPr kumimoji="1" lang="en-US" altLang="ja-JP" sz="2800" dirty="0" smtClean="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lang="en-US" altLang="ja-JP" dirty="0" smtClean="0">
                <a:latin typeface="メイリオ" panose="020B0604030504040204" pitchFamily="50" charset="-128"/>
                <a:ea typeface="メイリオ" panose="020B0604030504040204" pitchFamily="50" charset="-128"/>
              </a:rPr>
              <a:t>2025</a:t>
            </a:r>
            <a:r>
              <a:rPr lang="ja-JP" altLang="en-US" dirty="0" smtClean="0">
                <a:latin typeface="メイリオ" panose="020B0604030504040204" pitchFamily="50" charset="-128"/>
                <a:ea typeface="メイリオ" panose="020B0604030504040204" pitchFamily="50" charset="-128"/>
              </a:rPr>
              <a:t>年度の</a:t>
            </a:r>
            <a:r>
              <a:rPr kumimoji="1" lang="ja-JP" altLang="en-US" dirty="0" smtClean="0">
                <a:latin typeface="メイリオ" panose="020B0604030504040204" pitchFamily="50" charset="-128"/>
                <a:ea typeface="メイリオ" panose="020B0604030504040204" pitchFamily="50" charset="-128"/>
              </a:rPr>
              <a:t>市立</a:t>
            </a:r>
            <a:r>
              <a:rPr kumimoji="1" lang="ja-JP" altLang="en-US" dirty="0" smtClean="0">
                <a:latin typeface="メイリオ" panose="020B0604030504040204" pitchFamily="50" charset="-128"/>
                <a:ea typeface="メイリオ" panose="020B0604030504040204" pitchFamily="50" charset="-128"/>
              </a:rPr>
              <a:t>池田病院</a:t>
            </a:r>
            <a:endParaRPr kumimoji="1" lang="ja-JP" altLang="en-US" dirty="0">
              <a:latin typeface="メイリオ" panose="020B0604030504040204" pitchFamily="50" charset="-128"/>
              <a:ea typeface="メイリオ" panose="020B0604030504040204" pitchFamily="50" charset="-128"/>
            </a:endParaRPr>
          </a:p>
        </p:txBody>
      </p:sp>
      <p:sp>
        <p:nvSpPr>
          <p:cNvPr id="4" name="下矢印 3"/>
          <p:cNvSpPr/>
          <p:nvPr/>
        </p:nvSpPr>
        <p:spPr>
          <a:xfrm>
            <a:off x="2704074" y="1484976"/>
            <a:ext cx="2234241" cy="874503"/>
          </a:xfrm>
          <a:prstGeom prst="downArrow">
            <a:avLst/>
          </a:prstGeom>
          <a:solidFill>
            <a:srgbClr val="5A6EE4"/>
          </a:solidFill>
          <a:ln>
            <a:solidFill>
              <a:srgbClr val="617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1"/>
          <p:cNvSpPr txBox="1">
            <a:spLocks/>
          </p:cNvSpPr>
          <p:nvPr/>
        </p:nvSpPr>
        <p:spPr bwMode="auto">
          <a:xfrm>
            <a:off x="-342900" y="5682343"/>
            <a:ext cx="1162368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pPr marL="0" indent="0" algn="ctr">
              <a:buFont typeface="Wingdings" panose="05000000000000000000" pitchFamily="2" charset="2"/>
              <a:buNone/>
            </a:pPr>
            <a:r>
              <a:rPr lang="ja-JP" altLang="en-US" kern="0" dirty="0" smtClean="0">
                <a:latin typeface="メイリオ" panose="020B0604030504040204" pitchFamily="50" charset="-128"/>
                <a:ea typeface="メイリオ" panose="020B0604030504040204" pitchFamily="50" charset="-128"/>
              </a:rPr>
              <a:t>万全に準備</a:t>
            </a:r>
            <a:r>
              <a:rPr lang="ja-JP" altLang="en-US" kern="0" dirty="0">
                <a:latin typeface="メイリオ" panose="020B0604030504040204" pitchFamily="50" charset="-128"/>
                <a:ea typeface="メイリオ" panose="020B0604030504040204" pitchFamily="50" charset="-128"/>
              </a:rPr>
              <a:t>した状態</a:t>
            </a:r>
            <a:r>
              <a:rPr lang="ja-JP" altLang="en-US" kern="0" dirty="0" smtClean="0">
                <a:latin typeface="メイリオ" panose="020B0604030504040204" pitchFamily="50" charset="-128"/>
                <a:ea typeface="メイリオ" panose="020B0604030504040204" pitchFamily="50" charset="-128"/>
              </a:rPr>
              <a:t>で予定通りとなるわけではないため、</a:t>
            </a:r>
            <a:endParaRPr lang="en-US" altLang="ja-JP" kern="0" dirty="0" smtClean="0">
              <a:latin typeface="メイリオ" panose="020B0604030504040204" pitchFamily="50" charset="-128"/>
              <a:ea typeface="メイリオ" panose="020B0604030504040204" pitchFamily="50" charset="-128"/>
            </a:endParaRPr>
          </a:p>
          <a:p>
            <a:pPr marL="0" indent="0" algn="ctr">
              <a:buFont typeface="Wingdings" panose="05000000000000000000" pitchFamily="2" charset="2"/>
              <a:buNone/>
            </a:pPr>
            <a:r>
              <a:rPr lang="ja-JP" altLang="en-US" kern="0" dirty="0" smtClean="0">
                <a:latin typeface="メイリオ" panose="020B0604030504040204" pitchFamily="50" charset="-128"/>
                <a:ea typeface="メイリオ" panose="020B0604030504040204" pitchFamily="50" charset="-128"/>
              </a:rPr>
              <a:t>その都度対応が必要</a:t>
            </a:r>
            <a:endParaRPr lang="en-US" altLang="ja-JP" kern="0" dirty="0" smtClean="0">
              <a:latin typeface="メイリオ" panose="020B0604030504040204" pitchFamily="50" charset="-128"/>
              <a:ea typeface="メイリオ" panose="020B0604030504040204" pitchFamily="50" charset="-128"/>
            </a:endParaRPr>
          </a:p>
          <a:p>
            <a:pPr marL="0" indent="0">
              <a:buFont typeface="Wingdings" panose="05000000000000000000" pitchFamily="2" charset="2"/>
              <a:buNone/>
            </a:pPr>
            <a:endParaRPr lang="en-US" altLang="ja-JP" sz="2800" kern="0" dirty="0" smtClean="0">
              <a:latin typeface="メイリオ" panose="020B0604030504040204" pitchFamily="50" charset="-128"/>
              <a:ea typeface="メイリオ" panose="020B0604030504040204" pitchFamily="50" charset="-128"/>
            </a:endParaRPr>
          </a:p>
          <a:p>
            <a:pPr marL="0" indent="0">
              <a:buFont typeface="Wingdings" panose="05000000000000000000" pitchFamily="2" charset="2"/>
              <a:buNone/>
            </a:pPr>
            <a:endParaRPr lang="en-US" altLang="ja-JP" sz="2800" kern="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2145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雲形吹き出し 22"/>
          <p:cNvSpPr/>
          <p:nvPr/>
        </p:nvSpPr>
        <p:spPr>
          <a:xfrm>
            <a:off x="2677887" y="5202706"/>
            <a:ext cx="8213270" cy="1336887"/>
          </a:xfrm>
          <a:prstGeom prst="cloudCallout">
            <a:avLst>
              <a:gd name="adj1" fmla="val 55093"/>
              <a:gd name="adj2" fmla="val -71172"/>
            </a:avLst>
          </a:prstGeom>
          <a:solidFill>
            <a:schemeClr val="accent2">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a:xfrm>
            <a:off x="3781794" y="5486151"/>
            <a:ext cx="6297768" cy="837025"/>
          </a:xfrm>
        </p:spPr>
        <p:txBody>
          <a:bodyPr/>
          <a:lstStyle/>
          <a:p>
            <a:pPr marL="0" indent="0">
              <a:buNone/>
            </a:pPr>
            <a:r>
              <a:rPr lang="ja-JP" altLang="en-US" sz="1800" dirty="0" smtClean="0">
                <a:latin typeface="メイリオ" panose="020B0604030504040204" pitchFamily="50" charset="-128"/>
                <a:ea typeface="メイリオ" panose="020B0604030504040204" pitchFamily="50" charset="-128"/>
              </a:rPr>
              <a:t>育休</a:t>
            </a:r>
            <a:r>
              <a:rPr lang="ja-JP" altLang="en-US" sz="1800" dirty="0" smtClean="0">
                <a:latin typeface="メイリオ" panose="020B0604030504040204" pitchFamily="50" charset="-128"/>
                <a:ea typeface="メイリオ" panose="020B0604030504040204" pitchFamily="50" charset="-128"/>
              </a:rPr>
              <a:t>で休んでるから楽と思われてるかもしれないが、</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rPr>
              <a:t>正直家</a:t>
            </a:r>
            <a:r>
              <a:rPr lang="ja-JP" altLang="en-US" sz="1800" dirty="0" smtClean="0">
                <a:latin typeface="メイリオ" panose="020B0604030504040204" pitchFamily="50" charset="-128"/>
                <a:ea typeface="メイリオ" panose="020B0604030504040204" pitchFamily="50" charset="-128"/>
              </a:rPr>
              <a:t>で子育てするより医師として働いてる方が楽</a:t>
            </a:r>
            <a:endParaRPr lang="en-US" altLang="ja-JP" sz="2800" dirty="0">
              <a:latin typeface="メイリオ" panose="020B0604030504040204" pitchFamily="50" charset="-128"/>
              <a:ea typeface="メイリオ" panose="020B0604030504040204" pitchFamily="50" charset="-128"/>
            </a:endParaRPr>
          </a:p>
          <a:p>
            <a:endParaRPr kumimoji="1" lang="en-US" altLang="ja-JP" sz="2800" dirty="0" smtClean="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当事者の本音</a:t>
            </a:r>
            <a:endParaRPr kumimoji="1" lang="ja-JP" altLang="en-US" dirty="0">
              <a:latin typeface="メイリオ" panose="020B0604030504040204" pitchFamily="50" charset="-128"/>
              <a:ea typeface="メイリオ" panose="020B0604030504040204" pitchFamily="50" charset="-128"/>
            </a:endParaRPr>
          </a:p>
        </p:txBody>
      </p:sp>
      <p:grpSp>
        <p:nvGrpSpPr>
          <p:cNvPr id="34" name="グループ化 33"/>
          <p:cNvGrpSpPr/>
          <p:nvPr/>
        </p:nvGrpSpPr>
        <p:grpSpPr>
          <a:xfrm>
            <a:off x="1828799" y="1817378"/>
            <a:ext cx="5807428" cy="620098"/>
            <a:chOff x="1828799" y="1817378"/>
            <a:chExt cx="5807428" cy="620098"/>
          </a:xfrm>
        </p:grpSpPr>
        <p:sp>
          <p:nvSpPr>
            <p:cNvPr id="33" name="角丸四角形吹き出し 32"/>
            <p:cNvSpPr/>
            <p:nvPr/>
          </p:nvSpPr>
          <p:spPr>
            <a:xfrm>
              <a:off x="1828799" y="1817378"/>
              <a:ext cx="5184321" cy="620098"/>
            </a:xfrm>
            <a:prstGeom prst="wedgeRoundRectCallout">
              <a:avLst>
                <a:gd name="adj1" fmla="val -61778"/>
                <a:gd name="adj2" fmla="val 216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1"/>
            <p:cNvSpPr txBox="1">
              <a:spLocks/>
            </p:cNvSpPr>
            <p:nvPr/>
          </p:nvSpPr>
          <p:spPr bwMode="auto">
            <a:xfrm>
              <a:off x="2029071" y="1993692"/>
              <a:ext cx="5607156" cy="4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pPr marL="0" indent="0">
                <a:buNone/>
              </a:pPr>
              <a:r>
                <a:rPr lang="ja-JP" altLang="en-US" sz="1800" kern="0" dirty="0" smtClean="0">
                  <a:latin typeface="メイリオ" panose="020B0604030504040204" pitchFamily="50" charset="-128"/>
                  <a:ea typeface="メイリオ" panose="020B0604030504040204" pitchFamily="50" charset="-128"/>
                </a:rPr>
                <a:t>負担が増えると</a:t>
              </a:r>
              <a:r>
                <a:rPr lang="ja-JP" altLang="en-US" sz="1800" kern="0" dirty="0" smtClean="0">
                  <a:solidFill>
                    <a:srgbClr val="FF0000"/>
                  </a:solidFill>
                  <a:latin typeface="メイリオ" panose="020B0604030504040204" pitchFamily="50" charset="-128"/>
                  <a:ea typeface="メイリオ" panose="020B0604030504040204" pitchFamily="50" charset="-128"/>
                </a:rPr>
                <a:t>モチベーションが下がる</a:t>
              </a:r>
              <a:endParaRPr lang="en-US" altLang="ja-JP" sz="2800" kern="0" dirty="0" smtClean="0">
                <a:solidFill>
                  <a:srgbClr val="FF0000"/>
                </a:solidFill>
                <a:latin typeface="メイリオ" panose="020B0604030504040204" pitchFamily="50" charset="-128"/>
                <a:ea typeface="メイリオ" panose="020B0604030504040204" pitchFamily="50" charset="-128"/>
              </a:endParaRPr>
            </a:p>
            <a:p>
              <a:endParaRPr lang="en-US" altLang="ja-JP" kern="0" dirty="0" smtClean="0">
                <a:latin typeface="メイリオ" panose="020B0604030504040204" pitchFamily="50" charset="-128"/>
                <a:ea typeface="メイリオ" panose="020B0604030504040204" pitchFamily="50" charset="-128"/>
              </a:endParaRPr>
            </a:p>
            <a:p>
              <a:endParaRPr lang="en-US" altLang="ja-JP" kern="0" dirty="0" smtClean="0">
                <a:latin typeface="メイリオ" panose="020B0604030504040204" pitchFamily="50" charset="-128"/>
                <a:ea typeface="メイリオ" panose="020B0604030504040204" pitchFamily="50" charset="-128"/>
              </a:endParaRPr>
            </a:p>
          </p:txBody>
        </p:sp>
      </p:grpSp>
      <p:grpSp>
        <p:nvGrpSpPr>
          <p:cNvPr id="36" name="グループ化 35"/>
          <p:cNvGrpSpPr/>
          <p:nvPr/>
        </p:nvGrpSpPr>
        <p:grpSpPr>
          <a:xfrm>
            <a:off x="1743990" y="2726611"/>
            <a:ext cx="7813221" cy="867918"/>
            <a:chOff x="1754398" y="2624936"/>
            <a:chExt cx="7813221" cy="632295"/>
          </a:xfrm>
        </p:grpSpPr>
        <p:sp>
          <p:nvSpPr>
            <p:cNvPr id="35" name="角丸四角形吹き出し 34"/>
            <p:cNvSpPr/>
            <p:nvPr/>
          </p:nvSpPr>
          <p:spPr>
            <a:xfrm>
              <a:off x="1754398" y="2624936"/>
              <a:ext cx="7813221" cy="632295"/>
            </a:xfrm>
            <a:prstGeom prst="wedgeRoundRectCallout">
              <a:avLst>
                <a:gd name="adj1" fmla="val -56987"/>
                <a:gd name="adj2" fmla="val -49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18663" y="2708171"/>
              <a:ext cx="7263877" cy="45661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やる気がある人が休む分には応援したいが</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もし</a:t>
              </a:r>
              <a:r>
                <a:rPr lang="ja-JP" altLang="en-US" dirty="0">
                  <a:latin typeface="メイリオ" panose="020B0604030504040204" pitchFamily="50" charset="-128"/>
                  <a:ea typeface="メイリオ" panose="020B0604030504040204" pitchFamily="50" charset="-128"/>
                </a:rPr>
                <a:t>、やる気がない同僚ならその人の仕事はやりたくない</a:t>
              </a:r>
              <a:endParaRPr lang="en-US" altLang="ja-JP" dirty="0">
                <a:latin typeface="メイリオ" panose="020B0604030504040204" pitchFamily="50" charset="-128"/>
                <a:ea typeface="メイリオ" panose="020B0604030504040204" pitchFamily="50" charset="-128"/>
              </a:endParaRPr>
            </a:p>
          </p:txBody>
        </p:sp>
      </p:grpSp>
      <p:grpSp>
        <p:nvGrpSpPr>
          <p:cNvPr id="32" name="グループ化 31"/>
          <p:cNvGrpSpPr/>
          <p:nvPr/>
        </p:nvGrpSpPr>
        <p:grpSpPr>
          <a:xfrm>
            <a:off x="1828800" y="1025432"/>
            <a:ext cx="7443332" cy="584461"/>
            <a:chOff x="1828800" y="1025432"/>
            <a:chExt cx="7443332" cy="584461"/>
          </a:xfrm>
        </p:grpSpPr>
        <p:sp>
          <p:nvSpPr>
            <p:cNvPr id="30" name="角丸四角形吹き出し 29"/>
            <p:cNvSpPr/>
            <p:nvPr/>
          </p:nvSpPr>
          <p:spPr>
            <a:xfrm>
              <a:off x="1828800" y="1025432"/>
              <a:ext cx="6575724" cy="584461"/>
            </a:xfrm>
            <a:prstGeom prst="wedgeRoundRectCallout">
              <a:avLst>
                <a:gd name="adj1" fmla="val -57981"/>
                <a:gd name="adj2" fmla="val 567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029071" y="1164264"/>
              <a:ext cx="7243061" cy="214586"/>
            </a:xfrm>
            <a:prstGeom prst="rect">
              <a:avLst/>
            </a:prstGeom>
          </p:spPr>
          <p:txBody>
            <a:bodyPr wrap="square">
              <a:spAutoFit/>
            </a:bodyPr>
            <a:lstStyle/>
            <a:p>
              <a:pPr marL="0" indent="0">
                <a:buNone/>
              </a:pPr>
              <a:r>
                <a:rPr lang="ja-JP" altLang="en-US" kern="0" dirty="0" smtClean="0">
                  <a:solidFill>
                    <a:srgbClr val="FF0000"/>
                  </a:solidFill>
                  <a:latin typeface="メイリオ" panose="020B0604030504040204" pitchFamily="50" charset="-128"/>
                  <a:ea typeface="メイリオ" panose="020B0604030504040204" pitchFamily="50" charset="-128"/>
                </a:rPr>
                <a:t>サポート</a:t>
              </a:r>
              <a:r>
                <a:rPr lang="ja-JP" altLang="en-US" kern="0" dirty="0">
                  <a:solidFill>
                    <a:srgbClr val="FF0000"/>
                  </a:solidFill>
                  <a:latin typeface="メイリオ" panose="020B0604030504040204" pitchFamily="50" charset="-128"/>
                  <a:ea typeface="メイリオ" panose="020B0604030504040204" pitchFamily="50" charset="-128"/>
                </a:rPr>
                <a:t>する側への配慮はまだ十分とは言えない</a:t>
              </a:r>
              <a:endParaRPr lang="en-US" altLang="ja-JP" kern="0" dirty="0">
                <a:solidFill>
                  <a:srgbClr val="FF0000"/>
                </a:solidFill>
                <a:latin typeface="メイリオ" panose="020B0604030504040204" pitchFamily="50" charset="-128"/>
                <a:ea typeface="メイリオ" panose="020B0604030504040204" pitchFamily="50" charset="-128"/>
              </a:endParaRPr>
            </a:p>
          </p:txBody>
        </p:sp>
      </p:grpSp>
      <p:grpSp>
        <p:nvGrpSpPr>
          <p:cNvPr id="31" name="グループ化 30"/>
          <p:cNvGrpSpPr/>
          <p:nvPr/>
        </p:nvGrpSpPr>
        <p:grpSpPr>
          <a:xfrm>
            <a:off x="340768" y="1130758"/>
            <a:ext cx="734786" cy="2842264"/>
            <a:chOff x="269884" y="1761792"/>
            <a:chExt cx="734786" cy="2842264"/>
          </a:xfrm>
        </p:grpSpPr>
        <p:sp>
          <p:nvSpPr>
            <p:cNvPr id="28" name="正方形/長方形 27"/>
            <p:cNvSpPr/>
            <p:nvPr/>
          </p:nvSpPr>
          <p:spPr>
            <a:xfrm>
              <a:off x="269884" y="1761792"/>
              <a:ext cx="734786" cy="244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32601" y="1840518"/>
              <a:ext cx="553998" cy="2763538"/>
            </a:xfrm>
            <a:prstGeom prst="rect">
              <a:avLst/>
            </a:prstGeom>
            <a:noFill/>
          </p:spPr>
          <p:txBody>
            <a:bodyPr vert="eaVert" wrap="square" rtlCol="0">
              <a:spAutoFit/>
            </a:bodyPr>
            <a:lstStyle/>
            <a:p>
              <a:r>
                <a:rPr kumimoji="1" lang="ja-JP" altLang="en-US" sz="2400" dirty="0" smtClean="0">
                  <a:latin typeface="メイリオ" panose="020B0604030504040204" pitchFamily="50" charset="-128"/>
                  <a:ea typeface="メイリオ" panose="020B0604030504040204" pitchFamily="50" charset="-128"/>
                </a:rPr>
                <a:t>サポートする側</a:t>
              </a:r>
              <a:endParaRPr kumimoji="1" lang="ja-JP" altLang="en-US" sz="2400" dirty="0">
                <a:latin typeface="メイリオ" panose="020B0604030504040204" pitchFamily="50" charset="-128"/>
                <a:ea typeface="メイリオ" panose="020B0604030504040204" pitchFamily="50" charset="-128"/>
              </a:endParaRPr>
            </a:p>
          </p:txBody>
        </p:sp>
      </p:grpSp>
      <p:grpSp>
        <p:nvGrpSpPr>
          <p:cNvPr id="24" name="グループ化 23"/>
          <p:cNvGrpSpPr/>
          <p:nvPr/>
        </p:nvGrpSpPr>
        <p:grpSpPr>
          <a:xfrm>
            <a:off x="2541940" y="3973022"/>
            <a:ext cx="7908471" cy="1262068"/>
            <a:chOff x="4122964" y="4436281"/>
            <a:chExt cx="7214507" cy="1513176"/>
          </a:xfrm>
        </p:grpSpPr>
        <p:sp>
          <p:nvSpPr>
            <p:cNvPr id="22" name="雲形吹き出し 21"/>
            <p:cNvSpPr/>
            <p:nvPr/>
          </p:nvSpPr>
          <p:spPr>
            <a:xfrm>
              <a:off x="4122964" y="4436281"/>
              <a:ext cx="7214507" cy="1513176"/>
            </a:xfrm>
            <a:prstGeom prst="cloudCallout">
              <a:avLst>
                <a:gd name="adj1" fmla="val 54548"/>
                <a:gd name="adj2" fmla="val -31186"/>
              </a:avLst>
            </a:prstGeom>
            <a:solidFill>
              <a:schemeClr val="accent2">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852225" y="4834688"/>
              <a:ext cx="6025959" cy="774929"/>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休む側は仕方がないことなのに</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迷惑かけて申し訳ありません</a:t>
              </a:r>
              <a:r>
                <a:rPr lang="ja-JP" altLang="en-US" dirty="0" smtClean="0">
                  <a:solidFill>
                    <a:srgbClr val="FF0000"/>
                  </a:solidFill>
                  <a:latin typeface="メイリオ" panose="020B0604030504040204" pitchFamily="50" charset="-128"/>
                  <a:ea typeface="メイリオ" panose="020B0604030504040204" pitchFamily="50" charset="-128"/>
                </a:rPr>
                <a:t>“</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と</a:t>
              </a:r>
              <a:r>
                <a:rPr lang="ja-JP" altLang="en-US" dirty="0">
                  <a:latin typeface="メイリオ" panose="020B0604030504040204" pitchFamily="50" charset="-128"/>
                  <a:ea typeface="メイリオ" panose="020B0604030504040204" pitchFamily="50" charset="-128"/>
                </a:rPr>
                <a:t>言わざる負えない状況はおかしい</a:t>
              </a:r>
              <a:endParaRPr lang="en-US" altLang="ja-JP" dirty="0">
                <a:latin typeface="メイリオ" panose="020B0604030504040204" pitchFamily="50" charset="-128"/>
                <a:ea typeface="メイリオ" panose="020B0604030504040204" pitchFamily="50" charset="-128"/>
              </a:endParaRPr>
            </a:p>
          </p:txBody>
        </p:sp>
      </p:grpSp>
      <p:grpSp>
        <p:nvGrpSpPr>
          <p:cNvPr id="27" name="グループ化 26"/>
          <p:cNvGrpSpPr/>
          <p:nvPr/>
        </p:nvGrpSpPr>
        <p:grpSpPr>
          <a:xfrm>
            <a:off x="11249820" y="3363687"/>
            <a:ext cx="670037" cy="2134836"/>
            <a:chOff x="11249820" y="3363687"/>
            <a:chExt cx="670037" cy="2134836"/>
          </a:xfrm>
        </p:grpSpPr>
        <p:sp>
          <p:nvSpPr>
            <p:cNvPr id="26" name="正方形/長方形 25"/>
            <p:cNvSpPr/>
            <p:nvPr/>
          </p:nvSpPr>
          <p:spPr>
            <a:xfrm>
              <a:off x="11249820" y="3363687"/>
              <a:ext cx="670037" cy="2134836"/>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1249820" y="3442717"/>
              <a:ext cx="553998" cy="2055805"/>
            </a:xfrm>
            <a:prstGeom prst="rect">
              <a:avLst/>
            </a:prstGeom>
            <a:noFill/>
          </p:spPr>
          <p:txBody>
            <a:bodyPr vert="eaVert" wrap="square" rtlCol="0">
              <a:spAutoFit/>
            </a:bodyPr>
            <a:lstStyle/>
            <a:p>
              <a:r>
                <a:rPr kumimoji="1" lang="ja-JP" altLang="en-US" sz="2400" dirty="0" smtClean="0">
                  <a:latin typeface="メイリオ" panose="020B0604030504040204" pitchFamily="50" charset="-128"/>
                  <a:ea typeface="メイリオ" panose="020B0604030504040204" pitchFamily="50" charset="-128"/>
                </a:rPr>
                <a:t>子育てする側</a:t>
              </a:r>
              <a:endParaRPr kumimoji="1" lang="ja-JP" altLang="en-US" sz="2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362352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09600" y="1011543"/>
            <a:ext cx="10972800" cy="5310188"/>
          </a:xfrm>
        </p:spPr>
        <p:txBody>
          <a:bodyPr/>
          <a:lstStyle/>
          <a:p>
            <a:endParaRPr kumimoji="1" lang="ja-JP" altLang="en-US"/>
          </a:p>
        </p:txBody>
      </p:sp>
      <p:sp>
        <p:nvSpPr>
          <p:cNvPr id="3" name="タイトル 2"/>
          <p:cNvSpPr>
            <a:spLocks noGrp="1"/>
          </p:cNvSpPr>
          <p:nvPr>
            <p:ph type="title"/>
          </p:nvPr>
        </p:nvSpPr>
        <p:spPr>
          <a:xfrm>
            <a:off x="609600" y="194095"/>
            <a:ext cx="10972800" cy="533400"/>
          </a:xfrm>
        </p:spPr>
        <p:txBody>
          <a:bodyPr/>
          <a:lstStyle/>
          <a:p>
            <a:r>
              <a:rPr kumimoji="1" lang="ja-JP" altLang="en-US" dirty="0" smtClean="0">
                <a:latin typeface="メイリオ" panose="020B0604030504040204" pitchFamily="50" charset="-128"/>
                <a:ea typeface="メイリオ" panose="020B0604030504040204" pitchFamily="50" charset="-128"/>
              </a:rPr>
              <a:t>業務代替支援</a:t>
            </a:r>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83080" y="1011543"/>
            <a:ext cx="6426678" cy="5511712"/>
          </a:xfrm>
          <a:prstGeom prst="rect">
            <a:avLst/>
          </a:prstGeom>
        </p:spPr>
      </p:pic>
      <p:sp>
        <p:nvSpPr>
          <p:cNvPr id="5" name="コンテンツ プレースホルダー 1"/>
          <p:cNvSpPr txBox="1">
            <a:spLocks/>
          </p:cNvSpPr>
          <p:nvPr/>
        </p:nvSpPr>
        <p:spPr bwMode="auto">
          <a:xfrm>
            <a:off x="6909758" y="1143000"/>
            <a:ext cx="4825042" cy="316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r>
              <a:rPr lang="ja-JP" altLang="en-US" sz="1800" kern="0" dirty="0" smtClean="0">
                <a:latin typeface="メイリオ" panose="020B0604030504040204" pitchFamily="50" charset="-128"/>
                <a:ea typeface="メイリオ" panose="020B0604030504040204" pitchFamily="50" charset="-128"/>
              </a:rPr>
              <a:t>中小企業向けに政府は、</a:t>
            </a:r>
            <a:r>
              <a:rPr lang="en-US" altLang="ja-JP" sz="1800" kern="0" dirty="0" smtClean="0">
                <a:latin typeface="メイリオ" panose="020B0604030504040204" pitchFamily="50" charset="-128"/>
                <a:ea typeface="メイリオ" panose="020B0604030504040204" pitchFamily="50" charset="-128"/>
              </a:rPr>
              <a:t>2024</a:t>
            </a:r>
            <a:r>
              <a:rPr lang="ja-JP" altLang="en-US" sz="1800" kern="0" dirty="0" smtClean="0">
                <a:latin typeface="メイリオ" panose="020B0604030504040204" pitchFamily="50" charset="-128"/>
                <a:ea typeface="メイリオ" panose="020B0604030504040204" pitchFamily="50" charset="-128"/>
              </a:rPr>
              <a:t>年</a:t>
            </a:r>
            <a:r>
              <a:rPr lang="en-US" altLang="ja-JP" sz="1800" kern="0" dirty="0" smtClean="0">
                <a:latin typeface="メイリオ" panose="020B0604030504040204" pitchFamily="50" charset="-128"/>
                <a:ea typeface="メイリオ" panose="020B0604030504040204" pitchFamily="50" charset="-128"/>
              </a:rPr>
              <a:t>1</a:t>
            </a:r>
            <a:r>
              <a:rPr lang="ja-JP" altLang="en-US" sz="1800" kern="0" dirty="0" smtClean="0">
                <a:latin typeface="メイリオ" panose="020B0604030504040204" pitchFamily="50" charset="-128"/>
                <a:ea typeface="メイリオ" panose="020B0604030504040204" pitchFamily="50" charset="-128"/>
              </a:rPr>
              <a:t>月から育児休業や育児のための短時間勤務制度をより利用しやすくなるように、業務を代替する体制の整備への支援が拡充</a:t>
            </a:r>
            <a:endParaRPr lang="en-US" altLang="ja-JP" sz="1800" kern="0" dirty="0" smtClean="0">
              <a:latin typeface="メイリオ" panose="020B0604030504040204" pitchFamily="50" charset="-128"/>
              <a:ea typeface="メイリオ" panose="020B0604030504040204" pitchFamily="50" charset="-128"/>
            </a:endParaRPr>
          </a:p>
          <a:p>
            <a:endParaRPr lang="en-US" altLang="ja-JP" sz="1050" kern="0" dirty="0" smtClean="0">
              <a:latin typeface="メイリオ" panose="020B0604030504040204" pitchFamily="50" charset="-128"/>
              <a:ea typeface="メイリオ" panose="020B0604030504040204" pitchFamily="50" charset="-128"/>
            </a:endParaRPr>
          </a:p>
          <a:p>
            <a:r>
              <a:rPr lang="ja-JP" altLang="en-US" sz="1800" kern="0" dirty="0">
                <a:latin typeface="メイリオ" panose="020B0604030504040204" pitchFamily="50" charset="-128"/>
                <a:ea typeface="メイリオ" panose="020B0604030504040204" pitchFamily="50" charset="-128"/>
              </a:rPr>
              <a:t>育休</a:t>
            </a:r>
            <a:r>
              <a:rPr lang="ja-JP" altLang="en-US" sz="1800" kern="0" dirty="0" smtClean="0">
                <a:latin typeface="メイリオ" panose="020B0604030504040204" pitchFamily="50" charset="-128"/>
                <a:ea typeface="メイリオ" panose="020B0604030504040204" pitchFamily="50" charset="-128"/>
              </a:rPr>
              <a:t>を取る人の仕事を引き継いだ周囲の社員や新しく雇った人を支援する助成金</a:t>
            </a:r>
            <a:endParaRPr lang="en-US" altLang="ja-JP" sz="1800" kern="0" dirty="0" smtClean="0">
              <a:latin typeface="メイリオ" panose="020B0604030504040204" pitchFamily="50" charset="-128"/>
              <a:ea typeface="メイリオ" panose="020B0604030504040204" pitchFamily="50" charset="-128"/>
            </a:endParaRPr>
          </a:p>
          <a:p>
            <a:endParaRPr lang="en-US" altLang="ja-JP" sz="1050" kern="0" dirty="0" smtClean="0">
              <a:latin typeface="メイリオ" panose="020B0604030504040204" pitchFamily="50" charset="-128"/>
              <a:ea typeface="メイリオ" panose="020B0604030504040204" pitchFamily="50" charset="-128"/>
            </a:endParaRPr>
          </a:p>
          <a:p>
            <a:r>
              <a:rPr lang="ja-JP" altLang="en-US" sz="1800" kern="0" dirty="0" smtClean="0">
                <a:latin typeface="メイリオ" panose="020B0604030504040204" pitchFamily="50" charset="-128"/>
                <a:ea typeface="メイリオ" panose="020B0604030504040204" pitchFamily="50" charset="-128"/>
              </a:rPr>
              <a:t>某大手</a:t>
            </a:r>
            <a:r>
              <a:rPr lang="ja-JP" altLang="en-US" sz="1800" kern="0" dirty="0">
                <a:latin typeface="メイリオ" panose="020B0604030504040204" pitchFamily="50" charset="-128"/>
                <a:ea typeface="メイリオ" panose="020B0604030504040204" pitchFamily="50" charset="-128"/>
              </a:rPr>
              <a:t>企業で</a:t>
            </a:r>
            <a:r>
              <a:rPr lang="ja-JP" altLang="en-US" sz="1800" kern="0" dirty="0" smtClean="0">
                <a:latin typeface="メイリオ" panose="020B0604030504040204" pitchFamily="50" charset="-128"/>
                <a:ea typeface="メイリオ" panose="020B0604030504040204" pitchFamily="50" charset="-128"/>
              </a:rPr>
              <a:t>は</a:t>
            </a:r>
            <a:r>
              <a:rPr lang="en-US" altLang="ja-JP" sz="1800" kern="0" dirty="0" smtClean="0">
                <a:latin typeface="メイリオ" panose="020B0604030504040204" pitchFamily="50" charset="-128"/>
                <a:ea typeface="メイリオ" panose="020B0604030504040204" pitchFamily="50" charset="-128"/>
              </a:rPr>
              <a:t>3</a:t>
            </a:r>
            <a:r>
              <a:rPr lang="ja-JP" altLang="en-US" sz="1800" kern="0" dirty="0" smtClean="0">
                <a:latin typeface="メイリオ" panose="020B0604030504040204" pitchFamily="50" charset="-128"/>
                <a:ea typeface="メイリオ" panose="020B0604030504040204" pitchFamily="50" charset="-128"/>
              </a:rPr>
              <a:t>か月</a:t>
            </a:r>
            <a:r>
              <a:rPr lang="ja-JP" altLang="en-US" sz="1800" kern="0" dirty="0" smtClean="0">
                <a:latin typeface="メイリオ" panose="020B0604030504040204" pitchFamily="50" charset="-128"/>
                <a:ea typeface="メイリオ" panose="020B0604030504040204" pitchFamily="50" charset="-128"/>
              </a:rPr>
              <a:t>以上育児休業を取得した社員の同僚に最大</a:t>
            </a:r>
            <a:r>
              <a:rPr lang="en-US" altLang="ja-JP" sz="1800" kern="0" dirty="0" smtClean="0">
                <a:latin typeface="メイリオ" panose="020B0604030504040204" pitchFamily="50" charset="-128"/>
                <a:ea typeface="メイリオ" panose="020B0604030504040204" pitchFamily="50" charset="-128"/>
              </a:rPr>
              <a:t>10</a:t>
            </a:r>
            <a:r>
              <a:rPr lang="ja-JP" altLang="en-US" sz="1800" kern="0" dirty="0" smtClean="0">
                <a:latin typeface="メイリオ" panose="020B0604030504040204" pitchFamily="50" charset="-128"/>
                <a:ea typeface="メイリオ" panose="020B0604030504040204" pitchFamily="50" charset="-128"/>
              </a:rPr>
              <a:t>万円の支給などのインセンティブ制度がある</a:t>
            </a:r>
            <a:endParaRPr lang="en-US" altLang="ja-JP" sz="1800" kern="0" dirty="0" smtClean="0">
              <a:latin typeface="メイリオ" panose="020B0604030504040204" pitchFamily="50" charset="-128"/>
              <a:ea typeface="メイリオ" panose="020B0604030504040204" pitchFamily="50" charset="-128"/>
            </a:endParaRPr>
          </a:p>
          <a:p>
            <a:endParaRPr lang="en-US" altLang="ja-JP" sz="1000" kern="0" dirty="0" smtClean="0">
              <a:latin typeface="メイリオ" panose="020B0604030504040204" pitchFamily="50" charset="-128"/>
              <a:ea typeface="メイリオ" panose="020B0604030504040204" pitchFamily="50" charset="-128"/>
            </a:endParaRPr>
          </a:p>
          <a:p>
            <a:endParaRPr lang="en-US" altLang="ja-JP" sz="1000" kern="0" dirty="0">
              <a:latin typeface="メイリオ" panose="020B0604030504040204" pitchFamily="50" charset="-128"/>
              <a:ea typeface="メイリオ" panose="020B0604030504040204" pitchFamily="50" charset="-128"/>
            </a:endParaRPr>
          </a:p>
          <a:p>
            <a:endParaRPr lang="en-US" altLang="ja-JP" sz="1000" kern="0" dirty="0" smtClean="0">
              <a:latin typeface="メイリオ" panose="020B0604030504040204" pitchFamily="50" charset="-128"/>
              <a:ea typeface="メイリオ" panose="020B0604030504040204" pitchFamily="50" charset="-128"/>
            </a:endParaRPr>
          </a:p>
          <a:p>
            <a:pPr marL="0" indent="0">
              <a:buNone/>
            </a:pPr>
            <a:endParaRPr lang="en-US" altLang="ja-JP" sz="1000" kern="0" dirty="0">
              <a:latin typeface="メイリオ" panose="020B0604030504040204" pitchFamily="50" charset="-128"/>
              <a:ea typeface="メイリオ" panose="020B0604030504040204" pitchFamily="50" charset="-128"/>
            </a:endParaRPr>
          </a:p>
          <a:p>
            <a:pPr marL="0" indent="0">
              <a:buNone/>
            </a:pPr>
            <a:r>
              <a:rPr lang="ja-JP" altLang="en-US" sz="1800" kern="0" dirty="0" smtClean="0">
                <a:latin typeface="メイリオ" panose="020B0604030504040204" pitchFamily="50" charset="-128"/>
                <a:ea typeface="メイリオ" panose="020B0604030504040204" pitchFamily="50" charset="-128"/>
              </a:rPr>
              <a:t>　</a:t>
            </a:r>
            <a:endParaRPr lang="en-US" altLang="ja-JP" sz="1800" kern="0" dirty="0" smtClean="0">
              <a:latin typeface="メイリオ" panose="020B0604030504040204" pitchFamily="50" charset="-128"/>
              <a:ea typeface="メイリオ" panose="020B0604030504040204" pitchFamily="50" charset="-128"/>
            </a:endParaRPr>
          </a:p>
          <a:p>
            <a:endParaRPr lang="en-US" altLang="ja-JP" sz="2800" kern="0" dirty="0" smtClean="0">
              <a:latin typeface="メイリオ" panose="020B0604030504040204" pitchFamily="50" charset="-128"/>
              <a:ea typeface="メイリオ" panose="020B0604030504040204" pitchFamily="50" charset="-128"/>
            </a:endParaRPr>
          </a:p>
          <a:p>
            <a:endParaRPr lang="en-US" altLang="ja-JP" kern="0" dirty="0" smtClean="0">
              <a:latin typeface="メイリオ" panose="020B0604030504040204" pitchFamily="50" charset="-128"/>
              <a:ea typeface="メイリオ" panose="020B0604030504040204" pitchFamily="50" charset="-128"/>
            </a:endParaRPr>
          </a:p>
          <a:p>
            <a:endParaRPr lang="en-US" altLang="ja-JP" kern="0" dirty="0" smtClean="0">
              <a:latin typeface="メイリオ" panose="020B0604030504040204" pitchFamily="50" charset="-128"/>
              <a:ea typeface="メイリオ" panose="020B0604030504040204" pitchFamily="50" charset="-128"/>
            </a:endParaRPr>
          </a:p>
        </p:txBody>
      </p:sp>
      <p:grpSp>
        <p:nvGrpSpPr>
          <p:cNvPr id="14" name="グループ化 13"/>
          <p:cNvGrpSpPr/>
          <p:nvPr/>
        </p:nvGrpSpPr>
        <p:grpSpPr>
          <a:xfrm>
            <a:off x="9111343" y="4082142"/>
            <a:ext cx="3514750" cy="2651011"/>
            <a:chOff x="9111343" y="4082142"/>
            <a:chExt cx="3514750" cy="2651011"/>
          </a:xfrm>
        </p:grpSpPr>
        <p:pic>
          <p:nvPicPr>
            <p:cNvPr id="2050" name="Picture 2" descr="想像している人のイラスト（男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1343" y="4082142"/>
              <a:ext cx="2775857" cy="265101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9322279" y="4598618"/>
              <a:ext cx="3303814" cy="830997"/>
            </a:xfrm>
            <a:prstGeom prst="rect">
              <a:avLst/>
            </a:prstGeom>
          </p:spPr>
          <p:txBody>
            <a:bodyPr wrap="square">
              <a:spAutoFit/>
            </a:bodyPr>
            <a:lstStyle/>
            <a:p>
              <a:pPr marL="0" indent="0">
                <a:buNone/>
              </a:pPr>
              <a:r>
                <a:rPr lang="ja-JP" altLang="en-US" sz="1600" kern="0" dirty="0">
                  <a:latin typeface="メイリオ" panose="020B0604030504040204" pitchFamily="50" charset="-128"/>
                  <a:ea typeface="メイリオ" panose="020B0604030504040204" pitchFamily="50" charset="-128"/>
                </a:rPr>
                <a:t>医師に</a:t>
              </a:r>
              <a:r>
                <a:rPr lang="ja-JP" altLang="en-US" sz="1600" kern="0" dirty="0" smtClean="0">
                  <a:latin typeface="メイリオ" panose="020B0604030504040204" pitchFamily="50" charset="-128"/>
                  <a:ea typeface="メイリオ" panose="020B0604030504040204" pitchFamily="50" charset="-128"/>
                </a:rPr>
                <a:t>もこんな制度が</a:t>
              </a:r>
              <a:endParaRPr lang="en-US" altLang="ja-JP" sz="1600" kern="0" dirty="0" smtClean="0">
                <a:latin typeface="メイリオ" panose="020B0604030504040204" pitchFamily="50" charset="-128"/>
                <a:ea typeface="メイリオ" panose="020B0604030504040204" pitchFamily="50" charset="-128"/>
              </a:endParaRPr>
            </a:p>
            <a:p>
              <a:pPr marL="0" indent="0">
                <a:buNone/>
              </a:pPr>
              <a:r>
                <a:rPr lang="ja-JP" altLang="en-US" sz="1600" kern="0" dirty="0" smtClean="0">
                  <a:latin typeface="メイリオ" panose="020B0604030504040204" pitchFamily="50" charset="-128"/>
                  <a:ea typeface="メイリオ" panose="020B0604030504040204" pitchFamily="50" charset="-128"/>
                </a:rPr>
                <a:t>あれば、周囲</a:t>
              </a:r>
              <a:r>
                <a:rPr lang="ja-JP" altLang="en-US" sz="1600" kern="0" dirty="0">
                  <a:latin typeface="メイリオ" panose="020B0604030504040204" pitchFamily="50" charset="-128"/>
                  <a:ea typeface="メイリオ" panose="020B0604030504040204" pitchFamily="50" charset="-128"/>
                </a:rPr>
                <a:t>も</a:t>
              </a:r>
              <a:r>
                <a:rPr lang="ja-JP" altLang="en-US" sz="1600" kern="0" dirty="0" smtClean="0">
                  <a:latin typeface="メイリオ" panose="020B0604030504040204" pitchFamily="50" charset="-128"/>
                  <a:ea typeface="メイリオ" panose="020B0604030504040204" pitchFamily="50" charset="-128"/>
                </a:rPr>
                <a:t>喜んで</a:t>
              </a:r>
              <a:endParaRPr lang="en-US" altLang="ja-JP" sz="1600" kern="0" dirty="0" smtClean="0">
                <a:latin typeface="メイリオ" panose="020B0604030504040204" pitchFamily="50" charset="-128"/>
                <a:ea typeface="メイリオ" panose="020B0604030504040204" pitchFamily="50" charset="-128"/>
              </a:endParaRPr>
            </a:p>
            <a:p>
              <a:pPr marL="0" indent="0">
                <a:buNone/>
              </a:pPr>
              <a:r>
                <a:rPr lang="ja-JP" altLang="en-US" sz="1600" kern="0" dirty="0" smtClean="0">
                  <a:latin typeface="メイリオ" panose="020B0604030504040204" pitchFamily="50" charset="-128"/>
                  <a:ea typeface="メイリオ" panose="020B0604030504040204" pitchFamily="50" charset="-128"/>
                </a:rPr>
                <a:t>応援</a:t>
              </a:r>
              <a:r>
                <a:rPr lang="ja-JP" altLang="en-US" sz="1600" kern="0" dirty="0">
                  <a:latin typeface="メイリオ" panose="020B0604030504040204" pitchFamily="50" charset="-128"/>
                  <a:ea typeface="メイリオ" panose="020B0604030504040204" pitchFamily="50" charset="-128"/>
                </a:rPr>
                <a:t>するのに</a:t>
              </a:r>
              <a:r>
                <a:rPr lang="en-US" altLang="ja-JP" sz="1600" kern="0" dirty="0">
                  <a:latin typeface="メイリオ" panose="020B0604030504040204" pitchFamily="50" charset="-128"/>
                  <a:ea typeface="メイリオ" panose="020B0604030504040204" pitchFamily="50" charset="-128"/>
                </a:rPr>
                <a:t>…</a:t>
              </a:r>
              <a:endParaRPr lang="en-US" altLang="ja-JP" sz="1600" kern="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295944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81796" y="1152961"/>
            <a:ext cx="10972800" cy="2496475"/>
          </a:xfrm>
        </p:spPr>
        <p:txBody>
          <a:bodyPr/>
          <a:lstStyle/>
          <a:p>
            <a:r>
              <a:rPr kumimoji="1" lang="ja-JP" altLang="en-US" sz="1800" dirty="0" smtClean="0">
                <a:latin typeface="メイリオ" panose="020B0604030504040204" pitchFamily="50" charset="-128"/>
                <a:ea typeface="メイリオ" panose="020B0604030504040204" pitchFamily="50" charset="-128"/>
              </a:rPr>
              <a:t>医師不足の中で業務代替支援をすすめるのは困難</a:t>
            </a:r>
            <a:endParaRPr kumimoji="1" lang="en-US" altLang="ja-JP" sz="1800" dirty="0" smtClean="0">
              <a:latin typeface="メイリオ" panose="020B0604030504040204" pitchFamily="50" charset="-128"/>
              <a:ea typeface="メイリオ" panose="020B0604030504040204" pitchFamily="50" charset="-128"/>
            </a:endParaRPr>
          </a:p>
          <a:p>
            <a:pPr marL="0" indent="0">
              <a:buNone/>
            </a:pP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経営不振の病院が増える中、給料アップや一時金の支給も</a:t>
            </a:r>
            <a:r>
              <a:rPr kumimoji="1" lang="ja-JP" altLang="en-US" sz="1800" dirty="0" smtClean="0">
                <a:latin typeface="メイリオ" panose="020B0604030504040204" pitchFamily="50" charset="-128"/>
                <a:ea typeface="メイリオ" panose="020B0604030504040204" pitchFamily="50" charset="-128"/>
              </a:rPr>
              <a:t>困難</a:t>
            </a:r>
            <a:endParaRPr kumimoji="1" lang="en-US" altLang="ja-JP" sz="1800" dirty="0" smtClean="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病院、個人単位で対策するには限界がある</a:t>
            </a:r>
            <a:endParaRPr kumimoji="1"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000" dirty="0" smtClean="0">
              <a:latin typeface="メイリオ" panose="020B0604030504040204" pitchFamily="50" charset="-128"/>
              <a:ea typeface="メイリオ" panose="020B0604030504040204" pitchFamily="50" charset="-128"/>
            </a:endParaRPr>
          </a:p>
          <a:p>
            <a:pPr marL="0" indent="0">
              <a:buNone/>
            </a:pPr>
            <a:endParaRPr lang="en-US" altLang="ja-JP" sz="2800" dirty="0" smtClean="0">
              <a:latin typeface="メイリオ" panose="020B0604030504040204" pitchFamily="50" charset="-128"/>
              <a:ea typeface="メイリオ" panose="020B0604030504040204" pitchFamily="50" charset="-128"/>
            </a:endParaRPr>
          </a:p>
          <a:p>
            <a:pPr marL="0" indent="0">
              <a:buNone/>
            </a:pPr>
            <a:endParaRPr lang="en-US" altLang="ja-JP" sz="2800" dirty="0" smtClean="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endParaRPr>
          </a:p>
          <a:p>
            <a:pPr marL="0" indent="0">
              <a:buNone/>
            </a:pPr>
            <a:endParaRPr kumimoji="1" lang="en-US" altLang="ja-JP" sz="2800" dirty="0" smtClean="0">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対策</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医局に望むこと</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7876646" y="2340782"/>
            <a:ext cx="4048762" cy="2339436"/>
            <a:chOff x="6840747" y="3364303"/>
            <a:chExt cx="4991917" cy="3150318"/>
          </a:xfrm>
        </p:grpSpPr>
        <p:pic>
          <p:nvPicPr>
            <p:cNvPr id="1026" name="Picture 2" descr="https://blogger.googleusercontent.com/img/b/R29vZ2xl/AVvXsEh8leGNNiqjpCTGOSbgDH-YBMtPXVnJsVomsW3MhDr8LsDNavG9VhMdmjbh4GFkMoiUGqKmqrAAIQ3EZvfAGMqBhDqECVcobgGfRr_3SwYMp0X-k5Q1gIK-7ojBjpdh6CfYzp_EQuxFcDc/s800/kodomo_kids_fukida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747" y="3364303"/>
              <a:ext cx="4991917" cy="3150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logger.googleusercontent.com/img/b/R29vZ2xl/AVvXsEigPgK8qZXi8bHjZqKb9T52p0KRUcK8Evj9als4k45-1pEfPrCJp_LunmDRZyOLJjP3SeFkPTzYdRrgFtBTAuDw4YrnOCWRvnKo8Pvs23W9bR_VGOlPnwoQwG6lHbhh2jNsk-QzmQNZVvyR/s800/business_tayoreru_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438" y="3720338"/>
              <a:ext cx="1464825" cy="1340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logger.googleusercontent.com/img/b/R29vZ2xl/AVvXsEiwd81BPRBqjst7OHLYhLJcodnApDKxNHld6qAbvz-mI0xzxu-Elwa2ChbfYIY1XlQj7laHDM9HPi20nyekQpEigAsY_74WaiyyU67hTKD7Pyov6tFIZbI_XtUOqaXscpdn7t8pARXROyLi/s800/text_kyujits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9479" y="3969501"/>
              <a:ext cx="1802921" cy="11951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配当金とお金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4263" y="3808055"/>
              <a:ext cx="1164883" cy="116488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p:cNvSpPr txBox="1"/>
          <p:nvPr/>
        </p:nvSpPr>
        <p:spPr>
          <a:xfrm>
            <a:off x="777670" y="3775847"/>
            <a:ext cx="8284687" cy="3139321"/>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組織からの正当な評価</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貢献度の評価</a:t>
            </a:r>
            <a:r>
              <a:rPr lang="en-US" altLang="ja-JP" dirty="0">
                <a:latin typeface="メイリオ" panose="020B0604030504040204" pitchFamily="50" charset="-128"/>
                <a:ea typeface="メイリオ" panose="020B0604030504040204" pitchFamily="50" charset="-128"/>
              </a:rPr>
              <a:t>)</a:t>
            </a:r>
          </a:p>
          <a:p>
            <a:pPr marL="0" indent="0">
              <a:buNone/>
            </a:pPr>
            <a:r>
              <a:rPr lang="ja-JP" altLang="en-US" dirty="0">
                <a:latin typeface="メイリオ" panose="020B0604030504040204" pitchFamily="50" charset="-128"/>
                <a:ea typeface="メイリオ" panose="020B0604030504040204" pitchFamily="50" charset="-128"/>
              </a:rPr>
              <a:t>　 今回の子育て支援賞のように表彰・副賞を授与してくれる機会</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休暇取得者が復帰後に周囲の医師が長期の休暇を取得できる等の環境整備</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医局からの人員派遣</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外来バイトだけでも</a:t>
            </a:r>
            <a:r>
              <a:rPr lang="en-US" altLang="ja-JP" dirty="0" smtClean="0">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Ø"/>
            </a:pPr>
            <a:endParaRPr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病院や個人の事情が異なるため実例の集積、共有が役立つ</a:t>
            </a:r>
            <a:endParaRPr lang="en-US" altLang="ja-JP"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lang="en-US" altLang="ja-JP" dirty="0" smtClean="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lang="en-US" altLang="ja-JP" dirty="0">
              <a:latin typeface="メイリオ" panose="020B0604030504040204" pitchFamily="50" charset="-128"/>
              <a:ea typeface="メイリオ" panose="020B0604030504040204" pitchFamily="50" charset="-128"/>
            </a:endParaRPr>
          </a:p>
        </p:txBody>
      </p:sp>
      <p:sp>
        <p:nvSpPr>
          <p:cNvPr id="4" name="下矢印 3"/>
          <p:cNvSpPr/>
          <p:nvPr/>
        </p:nvSpPr>
        <p:spPr>
          <a:xfrm>
            <a:off x="3144847" y="2545880"/>
            <a:ext cx="1880558" cy="964620"/>
          </a:xfrm>
          <a:prstGeom prst="downArrow">
            <a:avLst/>
          </a:prstGeom>
          <a:solidFill>
            <a:srgbClr val="6179DD"/>
          </a:solidFill>
          <a:ln>
            <a:solidFill>
              <a:srgbClr val="617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997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87392" y="1073989"/>
            <a:ext cx="9595501" cy="5310188"/>
          </a:xfrm>
        </p:spPr>
        <p:txBody>
          <a:bodyPr/>
          <a:lstStyle/>
          <a:p>
            <a:r>
              <a:rPr kumimoji="1" lang="ja-JP" altLang="en-US" sz="1800" dirty="0" smtClean="0">
                <a:latin typeface="メイリオ" panose="020B0604030504040204" pitchFamily="50" charset="-128"/>
                <a:ea typeface="メイリオ" panose="020B0604030504040204" pitchFamily="50" charset="-128"/>
              </a:rPr>
              <a:t>当科ではワークシェアリング、男性育休などを通して子育て支援の経験をしてきた</a:t>
            </a:r>
            <a:endParaRPr kumimoji="1"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女性</a:t>
            </a:r>
            <a:r>
              <a:rPr kumimoji="1" lang="ja-JP" altLang="en-US" sz="1800" dirty="0" smtClean="0">
                <a:latin typeface="メイリオ" panose="020B0604030504040204" pitchFamily="50" charset="-128"/>
                <a:ea typeface="メイリオ" panose="020B0604030504040204" pitchFamily="50" charset="-128"/>
              </a:rPr>
              <a:t>医師の産休・育休、</a:t>
            </a:r>
            <a:r>
              <a:rPr lang="ja-JP" altLang="en-US" sz="1800" dirty="0" smtClean="0">
                <a:latin typeface="メイリオ" panose="020B0604030504040204" pitchFamily="50" charset="-128"/>
                <a:ea typeface="メイリオ" panose="020B0604030504040204" pitchFamily="50" charset="-128"/>
              </a:rPr>
              <a:t>男性医師の育休を取得できる環境整備は</a:t>
            </a:r>
            <a:r>
              <a:rPr lang="ja-JP" altLang="en-US" sz="1800" dirty="0" smtClean="0">
                <a:latin typeface="メイリオ" panose="020B0604030504040204" pitchFamily="50" charset="-128"/>
                <a:ea typeface="メイリオ" panose="020B0604030504040204" pitchFamily="50" charset="-128"/>
              </a:rPr>
              <a:t>すすめられてきている</a:t>
            </a:r>
            <a:endParaRPr lang="en-US" altLang="ja-JP" sz="1800" dirty="0">
              <a:latin typeface="メイリオ" panose="020B0604030504040204" pitchFamily="50" charset="-128"/>
              <a:ea typeface="メイリオ" panose="020B0604030504040204" pitchFamily="50" charset="-128"/>
            </a:endParaRPr>
          </a:p>
          <a:p>
            <a:endParaRPr lang="en-US" altLang="ja-JP" sz="1800" dirty="0" smtClean="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このような環境をサポートしている周囲の医師に対しても</a:t>
            </a:r>
            <a:r>
              <a:rPr lang="ja-JP" altLang="en-US" sz="1800" dirty="0" smtClean="0">
                <a:latin typeface="メイリオ" panose="020B0604030504040204" pitchFamily="50" charset="-128"/>
                <a:ea typeface="メイリオ" panose="020B0604030504040204" pitchFamily="50" charset="-128"/>
              </a:rPr>
              <a:t>支援が十分ではない</a:t>
            </a:r>
            <a:endParaRPr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pPr marL="0" indent="0">
              <a:buNone/>
            </a:pPr>
            <a:endParaRPr lang="en-US" altLang="ja-JP" sz="2800" dirty="0" smtClean="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rPr>
              <a:t>　　　病院、個人単位では対策に限界があり、知見の集積、共有が役立つ可能性</a:t>
            </a:r>
            <a:endParaRPr lang="en-US" altLang="ja-JP" sz="1800" dirty="0" smtClean="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まとめ</a:t>
            </a:r>
            <a:endParaRPr kumimoji="1" lang="ja-JP" altLang="en-US" dirty="0">
              <a:latin typeface="メイリオ" panose="020B0604030504040204" pitchFamily="50" charset="-128"/>
              <a:ea typeface="メイリオ" panose="020B0604030504040204" pitchFamily="50" charset="-128"/>
            </a:endParaRPr>
          </a:p>
        </p:txBody>
      </p:sp>
      <p:sp>
        <p:nvSpPr>
          <p:cNvPr id="4" name="下矢印 3"/>
          <p:cNvSpPr/>
          <p:nvPr/>
        </p:nvSpPr>
        <p:spPr>
          <a:xfrm>
            <a:off x="3659192" y="2878155"/>
            <a:ext cx="2053086" cy="687642"/>
          </a:xfrm>
          <a:prstGeom prst="downArrow">
            <a:avLst/>
          </a:prstGeom>
          <a:solidFill>
            <a:srgbClr val="6179DD"/>
          </a:solidFill>
          <a:ln>
            <a:solidFill>
              <a:srgbClr val="617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738114" y="4385827"/>
            <a:ext cx="2053086" cy="687642"/>
          </a:xfrm>
          <a:prstGeom prst="downArrow">
            <a:avLst/>
          </a:prstGeom>
          <a:solidFill>
            <a:srgbClr val="6179DD"/>
          </a:solidFill>
          <a:ln>
            <a:solidFill>
              <a:srgbClr val="617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78506" y="5369963"/>
            <a:ext cx="7179694" cy="646331"/>
          </a:xfrm>
          <a:prstGeom prst="rect">
            <a:avLst/>
          </a:prstGeom>
        </p:spPr>
        <p:txBody>
          <a:bodyPr wrap="square">
            <a:spAutoFit/>
          </a:bodyPr>
          <a:lstStyle/>
          <a:p>
            <a:pPr marL="0" indent="0" algn="ctr">
              <a:buNone/>
            </a:pPr>
            <a:r>
              <a:rPr lang="ja-JP" altLang="en-US" dirty="0">
                <a:solidFill>
                  <a:srgbClr val="FF0000"/>
                </a:solidFill>
                <a:latin typeface="メイリオ" panose="020B0604030504040204" pitchFamily="50" charset="-128"/>
                <a:ea typeface="メイリオ" panose="020B0604030504040204" pitchFamily="50" charset="-128"/>
              </a:rPr>
              <a:t>　休む側も気負いなく休暇を取れる</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lgn="ctr">
              <a:buNone/>
            </a:pPr>
            <a:r>
              <a:rPr lang="ja-JP" altLang="en-US" dirty="0">
                <a:solidFill>
                  <a:srgbClr val="FF0000"/>
                </a:solidFill>
                <a:latin typeface="メイリオ" panose="020B0604030504040204" pitchFamily="50" charset="-128"/>
                <a:ea typeface="メイリオ" panose="020B0604030504040204" pitchFamily="50" charset="-128"/>
              </a:rPr>
              <a:t>　周囲の医師のモチベーションを維持し、離職していくことを防ぐ</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449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612256" y="848624"/>
            <a:ext cx="6196641" cy="1989468"/>
          </a:xfrm>
        </p:spPr>
        <p:txBody>
          <a:bodyPr/>
          <a:lstStyle/>
          <a:p>
            <a:pPr marL="0" indent="0">
              <a:buNone/>
            </a:pPr>
            <a:r>
              <a:rPr kumimoji="1" lang="ja-JP" altLang="en-US" dirty="0" smtClean="0">
                <a:latin typeface="メイリオ" panose="020B0604030504040204" pitchFamily="50" charset="-128"/>
                <a:ea typeface="メイリオ" panose="020B0604030504040204" pitchFamily="50" charset="-128"/>
              </a:rPr>
              <a:t>　</a:t>
            </a:r>
            <a:r>
              <a:rPr kumimoji="1" lang="ja-JP" altLang="en-US" sz="1800" dirty="0" smtClean="0">
                <a:latin typeface="メイリオ" panose="020B0604030504040204" pitchFamily="50" charset="-128"/>
                <a:ea typeface="メイリオ" panose="020B0604030504040204" pitchFamily="50" charset="-128"/>
              </a:rPr>
              <a:t>池田市は</a:t>
            </a:r>
            <a:r>
              <a:rPr kumimoji="1" lang="en-US" altLang="ja-JP" sz="1800" dirty="0" smtClean="0">
                <a:latin typeface="メイリオ" panose="020B0604030504040204" pitchFamily="50" charset="-128"/>
                <a:ea typeface="メイリオ" panose="020B0604030504040204" pitchFamily="50" charset="-128"/>
              </a:rPr>
              <a:t>…</a:t>
            </a:r>
          </a:p>
          <a:p>
            <a:r>
              <a:rPr kumimoji="1" lang="ja-JP" altLang="en-US" sz="1800" dirty="0" smtClean="0">
                <a:latin typeface="メイリオ" panose="020B0604030504040204" pitchFamily="50" charset="-128"/>
                <a:ea typeface="メイリオ" panose="020B0604030504040204" pitchFamily="50" charset="-128"/>
              </a:rPr>
              <a:t>大阪府の北部にある</a:t>
            </a:r>
            <a:r>
              <a:rPr lang="ja-JP" altLang="en-US" sz="1800" dirty="0" smtClean="0">
                <a:latin typeface="メイリオ" panose="020B0604030504040204" pitchFamily="50" charset="-128"/>
                <a:ea typeface="メイリオ" panose="020B0604030504040204" pitchFamily="50" charset="-128"/>
              </a:rPr>
              <a:t>都市</a:t>
            </a:r>
            <a:endParaRPr lang="en-US" altLang="ja-JP" sz="1800" dirty="0" smtClean="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カップヌードルミュージアムが有名</a:t>
            </a:r>
            <a:endParaRPr lang="en-US" altLang="ja-JP" sz="1800" dirty="0" smtClean="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南には大阪国際空港がある</a:t>
            </a:r>
            <a:endParaRPr lang="en-US" altLang="ja-JP" sz="1800" dirty="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市立池田病院</a:t>
            </a:r>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457558" y="990151"/>
            <a:ext cx="3208667" cy="2802236"/>
          </a:xfrm>
          <a:prstGeom prst="rect">
            <a:avLst/>
          </a:prstGeom>
        </p:spPr>
      </p:pic>
      <p:pic>
        <p:nvPicPr>
          <p:cNvPr id="5" name="図 4"/>
          <p:cNvPicPr>
            <a:picLocks noChangeAspect="1"/>
          </p:cNvPicPr>
          <p:nvPr/>
        </p:nvPicPr>
        <p:blipFill rotWithShape="1">
          <a:blip r:embed="rId3"/>
          <a:srcRect l="1" t="8992" r="617"/>
          <a:stretch/>
        </p:blipFill>
        <p:spPr>
          <a:xfrm>
            <a:off x="751574" y="4020538"/>
            <a:ext cx="3206872" cy="2208360"/>
          </a:xfrm>
          <a:prstGeom prst="rect">
            <a:avLst/>
          </a:prstGeom>
        </p:spPr>
      </p:pic>
      <p:sp>
        <p:nvSpPr>
          <p:cNvPr id="7" name="コンテンツ プレースホルダー 1"/>
          <p:cNvSpPr txBox="1">
            <a:spLocks/>
          </p:cNvSpPr>
          <p:nvPr/>
        </p:nvSpPr>
        <p:spPr bwMode="auto">
          <a:xfrm>
            <a:off x="4689894" y="3919345"/>
            <a:ext cx="6196641" cy="198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r>
              <a:rPr lang="ja-JP" altLang="en-US" sz="1800" kern="0" dirty="0" smtClean="0">
                <a:latin typeface="メイリオ" panose="020B0604030504040204" pitchFamily="50" charset="-128"/>
                <a:ea typeface="メイリオ" panose="020B0604030504040204" pitchFamily="50" charset="-128"/>
              </a:rPr>
              <a:t>病床数</a:t>
            </a:r>
            <a:r>
              <a:rPr lang="en-US" altLang="ja-JP" sz="1800" kern="0" dirty="0" smtClean="0">
                <a:latin typeface="メイリオ" panose="020B0604030504040204" pitchFamily="50" charset="-128"/>
                <a:ea typeface="メイリオ" panose="020B0604030504040204" pitchFamily="50" charset="-128"/>
              </a:rPr>
              <a:t>364</a:t>
            </a:r>
            <a:r>
              <a:rPr lang="ja-JP" altLang="en-US" sz="1800" kern="0" dirty="0" smtClean="0">
                <a:latin typeface="メイリオ" panose="020B0604030504040204" pitchFamily="50" charset="-128"/>
                <a:ea typeface="メイリオ" panose="020B0604030504040204" pitchFamily="50" charset="-128"/>
              </a:rPr>
              <a:t>床</a:t>
            </a:r>
            <a:endParaRPr lang="en-US" altLang="ja-JP" sz="1800" kern="0" dirty="0" smtClean="0">
              <a:latin typeface="メイリオ" panose="020B0604030504040204" pitchFamily="50" charset="-128"/>
              <a:ea typeface="メイリオ" panose="020B0604030504040204" pitchFamily="50" charset="-128"/>
            </a:endParaRPr>
          </a:p>
          <a:p>
            <a:endParaRPr lang="en-US" altLang="ja-JP" sz="1050" kern="0" dirty="0" smtClean="0">
              <a:latin typeface="メイリオ" panose="020B0604030504040204" pitchFamily="50" charset="-128"/>
              <a:ea typeface="メイリオ" panose="020B0604030504040204" pitchFamily="50" charset="-128"/>
            </a:endParaRPr>
          </a:p>
          <a:p>
            <a:r>
              <a:rPr lang="en-US" altLang="ja-JP" sz="1800" kern="0" dirty="0">
                <a:latin typeface="メイリオ" panose="020B0604030504040204" pitchFamily="50" charset="-128"/>
                <a:ea typeface="メイリオ" panose="020B0604030504040204" pitchFamily="50" charset="-128"/>
              </a:rPr>
              <a:t>2</a:t>
            </a:r>
            <a:r>
              <a:rPr lang="ja-JP" altLang="en-US" sz="1800" kern="0" dirty="0">
                <a:latin typeface="メイリオ" panose="020B0604030504040204" pitchFamily="50" charset="-128"/>
                <a:ea typeface="メイリオ" panose="020B0604030504040204" pitchFamily="50" charset="-128"/>
              </a:rPr>
              <a:t>次</a:t>
            </a:r>
            <a:r>
              <a:rPr lang="ja-JP" altLang="en-US" sz="1800" kern="0" dirty="0" smtClean="0">
                <a:latin typeface="メイリオ" panose="020B0604030504040204" pitchFamily="50" charset="-128"/>
                <a:ea typeface="メイリオ" panose="020B0604030504040204" pitchFamily="50" charset="-128"/>
              </a:rPr>
              <a:t>救急医療機関</a:t>
            </a:r>
            <a:endParaRPr lang="en-US" altLang="ja-JP" sz="1800" kern="0" dirty="0" smtClean="0">
              <a:latin typeface="メイリオ" panose="020B0604030504040204" pitchFamily="50" charset="-128"/>
              <a:ea typeface="メイリオ" panose="020B0604030504040204" pitchFamily="50" charset="-128"/>
            </a:endParaRPr>
          </a:p>
          <a:p>
            <a:endParaRPr lang="en-US" altLang="ja-JP" sz="1050" kern="0" dirty="0" smtClean="0">
              <a:latin typeface="メイリオ" panose="020B0604030504040204" pitchFamily="50" charset="-128"/>
              <a:ea typeface="メイリオ" panose="020B0604030504040204" pitchFamily="50" charset="-128"/>
            </a:endParaRPr>
          </a:p>
          <a:p>
            <a:r>
              <a:rPr lang="ja-JP" altLang="en-US" sz="1800" kern="0" dirty="0">
                <a:latin typeface="メイリオ" panose="020B0604030504040204" pitchFamily="50" charset="-128"/>
                <a:ea typeface="メイリオ" panose="020B0604030504040204" pitchFamily="50" charset="-128"/>
              </a:rPr>
              <a:t>総</a:t>
            </a:r>
            <a:r>
              <a:rPr lang="ja-JP" altLang="en-US" sz="1800" kern="0" dirty="0" smtClean="0">
                <a:latin typeface="メイリオ" panose="020B0604030504040204" pitchFamily="50" charset="-128"/>
                <a:ea typeface="メイリオ" panose="020B0604030504040204" pitchFamily="50" charset="-128"/>
              </a:rPr>
              <a:t>医師数：</a:t>
            </a:r>
            <a:r>
              <a:rPr lang="en-US" altLang="ja-JP" sz="1800" kern="0" dirty="0" smtClean="0">
                <a:latin typeface="メイリオ" panose="020B0604030504040204" pitchFamily="50" charset="-128"/>
                <a:ea typeface="メイリオ" panose="020B0604030504040204" pitchFamily="50" charset="-128"/>
              </a:rPr>
              <a:t>193</a:t>
            </a:r>
            <a:r>
              <a:rPr lang="ja-JP" altLang="en-US" sz="1800" kern="0" dirty="0" smtClean="0">
                <a:latin typeface="メイリオ" panose="020B0604030504040204" pitchFamily="50" charset="-128"/>
                <a:ea typeface="メイリオ" panose="020B0604030504040204" pitchFamily="50" charset="-128"/>
              </a:rPr>
              <a:t>名</a:t>
            </a:r>
            <a:endParaRPr lang="en-US" altLang="ja-JP" sz="1800" kern="0" dirty="0" smtClean="0">
              <a:latin typeface="メイリオ" panose="020B0604030504040204" pitchFamily="50" charset="-128"/>
              <a:ea typeface="メイリオ" panose="020B0604030504040204" pitchFamily="50" charset="-128"/>
            </a:endParaRPr>
          </a:p>
          <a:p>
            <a:endParaRPr lang="en-US" altLang="ja-JP" sz="1050" kern="0" dirty="0" smtClean="0">
              <a:latin typeface="メイリオ" panose="020B0604030504040204" pitchFamily="50" charset="-128"/>
              <a:ea typeface="メイリオ" panose="020B0604030504040204" pitchFamily="50" charset="-128"/>
            </a:endParaRPr>
          </a:p>
          <a:p>
            <a:r>
              <a:rPr lang="ja-JP" altLang="en-US" sz="1800" kern="0" dirty="0" smtClean="0">
                <a:latin typeface="メイリオ" panose="020B0604030504040204" pitchFamily="50" charset="-128"/>
                <a:ea typeface="メイリオ" panose="020B0604030504040204" pitchFamily="50" charset="-128"/>
              </a:rPr>
              <a:t>初期研修医：</a:t>
            </a:r>
            <a:r>
              <a:rPr lang="en-US" altLang="ja-JP" sz="1800" kern="0" dirty="0" smtClean="0">
                <a:latin typeface="メイリオ" panose="020B0604030504040204" pitchFamily="50" charset="-128"/>
                <a:ea typeface="メイリオ" panose="020B0604030504040204" pitchFamily="50" charset="-128"/>
              </a:rPr>
              <a:t>15</a:t>
            </a:r>
            <a:r>
              <a:rPr lang="ja-JP" altLang="en-US" sz="1800" kern="0" dirty="0" smtClean="0">
                <a:latin typeface="メイリオ" panose="020B0604030504040204" pitchFamily="50" charset="-128"/>
                <a:ea typeface="メイリオ" panose="020B0604030504040204" pitchFamily="50" charset="-128"/>
              </a:rPr>
              <a:t>名</a:t>
            </a:r>
            <a:endParaRPr lang="en-US" altLang="ja-JP" sz="1800" kern="0" dirty="0" smtClean="0">
              <a:latin typeface="メイリオ" panose="020B0604030504040204" pitchFamily="50" charset="-128"/>
              <a:ea typeface="メイリオ" panose="020B0604030504040204" pitchFamily="50" charset="-128"/>
            </a:endParaRPr>
          </a:p>
          <a:p>
            <a:endParaRPr lang="ja-JP" altLang="en-US" kern="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355010" y="3665429"/>
            <a:ext cx="2001329" cy="253916"/>
          </a:xfrm>
          <a:prstGeom prst="rect">
            <a:avLst/>
          </a:prstGeom>
          <a:noFill/>
        </p:spPr>
        <p:txBody>
          <a:bodyPr wrap="square" rtlCol="0">
            <a:spAutoFit/>
          </a:bodyPr>
          <a:lstStyle/>
          <a:p>
            <a:r>
              <a:rPr kumimoji="1" lang="ja-JP" altLang="en-US" sz="1050" dirty="0" smtClean="0">
                <a:latin typeface="メイリオ" panose="020B0604030504040204" pitchFamily="50" charset="-128"/>
                <a:ea typeface="メイリオ" panose="020B0604030504040204" pitchFamily="50" charset="-128"/>
              </a:rPr>
              <a:t>池田市ホームページより引用</a:t>
            </a:r>
            <a:endParaRPr kumimoji="1" lang="ja-JP" altLang="en-US" sz="1050"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4"/>
          <a:stretch>
            <a:fillRect/>
          </a:stretch>
        </p:blipFill>
        <p:spPr>
          <a:xfrm>
            <a:off x="7788214" y="3294045"/>
            <a:ext cx="2000165" cy="2983005"/>
          </a:xfrm>
          <a:prstGeom prst="rect">
            <a:avLst/>
          </a:prstGeom>
        </p:spPr>
      </p:pic>
    </p:spTree>
    <p:extLst>
      <p:ext uri="{BB962C8B-B14F-4D97-AF65-F5344CB8AC3E}">
        <p14:creationId xmlns:p14="http://schemas.microsoft.com/office/powerpoint/2010/main" val="3638566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ger.googleusercontent.com/img/b/R29vZ2xl/AVvXsEibbNOLrkhrobNwTBa8U_Ix0yrzrk4urmpnf_06lzob1-89EKulkks-T1XCA5nV1OreoWgdBuE0fV5kkxyYOirLJev1hp8Btbl-eWe7SesmMDu7AzDRdoBPetuVv83834L4WRFnDmJNpPQ/s800/iryou_doctor_nurse.png"/>
          <p:cNvPicPr>
            <a:picLocks noChangeAspect="1" noChangeArrowheads="1"/>
          </p:cNvPicPr>
          <p:nvPr/>
        </p:nvPicPr>
        <p:blipFill rotWithShape="1">
          <a:blip r:embed="rId3">
            <a:extLst>
              <a:ext uri="{28A0092B-C50C-407E-A947-70E740481C1C}">
                <a14:useLocalDpi xmlns:a14="http://schemas.microsoft.com/office/drawing/2010/main" val="0"/>
              </a:ext>
            </a:extLst>
          </a:blip>
          <a:srcRect l="24701" t="11435" r="48986"/>
          <a:stretch/>
        </p:blipFill>
        <p:spPr bwMode="auto">
          <a:xfrm>
            <a:off x="3947066" y="1428227"/>
            <a:ext cx="1711379" cy="540027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p:cNvGrpSpPr/>
          <p:nvPr/>
        </p:nvGrpSpPr>
        <p:grpSpPr>
          <a:xfrm>
            <a:off x="7209566" y="1203158"/>
            <a:ext cx="2384013" cy="5393757"/>
            <a:chOff x="6996483" y="1118495"/>
            <a:chExt cx="2570747" cy="5381423"/>
          </a:xfrm>
        </p:grpSpPr>
        <p:grpSp>
          <p:nvGrpSpPr>
            <p:cNvPr id="10" name="グループ化 9"/>
            <p:cNvGrpSpPr/>
            <p:nvPr/>
          </p:nvGrpSpPr>
          <p:grpSpPr>
            <a:xfrm>
              <a:off x="6996483" y="1118495"/>
              <a:ext cx="2570747" cy="5381423"/>
              <a:chOff x="7263372" y="1467728"/>
              <a:chExt cx="2570747" cy="5381423"/>
            </a:xfrm>
          </p:grpSpPr>
          <p:pic>
            <p:nvPicPr>
              <p:cNvPr id="1032" name="Picture 8" descr="https://blogger.googleusercontent.com/img/b/R29vZ2xl/AVvXsEjY-M1nOolZdx0jXiKVwl4FQ4Rsh3hZVnb135r6elB4HuTMZSLO3BnUfVJcMeqWapnOwUK8SJW77POLvjAzuAbgmGHf2nBJAk9xtsmU1Njf2Z-z9tsaAYjo1ZLw109UHYSd5xFoLBctpjM/s800/job_joi_yakuzaishi.png"/>
              <p:cNvPicPr>
                <a:picLocks noChangeAspect="1" noChangeArrowheads="1"/>
              </p:cNvPicPr>
              <p:nvPr/>
            </p:nvPicPr>
            <p:blipFill rotWithShape="1">
              <a:blip r:embed="rId4">
                <a:extLst>
                  <a:ext uri="{28A0092B-C50C-407E-A947-70E740481C1C}">
                    <a14:useLocalDpi xmlns:a14="http://schemas.microsoft.com/office/drawing/2010/main" val="0"/>
                  </a:ext>
                </a:extLst>
              </a:blip>
              <a:srcRect l="26682" t="1494" r="21612" b="59649"/>
              <a:stretch/>
            </p:blipFill>
            <p:spPr bwMode="auto">
              <a:xfrm>
                <a:off x="7701179" y="1467728"/>
                <a:ext cx="1942753" cy="2082020"/>
              </a:xfrm>
              <a:prstGeom prst="snip2DiagRect">
                <a:avLst>
                  <a:gd name="adj1" fmla="val 4301"/>
                  <a:gd name="adj2" fmla="val 16667"/>
                </a:avLst>
              </a:prstGeom>
              <a:noFill/>
              <a:extLst>
                <a:ext uri="{909E8E84-426E-40DD-AFC4-6F175D3DCCD1}">
                  <a14:hiddenFill xmlns:a14="http://schemas.microsoft.com/office/drawing/2010/main">
                    <a:solidFill>
                      <a:srgbClr val="FFFFFF"/>
                    </a:solidFill>
                  </a14:hiddenFill>
                </a:ext>
              </a:extLst>
            </p:spPr>
          </p:pic>
          <p:pic>
            <p:nvPicPr>
              <p:cNvPr id="22" name="Picture 4" descr="https://blogger.googleusercontent.com/img/b/R29vZ2xl/AVvXsEjHsKAY8GKDpjEKhNFIlSVPHQO3zBtVqbiZMw5vEJTpb1usdzRRaOsj6E7rzpENlHYkdJtiY_J55D9kTV4DFHoAF3AMCJxl8JXr4193fjc7d8jWGAArKXjqx0I_9XF-DfJ4cwkrbjh6Z7ey/s1600/hakui_stand_woman_young.png"/>
              <p:cNvPicPr>
                <a:picLocks noChangeAspect="1" noChangeArrowheads="1"/>
              </p:cNvPicPr>
              <p:nvPr/>
            </p:nvPicPr>
            <p:blipFill rotWithShape="1">
              <a:blip r:embed="rId5">
                <a:extLst>
                  <a:ext uri="{28A0092B-C50C-407E-A947-70E740481C1C}">
                    <a14:useLocalDpi xmlns:a14="http://schemas.microsoft.com/office/drawing/2010/main" val="0"/>
                  </a:ext>
                </a:extLst>
              </a:blip>
              <a:srcRect l="5862" t="36157" r="1210" b="-3105"/>
              <a:stretch/>
            </p:blipFill>
            <p:spPr bwMode="auto">
              <a:xfrm>
                <a:off x="7263372" y="3268486"/>
                <a:ext cx="2570747" cy="35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4" descr="https://blogger.googleusercontent.com/img/b/R29vZ2xl/AVvXsEjHsKAY8GKDpjEKhNFIlSVPHQO3zBtVqbiZMw5vEJTpb1usdzRRaOsj6E7rzpENlHYkdJtiY_J55D9kTV4DFHoAF3AMCJxl8JXr4193fjc7d8jWGAArKXjqx0I_9XF-DfJ4cwkrbjh6Z7ey/s1600/hakui_stand_woman_young.png"/>
            <p:cNvPicPr>
              <a:picLocks noChangeAspect="1" noChangeArrowheads="1"/>
            </p:cNvPicPr>
            <p:nvPr/>
          </p:nvPicPr>
          <p:blipFill rotWithShape="1">
            <a:blip r:embed="rId5">
              <a:extLst>
                <a:ext uri="{28A0092B-C50C-407E-A947-70E740481C1C}">
                  <a14:useLocalDpi xmlns:a14="http://schemas.microsoft.com/office/drawing/2010/main" val="0"/>
                </a:ext>
              </a:extLst>
            </a:blip>
            <a:srcRect l="19995" t="4976" r="71786" b="62963"/>
            <a:stretch/>
          </p:blipFill>
          <p:spPr bwMode="auto">
            <a:xfrm>
              <a:off x="7315344" y="1149466"/>
              <a:ext cx="237892" cy="170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p:cNvGrpSpPr/>
          <p:nvPr/>
        </p:nvGrpSpPr>
        <p:grpSpPr>
          <a:xfrm>
            <a:off x="5450531" y="1705191"/>
            <a:ext cx="2233690" cy="4846347"/>
            <a:chOff x="5661008" y="1389146"/>
            <a:chExt cx="2395109" cy="4542494"/>
          </a:xfrm>
        </p:grpSpPr>
        <p:pic>
          <p:nvPicPr>
            <p:cNvPr id="16" name="Picture 2" descr="https://blogger.googleusercontent.com/img/b/R29vZ2xl/AVvXsEiwjaeqbhdf5WSDHoSkxtHl4K_nioFRKJ6TCWOZZmDJMzNL8VkwbQhP4wTF19q1yI0jKmelqcgFPy-Bbl_AAcpkCpM-QE00AfEHDJKYLgVSKctFvz3rI5vHqcqeKA7oqtrZxnra1z87vrs/s800/icon_medical_woman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1008" y="1389146"/>
              <a:ext cx="2395109" cy="20472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blogger.googleusercontent.com/img/b/R29vZ2xl/AVvXsEjHsKAY8GKDpjEKhNFIlSVPHQO3zBtVqbiZMw5vEJTpb1usdzRRaOsj6E7rzpENlHYkdJtiY_J55D9kTV4DFHoAF3AMCJxl8JXr4193fjc7d8jWGAArKXjqx0I_9XF-DfJ4cwkrbjh6Z7ey/s1600/hakui_stand_woman_young.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62" t="36157" r="1210" b="-3105"/>
            <a:stretch/>
          </p:blipFill>
          <p:spPr bwMode="auto">
            <a:xfrm>
              <a:off x="5853047" y="2999722"/>
              <a:ext cx="2170436" cy="293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4" descr="https://blogger.googleusercontent.com/img/b/R29vZ2xl/AVvXsEjHsKAY8GKDpjEKhNFIlSVPHQO3zBtVqbiZMw5vEJTpb1usdzRRaOsj6E7rzpENlHYkdJtiY_J55D9kTV4DFHoAF3AMCJxl8JXr4193fjc7d8jWGAArKXjqx0I_9XF-DfJ4cwkrbjh6Z7ey/s1600/hakui_stand_woman_young.p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814045" y="1428227"/>
            <a:ext cx="2627964" cy="4927433"/>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市立池田病院　耳鼻いんこう科</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54635" y="923650"/>
            <a:ext cx="7682459"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スタッフ</a:t>
            </a:r>
            <a:r>
              <a:rPr kumimoji="1" lang="en-US" altLang="ja-JP" sz="2800" dirty="0" smtClean="0">
                <a:latin typeface="メイリオ" panose="020B0604030504040204" pitchFamily="50" charset="-128"/>
                <a:ea typeface="メイリオ" panose="020B0604030504040204" pitchFamily="50" charset="-128"/>
              </a:rPr>
              <a:t>4</a:t>
            </a:r>
            <a:r>
              <a:rPr kumimoji="1" lang="ja-JP" altLang="en-US" sz="2800" dirty="0" smtClean="0">
                <a:latin typeface="メイリオ" panose="020B0604030504040204" pitchFamily="50" charset="-128"/>
                <a:ea typeface="メイリオ" panose="020B0604030504040204" pitchFamily="50" charset="-128"/>
              </a:rPr>
              <a:t>人</a:t>
            </a:r>
            <a:r>
              <a:rPr kumimoji="1" lang="en-US" altLang="ja-JP" sz="2800" dirty="0" smtClean="0">
                <a:latin typeface="メイリオ" panose="020B0604030504040204" pitchFamily="50" charset="-128"/>
                <a:ea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rPr>
              <a:t>うち</a:t>
            </a:r>
            <a:r>
              <a:rPr kumimoji="1" lang="en-US" altLang="ja-JP" sz="2800" dirty="0" smtClean="0">
                <a:latin typeface="メイリオ" panose="020B0604030504040204" pitchFamily="50" charset="-128"/>
                <a:ea typeface="メイリオ" panose="020B0604030504040204" pitchFamily="50" charset="-128"/>
              </a:rPr>
              <a:t>1</a:t>
            </a:r>
            <a:r>
              <a:rPr kumimoji="1" lang="ja-JP" altLang="en-US" sz="2800" dirty="0" smtClean="0">
                <a:latin typeface="メイリオ" panose="020B0604030504040204" pitchFamily="50" charset="-128"/>
                <a:ea typeface="メイリオ" panose="020B0604030504040204" pitchFamily="50" charset="-128"/>
              </a:rPr>
              <a:t>人は時短</a:t>
            </a:r>
            <a:r>
              <a:rPr kumimoji="1" lang="en-US" altLang="ja-JP"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p:txBody>
      </p:sp>
      <p:sp>
        <p:nvSpPr>
          <p:cNvPr id="7" name="円形吹き出し 6"/>
          <p:cNvSpPr/>
          <p:nvPr/>
        </p:nvSpPr>
        <p:spPr>
          <a:xfrm>
            <a:off x="450333" y="4114278"/>
            <a:ext cx="3149600" cy="1700535"/>
          </a:xfrm>
          <a:prstGeom prst="wedgeEllipseCallout">
            <a:avLst>
              <a:gd name="adj1" fmla="val 74600"/>
              <a:gd name="adj2" fmla="val -83761"/>
            </a:avLst>
          </a:prstGeom>
          <a:solidFill>
            <a:srgbClr val="617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85367" y="1428227"/>
            <a:ext cx="2310578" cy="1941227"/>
            <a:chOff x="319816" y="1608520"/>
            <a:chExt cx="2310578" cy="1941227"/>
          </a:xfrm>
        </p:grpSpPr>
        <p:sp>
          <p:nvSpPr>
            <p:cNvPr id="9" name="円形吹き出し 8"/>
            <p:cNvSpPr/>
            <p:nvPr/>
          </p:nvSpPr>
          <p:spPr>
            <a:xfrm>
              <a:off x="338433" y="1608520"/>
              <a:ext cx="2291961" cy="1941227"/>
            </a:xfrm>
            <a:prstGeom prst="wedgeEllipseCallout">
              <a:avLst>
                <a:gd name="adj1" fmla="val 52965"/>
                <a:gd name="adj2" fmla="val 44157"/>
              </a:avLst>
            </a:prstGeom>
            <a:solidFill>
              <a:srgbClr val="617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19816" y="1883156"/>
              <a:ext cx="2235748" cy="1569660"/>
            </a:xfrm>
            <a:prstGeom prst="rect">
              <a:avLst/>
            </a:prstGeom>
            <a:noFill/>
          </p:spPr>
          <p:txBody>
            <a:bodyPr wrap="square" rtlCol="0">
              <a:spAutoFit/>
            </a:bodyPr>
            <a:lstStyle/>
            <a:p>
              <a:pPr algn="ctr"/>
              <a:r>
                <a:rPr kumimoji="1" lang="ja-JP" altLang="en-US" sz="2400" dirty="0" smtClean="0">
                  <a:solidFill>
                    <a:schemeClr val="bg1"/>
                  </a:solidFill>
                  <a:latin typeface="メイリオ" panose="020B0604030504040204" pitchFamily="50" charset="-128"/>
                  <a:ea typeface="メイリオ" panose="020B0604030504040204" pitchFamily="50" charset="-128"/>
                </a:rPr>
                <a:t>子供</a:t>
              </a:r>
              <a:r>
                <a:rPr kumimoji="1" lang="en-US" altLang="ja-JP" sz="2400" dirty="0" smtClean="0">
                  <a:solidFill>
                    <a:schemeClr val="bg1"/>
                  </a:solidFill>
                  <a:latin typeface="メイリオ" panose="020B0604030504040204" pitchFamily="50" charset="-128"/>
                  <a:ea typeface="メイリオ" panose="020B0604030504040204" pitchFamily="50" charset="-128"/>
                </a:rPr>
                <a:t>2</a:t>
              </a:r>
              <a:r>
                <a:rPr kumimoji="1" lang="ja-JP" altLang="en-US" sz="2400" dirty="0" smtClean="0">
                  <a:solidFill>
                    <a:schemeClr val="bg1"/>
                  </a:solidFill>
                  <a:latin typeface="メイリオ" panose="020B0604030504040204" pitchFamily="50" charset="-128"/>
                  <a:ea typeface="メイリオ" panose="020B0604030504040204" pitchFamily="50" charset="-128"/>
                </a:rPr>
                <a:t>人</a:t>
              </a:r>
              <a:endParaRPr kumimoji="1" lang="en-US" altLang="ja-JP" sz="2400" dirty="0" smtClean="0">
                <a:solidFill>
                  <a:schemeClr val="bg1"/>
                </a:solidFill>
                <a:latin typeface="メイリオ" panose="020B0604030504040204" pitchFamily="50" charset="-128"/>
                <a:ea typeface="メイリオ" panose="020B0604030504040204" pitchFamily="50" charset="-128"/>
              </a:endParaRPr>
            </a:p>
            <a:p>
              <a:pPr algn="ctr"/>
              <a:r>
                <a:rPr kumimoji="1" lang="en-US" altLang="ja-JP" sz="2400" dirty="0" smtClean="0">
                  <a:solidFill>
                    <a:schemeClr val="bg1"/>
                  </a:solidFill>
                  <a:latin typeface="メイリオ" panose="020B0604030504040204" pitchFamily="50" charset="-128"/>
                  <a:ea typeface="メイリオ" panose="020B0604030504040204" pitchFamily="50" charset="-128"/>
                </a:rPr>
                <a:t>+</a:t>
              </a:r>
              <a:r>
                <a:rPr kumimoji="1" lang="ja-JP" altLang="en-US" sz="2400" dirty="0" smtClean="0">
                  <a:solidFill>
                    <a:schemeClr val="bg1"/>
                  </a:solidFill>
                  <a:latin typeface="メイリオ" panose="020B0604030504040204" pitchFamily="50" charset="-128"/>
                  <a:ea typeface="メイリオ" panose="020B0604030504040204" pitchFamily="50" charset="-128"/>
                </a:rPr>
                <a:t>大学教授</a:t>
              </a:r>
              <a:endParaRPr kumimoji="1" lang="en-US" altLang="ja-JP" sz="2400" dirty="0" smtClean="0">
                <a:solidFill>
                  <a:schemeClr val="bg1"/>
                </a:solidFill>
                <a:latin typeface="メイリオ" panose="020B0604030504040204" pitchFamily="50" charset="-128"/>
                <a:ea typeface="メイリオ" panose="020B0604030504040204" pitchFamily="50" charset="-128"/>
              </a:endParaRPr>
            </a:p>
            <a:p>
              <a:pPr algn="ctr"/>
              <a:r>
                <a:rPr lang="en-US" altLang="ja-JP" sz="2400" dirty="0" smtClean="0">
                  <a:solidFill>
                    <a:schemeClr val="bg1"/>
                  </a:solidFill>
                  <a:latin typeface="メイリオ" panose="020B0604030504040204" pitchFamily="50" charset="-128"/>
                  <a:ea typeface="メイリオ" panose="020B0604030504040204" pitchFamily="50" charset="-128"/>
                </a:rPr>
                <a:t>(</a:t>
              </a:r>
              <a:r>
                <a:rPr kumimoji="1" lang="ja-JP" altLang="en-US" sz="2400" dirty="0" smtClean="0">
                  <a:solidFill>
                    <a:schemeClr val="bg1"/>
                  </a:solidFill>
                  <a:latin typeface="メイリオ" panose="020B0604030504040204" pitchFamily="50" charset="-128"/>
                  <a:ea typeface="メイリオ" panose="020B0604030504040204" pitchFamily="50" charset="-128"/>
                </a:rPr>
                <a:t>単身赴任</a:t>
              </a:r>
              <a:r>
                <a:rPr kumimoji="1" lang="en-US" altLang="ja-JP" sz="2400" dirty="0" smtClean="0">
                  <a:solidFill>
                    <a:schemeClr val="bg1"/>
                  </a:solidFill>
                  <a:latin typeface="メイリオ" panose="020B0604030504040204" pitchFamily="50" charset="-128"/>
                  <a:ea typeface="メイリオ" panose="020B0604030504040204" pitchFamily="50" charset="-128"/>
                </a:rPr>
                <a:t>)</a:t>
              </a:r>
            </a:p>
            <a:p>
              <a:pPr algn="ctr"/>
              <a:r>
                <a:rPr lang="ja-JP" altLang="en-US" sz="2400" dirty="0">
                  <a:solidFill>
                    <a:schemeClr val="bg1"/>
                  </a:solidFill>
                  <a:latin typeface="メイリオ" panose="020B0604030504040204" pitchFamily="50" charset="-128"/>
                  <a:ea typeface="メイリオ" panose="020B0604030504040204" pitchFamily="50" charset="-128"/>
                </a:rPr>
                <a:t>当直免除</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grpSp>
      <p:sp>
        <p:nvSpPr>
          <p:cNvPr id="12" name="テキスト ボックス 11"/>
          <p:cNvSpPr txBox="1"/>
          <p:nvPr/>
        </p:nvSpPr>
        <p:spPr>
          <a:xfrm>
            <a:off x="539857" y="4470949"/>
            <a:ext cx="2970551" cy="1200329"/>
          </a:xfrm>
          <a:prstGeom prst="rect">
            <a:avLst/>
          </a:prstGeom>
          <a:noFill/>
        </p:spPr>
        <p:txBody>
          <a:bodyPr wrap="square" rtlCol="0">
            <a:spAutoFit/>
          </a:bodyPr>
          <a:lstStyle/>
          <a:p>
            <a:pPr algn="ctr"/>
            <a:r>
              <a:rPr kumimoji="1" lang="ja-JP" altLang="en-US" sz="2400" dirty="0" smtClean="0">
                <a:solidFill>
                  <a:schemeClr val="bg1"/>
                </a:solidFill>
                <a:latin typeface="メイリオ" panose="020B0604030504040204" pitchFamily="50" charset="-128"/>
                <a:ea typeface="メイリオ" panose="020B0604030504040204" pitchFamily="50" charset="-128"/>
              </a:rPr>
              <a:t>子供</a:t>
            </a:r>
            <a:r>
              <a:rPr lang="en-US" altLang="ja-JP" sz="2400" dirty="0">
                <a:solidFill>
                  <a:schemeClr val="bg1"/>
                </a:solidFill>
                <a:latin typeface="メイリオ" panose="020B0604030504040204" pitchFamily="50" charset="-128"/>
                <a:ea typeface="メイリオ" panose="020B0604030504040204" pitchFamily="50" charset="-128"/>
              </a:rPr>
              <a:t>2</a:t>
            </a:r>
            <a:r>
              <a:rPr lang="ja-JP" altLang="en-US" sz="2400" dirty="0" smtClean="0">
                <a:solidFill>
                  <a:schemeClr val="bg1"/>
                </a:solidFill>
                <a:latin typeface="メイリオ" panose="020B0604030504040204" pitchFamily="50" charset="-128"/>
                <a:ea typeface="メイリオ" panose="020B0604030504040204" pitchFamily="50" charset="-128"/>
              </a:rPr>
              <a:t>人</a:t>
            </a:r>
            <a:r>
              <a:rPr lang="en-US" altLang="ja-JP" sz="2400" dirty="0" smtClean="0">
                <a:solidFill>
                  <a:schemeClr val="bg1"/>
                </a:solidFill>
                <a:latin typeface="メイリオ" panose="020B0604030504040204" pitchFamily="50" charset="-128"/>
                <a:ea typeface="メイリオ" panose="020B0604030504040204" pitchFamily="50" charset="-128"/>
              </a:rPr>
              <a:t>(6</a:t>
            </a:r>
            <a:r>
              <a:rPr lang="ja-JP" altLang="en-US" sz="2400" dirty="0" smtClean="0">
                <a:solidFill>
                  <a:schemeClr val="bg1"/>
                </a:solidFill>
                <a:latin typeface="メイリオ" panose="020B0604030504040204" pitchFamily="50" charset="-128"/>
                <a:ea typeface="メイリオ" panose="020B0604030504040204" pitchFamily="50" charset="-128"/>
              </a:rPr>
              <a:t>歳、</a:t>
            </a:r>
            <a:r>
              <a:rPr lang="en-US" altLang="ja-JP" sz="2400" dirty="0" smtClean="0">
                <a:solidFill>
                  <a:schemeClr val="bg1"/>
                </a:solidFill>
                <a:latin typeface="メイリオ" panose="020B0604030504040204" pitchFamily="50" charset="-128"/>
                <a:ea typeface="メイリオ" panose="020B0604030504040204" pitchFamily="50" charset="-128"/>
              </a:rPr>
              <a:t>4</a:t>
            </a:r>
            <a:r>
              <a:rPr lang="ja-JP" altLang="en-US" sz="2400" dirty="0" smtClean="0">
                <a:solidFill>
                  <a:schemeClr val="bg1"/>
                </a:solidFill>
                <a:latin typeface="メイリオ" panose="020B0604030504040204" pitchFamily="50" charset="-128"/>
                <a:ea typeface="メイリオ" panose="020B0604030504040204" pitchFamily="50" charset="-128"/>
              </a:rPr>
              <a:t>歳</a:t>
            </a:r>
            <a:r>
              <a:rPr lang="en-US" altLang="ja-JP" sz="2400" dirty="0" smtClean="0">
                <a:solidFill>
                  <a:schemeClr val="bg1"/>
                </a:solidFill>
                <a:latin typeface="メイリオ" panose="020B0604030504040204" pitchFamily="50" charset="-128"/>
                <a:ea typeface="メイリオ" panose="020B0604030504040204" pitchFamily="50" charset="-128"/>
              </a:rPr>
              <a:t>)</a:t>
            </a:r>
          </a:p>
          <a:p>
            <a:pPr algn="ctr"/>
            <a:r>
              <a:rPr lang="en-US" altLang="ja-JP" sz="2400" dirty="0" smtClean="0">
                <a:solidFill>
                  <a:schemeClr val="bg1"/>
                </a:solidFill>
                <a:latin typeface="メイリオ" panose="020B0604030504040204" pitchFamily="50" charset="-128"/>
                <a:ea typeface="メイリオ" panose="020B0604030504040204" pitchFamily="50" charset="-128"/>
              </a:rPr>
              <a:t>+</a:t>
            </a:r>
            <a:r>
              <a:rPr lang="ja-JP" altLang="en-US" sz="2400" dirty="0" smtClean="0">
                <a:solidFill>
                  <a:schemeClr val="bg1"/>
                </a:solidFill>
                <a:latin typeface="メイリオ" panose="020B0604030504040204" pitchFamily="50" charset="-128"/>
                <a:ea typeface="メイリオ" panose="020B0604030504040204" pitchFamily="50" charset="-128"/>
              </a:rPr>
              <a:t>専業主婦</a:t>
            </a:r>
            <a:endParaRPr lang="en-US" altLang="ja-JP" sz="2400" dirty="0" smtClean="0">
              <a:solidFill>
                <a:schemeClr val="bg1"/>
              </a:solidFill>
              <a:latin typeface="メイリオ" panose="020B0604030504040204" pitchFamily="50" charset="-128"/>
              <a:ea typeface="メイリオ" panose="020B0604030504040204" pitchFamily="50" charset="-128"/>
            </a:endParaRPr>
          </a:p>
          <a:p>
            <a:pPr algn="ctr"/>
            <a:r>
              <a:rPr lang="ja-JP" altLang="en-US" sz="2400" dirty="0" smtClean="0">
                <a:solidFill>
                  <a:schemeClr val="bg1"/>
                </a:solidFill>
                <a:latin typeface="メイリオ" panose="020B0604030504040204" pitchFamily="50" charset="-128"/>
                <a:ea typeface="メイリオ" panose="020B0604030504040204" pitchFamily="50" charset="-128"/>
              </a:rPr>
              <a:t>当直あり</a:t>
            </a:r>
            <a:endParaRPr lang="en-US" altLang="ja-JP" sz="2400" dirty="0" smtClean="0">
              <a:solidFill>
                <a:schemeClr val="bg1"/>
              </a:solidFill>
              <a:latin typeface="メイリオ" panose="020B0604030504040204" pitchFamily="50" charset="-128"/>
              <a:ea typeface="メイリオ" panose="020B0604030504040204" pitchFamily="50" charset="-128"/>
            </a:endParaRPr>
          </a:p>
        </p:txBody>
      </p:sp>
      <p:grpSp>
        <p:nvGrpSpPr>
          <p:cNvPr id="21" name="グループ化 20"/>
          <p:cNvGrpSpPr/>
          <p:nvPr/>
        </p:nvGrpSpPr>
        <p:grpSpPr>
          <a:xfrm>
            <a:off x="9111138" y="4233172"/>
            <a:ext cx="2983183" cy="1508693"/>
            <a:chOff x="8023483" y="4739707"/>
            <a:chExt cx="2983183" cy="1508693"/>
          </a:xfrm>
        </p:grpSpPr>
        <p:sp>
          <p:nvSpPr>
            <p:cNvPr id="8" name="円形吹き出し 7"/>
            <p:cNvSpPr/>
            <p:nvPr/>
          </p:nvSpPr>
          <p:spPr>
            <a:xfrm>
              <a:off x="8023483" y="4739707"/>
              <a:ext cx="2983183" cy="1508693"/>
            </a:xfrm>
            <a:prstGeom prst="wedgeEllipseCallout">
              <a:avLst>
                <a:gd name="adj1" fmla="val -118527"/>
                <a:gd name="adj2" fmla="val -45223"/>
              </a:avLst>
            </a:prstGeom>
            <a:solidFill>
              <a:srgbClr val="617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237094" y="4964546"/>
              <a:ext cx="2422439" cy="1200329"/>
            </a:xfrm>
            <a:prstGeom prst="rect">
              <a:avLst/>
            </a:prstGeom>
            <a:noFill/>
          </p:spPr>
          <p:txBody>
            <a:bodyPr wrap="square" rtlCol="0">
              <a:spAutoFit/>
            </a:bodyPr>
            <a:lstStyle/>
            <a:p>
              <a:pPr algn="ctr"/>
              <a:r>
                <a:rPr kumimoji="1" lang="ja-JP" altLang="en-US" sz="2400" dirty="0" smtClean="0">
                  <a:solidFill>
                    <a:schemeClr val="bg1"/>
                  </a:solidFill>
                  <a:latin typeface="メイリオ" panose="020B0604030504040204" pitchFamily="50" charset="-128"/>
                  <a:ea typeface="メイリオ" panose="020B0604030504040204" pitchFamily="50" charset="-128"/>
                </a:rPr>
                <a:t>子供</a:t>
              </a:r>
              <a:r>
                <a:rPr kumimoji="1" lang="en-US" altLang="ja-JP" sz="2400" dirty="0" smtClean="0">
                  <a:solidFill>
                    <a:schemeClr val="bg1"/>
                  </a:solidFill>
                  <a:latin typeface="メイリオ" panose="020B0604030504040204" pitchFamily="50" charset="-128"/>
                  <a:ea typeface="メイリオ" panose="020B0604030504040204" pitchFamily="50" charset="-128"/>
                </a:rPr>
                <a:t>1</a:t>
              </a:r>
              <a:r>
                <a:rPr kumimoji="1" lang="ja-JP" altLang="en-US" sz="2400" dirty="0" smtClean="0">
                  <a:solidFill>
                    <a:schemeClr val="bg1"/>
                  </a:solidFill>
                  <a:latin typeface="メイリオ" panose="020B0604030504040204" pitchFamily="50" charset="-128"/>
                  <a:ea typeface="メイリオ" panose="020B0604030504040204" pitchFamily="50" charset="-128"/>
                </a:rPr>
                <a:t>人</a:t>
              </a:r>
              <a:r>
                <a:rPr lang="en-US" altLang="ja-JP" sz="2400" dirty="0" smtClean="0">
                  <a:solidFill>
                    <a:schemeClr val="bg1"/>
                  </a:solidFill>
                  <a:latin typeface="メイリオ" panose="020B0604030504040204" pitchFamily="50" charset="-128"/>
                  <a:ea typeface="メイリオ" panose="020B0604030504040204" pitchFamily="50" charset="-128"/>
                </a:rPr>
                <a:t>(3</a:t>
              </a:r>
              <a:r>
                <a:rPr lang="ja-JP" altLang="en-US" sz="2400" dirty="0" smtClean="0">
                  <a:solidFill>
                    <a:schemeClr val="bg1"/>
                  </a:solidFill>
                  <a:latin typeface="メイリオ" panose="020B0604030504040204" pitchFamily="50" charset="-128"/>
                  <a:ea typeface="メイリオ" panose="020B0604030504040204" pitchFamily="50" charset="-128"/>
                </a:rPr>
                <a:t>歳</a:t>
              </a:r>
              <a:r>
                <a:rPr lang="en-US" altLang="ja-JP" sz="2400" dirty="0" smtClean="0">
                  <a:solidFill>
                    <a:schemeClr val="bg1"/>
                  </a:solidFill>
                  <a:latin typeface="メイリオ" panose="020B0604030504040204" pitchFamily="50" charset="-128"/>
                  <a:ea typeface="メイリオ" panose="020B0604030504040204" pitchFamily="50" charset="-128"/>
                </a:rPr>
                <a:t>)</a:t>
              </a:r>
            </a:p>
            <a:p>
              <a:pPr algn="ctr"/>
              <a:r>
                <a:rPr lang="en-US" altLang="ja-JP" sz="2400" dirty="0" smtClean="0">
                  <a:solidFill>
                    <a:schemeClr val="bg1"/>
                  </a:solidFill>
                  <a:latin typeface="メイリオ" panose="020B0604030504040204" pitchFamily="50" charset="-128"/>
                  <a:ea typeface="メイリオ" panose="020B0604030504040204" pitchFamily="50" charset="-128"/>
                </a:rPr>
                <a:t>+</a:t>
              </a:r>
              <a:r>
                <a:rPr lang="ja-JP" altLang="en-US" sz="2400" dirty="0" smtClean="0">
                  <a:solidFill>
                    <a:schemeClr val="bg1"/>
                  </a:solidFill>
                  <a:latin typeface="メイリオ" panose="020B0604030504040204" pitchFamily="50" charset="-128"/>
                  <a:ea typeface="メイリオ" panose="020B0604030504040204" pitchFamily="50" charset="-128"/>
                </a:rPr>
                <a:t>整形外科医</a:t>
              </a:r>
              <a:endParaRPr lang="en-US" altLang="ja-JP" sz="2400"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400" dirty="0">
                  <a:solidFill>
                    <a:schemeClr val="bg1"/>
                  </a:solidFill>
                  <a:latin typeface="メイリオ" panose="020B0604030504040204" pitchFamily="50" charset="-128"/>
                  <a:ea typeface="メイリオ" panose="020B0604030504040204" pitchFamily="50" charset="-128"/>
                </a:rPr>
                <a:t>当直免除</a:t>
              </a:r>
            </a:p>
          </p:txBody>
        </p:sp>
      </p:grpSp>
      <p:grpSp>
        <p:nvGrpSpPr>
          <p:cNvPr id="20" name="グループ化 19"/>
          <p:cNvGrpSpPr/>
          <p:nvPr/>
        </p:nvGrpSpPr>
        <p:grpSpPr>
          <a:xfrm>
            <a:off x="7460639" y="201409"/>
            <a:ext cx="6096000" cy="1659230"/>
            <a:chOff x="7467113" y="2138443"/>
            <a:chExt cx="6096000" cy="1659230"/>
          </a:xfrm>
        </p:grpSpPr>
        <p:sp>
          <p:nvSpPr>
            <p:cNvPr id="14" name="円形吹き出し 13"/>
            <p:cNvSpPr/>
            <p:nvPr/>
          </p:nvSpPr>
          <p:spPr>
            <a:xfrm>
              <a:off x="8963249" y="2138443"/>
              <a:ext cx="3032039" cy="1659230"/>
            </a:xfrm>
            <a:prstGeom prst="wedgeEllipseCallout">
              <a:avLst>
                <a:gd name="adj1" fmla="val -42430"/>
                <a:gd name="adj2" fmla="val 68461"/>
              </a:avLst>
            </a:prstGeom>
            <a:solidFill>
              <a:srgbClr val="617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467113" y="2510113"/>
              <a:ext cx="6096000" cy="1200329"/>
            </a:xfrm>
            <a:prstGeom prst="rect">
              <a:avLst/>
            </a:prstGeom>
          </p:spPr>
          <p:txBody>
            <a:bodyPr>
              <a:spAutoFit/>
            </a:bodyPr>
            <a:lstStyle/>
            <a:p>
              <a:pPr algn="ctr"/>
              <a:r>
                <a:rPr lang="ja-JP" altLang="en-US" sz="2400" dirty="0" smtClean="0">
                  <a:solidFill>
                    <a:schemeClr val="bg1"/>
                  </a:solidFill>
                  <a:latin typeface="メイリオ" panose="020B0604030504040204" pitchFamily="50" charset="-128"/>
                  <a:ea typeface="メイリオ" panose="020B0604030504040204" pitchFamily="50" charset="-128"/>
                </a:rPr>
                <a:t>子供</a:t>
              </a:r>
              <a:r>
                <a:rPr lang="en-US" altLang="ja-JP" sz="2400" dirty="0">
                  <a:solidFill>
                    <a:schemeClr val="bg1"/>
                  </a:solidFill>
                  <a:latin typeface="メイリオ" panose="020B0604030504040204" pitchFamily="50" charset="-128"/>
                  <a:ea typeface="メイリオ" panose="020B0604030504040204" pitchFamily="50" charset="-128"/>
                </a:rPr>
                <a:t>2</a:t>
              </a:r>
              <a:r>
                <a:rPr lang="ja-JP" altLang="en-US" sz="2400" dirty="0">
                  <a:solidFill>
                    <a:schemeClr val="bg1"/>
                  </a:solidFill>
                  <a:latin typeface="メイリオ" panose="020B0604030504040204" pitchFamily="50" charset="-128"/>
                  <a:ea typeface="メイリオ" panose="020B0604030504040204" pitchFamily="50" charset="-128"/>
                </a:rPr>
                <a:t>人</a:t>
              </a:r>
              <a:r>
                <a:rPr lang="en-US" altLang="ja-JP" sz="2400" dirty="0" smtClean="0">
                  <a:solidFill>
                    <a:schemeClr val="bg1"/>
                  </a:solidFill>
                  <a:latin typeface="メイリオ" panose="020B0604030504040204" pitchFamily="50" charset="-128"/>
                  <a:ea typeface="メイリオ" panose="020B0604030504040204" pitchFamily="50" charset="-128"/>
                </a:rPr>
                <a:t>(8</a:t>
              </a:r>
              <a:r>
                <a:rPr lang="ja-JP" altLang="en-US" sz="2400" dirty="0" smtClean="0">
                  <a:solidFill>
                    <a:schemeClr val="bg1"/>
                  </a:solidFill>
                  <a:latin typeface="メイリオ" panose="020B0604030504040204" pitchFamily="50" charset="-128"/>
                  <a:ea typeface="メイリオ" panose="020B0604030504040204" pitchFamily="50" charset="-128"/>
                </a:rPr>
                <a:t>歳、</a:t>
              </a:r>
              <a:r>
                <a:rPr lang="en-US" altLang="ja-JP" sz="2400" dirty="0">
                  <a:solidFill>
                    <a:schemeClr val="bg1"/>
                  </a:solidFill>
                  <a:latin typeface="メイリオ" panose="020B0604030504040204" pitchFamily="50" charset="-128"/>
                  <a:ea typeface="メイリオ" panose="020B0604030504040204" pitchFamily="50" charset="-128"/>
                </a:rPr>
                <a:t>3</a:t>
              </a:r>
              <a:r>
                <a:rPr lang="ja-JP" altLang="en-US" sz="2400" dirty="0" smtClean="0">
                  <a:solidFill>
                    <a:schemeClr val="bg1"/>
                  </a:solidFill>
                  <a:latin typeface="メイリオ" panose="020B0604030504040204" pitchFamily="50" charset="-128"/>
                  <a:ea typeface="メイリオ" panose="020B0604030504040204" pitchFamily="50" charset="-128"/>
                </a:rPr>
                <a:t>歳</a:t>
              </a:r>
              <a:r>
                <a:rPr lang="en-US" altLang="ja-JP" sz="2400" dirty="0">
                  <a:solidFill>
                    <a:schemeClr val="bg1"/>
                  </a:solidFill>
                  <a:latin typeface="メイリオ" panose="020B0604030504040204" pitchFamily="50" charset="-128"/>
                  <a:ea typeface="メイリオ" panose="020B0604030504040204" pitchFamily="50" charset="-128"/>
                </a:rPr>
                <a:t>)</a:t>
              </a:r>
            </a:p>
            <a:p>
              <a:pPr algn="ctr"/>
              <a:r>
                <a:rPr lang="en-US" altLang="ja-JP" sz="2400" dirty="0" smtClean="0">
                  <a:solidFill>
                    <a:schemeClr val="bg1"/>
                  </a:solidFill>
                  <a:latin typeface="メイリオ" panose="020B0604030504040204" pitchFamily="50" charset="-128"/>
                  <a:ea typeface="メイリオ" panose="020B0604030504040204" pitchFamily="50" charset="-128"/>
                </a:rPr>
                <a:t>+</a:t>
              </a:r>
              <a:r>
                <a:rPr lang="ja-JP" altLang="en-US" sz="2400" dirty="0" smtClean="0">
                  <a:solidFill>
                    <a:schemeClr val="bg1"/>
                  </a:solidFill>
                  <a:latin typeface="メイリオ" panose="020B0604030504040204" pitchFamily="50" charset="-128"/>
                  <a:ea typeface="メイリオ" panose="020B0604030504040204" pitchFamily="50" charset="-128"/>
                </a:rPr>
                <a:t>公務員</a:t>
              </a:r>
              <a:endParaRPr lang="en-US" altLang="ja-JP" sz="2400" dirty="0" smtClean="0">
                <a:solidFill>
                  <a:schemeClr val="bg1"/>
                </a:solidFill>
                <a:latin typeface="メイリオ" panose="020B0604030504040204" pitchFamily="50" charset="-128"/>
                <a:ea typeface="メイリオ" panose="020B0604030504040204" pitchFamily="50" charset="-128"/>
              </a:endParaRPr>
            </a:p>
            <a:p>
              <a:pPr algn="ctr"/>
              <a:r>
                <a:rPr lang="ja-JP" altLang="en-US" sz="2400" smtClean="0">
                  <a:solidFill>
                    <a:schemeClr val="bg1"/>
                  </a:solidFill>
                  <a:latin typeface="メイリオ" panose="020B0604030504040204" pitchFamily="50" charset="-128"/>
                  <a:ea typeface="メイリオ" panose="020B0604030504040204" pitchFamily="50" charset="-128"/>
                </a:rPr>
                <a:t>当直あり</a:t>
              </a:r>
              <a:endParaRPr lang="en-US" altLang="ja-JP" sz="2400" dirty="0" smtClean="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965993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09601" y="1052423"/>
            <a:ext cx="10972800" cy="4202971"/>
          </a:xfrm>
        </p:spPr>
        <p:txBody>
          <a:bodyPr/>
          <a:lstStyle/>
          <a:p>
            <a:r>
              <a:rPr lang="ja-JP" altLang="en-US" sz="1800" dirty="0">
                <a:latin typeface="メイリオ" panose="020B0604030504040204" pitchFamily="50" charset="-128"/>
                <a:ea typeface="メイリオ" panose="020B0604030504040204" pitchFamily="50" charset="-128"/>
              </a:rPr>
              <a:t>医師は他の職種に</a:t>
            </a:r>
            <a:r>
              <a:rPr lang="ja-JP" altLang="en-US" sz="1800" dirty="0" smtClean="0">
                <a:latin typeface="メイリオ" panose="020B0604030504040204" pitchFamily="50" charset="-128"/>
                <a:ea typeface="メイリオ" panose="020B0604030504040204" pitchFamily="50" charset="-128"/>
              </a:rPr>
              <a:t>比べ子育てを理由にキャリアを諦めないといけないことが多い</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これまで多くの女性医師が出産・子育てのため離職してきた</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女性医師の出産・子育てに対する支援はまだまだではあるが徐々に改善されて</a:t>
            </a:r>
            <a:r>
              <a:rPr lang="ja-JP" altLang="en-US" sz="1800" dirty="0" smtClean="0">
                <a:latin typeface="メイリオ" panose="020B0604030504040204" pitchFamily="50" charset="-128"/>
                <a:ea typeface="メイリオ" panose="020B0604030504040204" pitchFamily="50" charset="-128"/>
              </a:rPr>
              <a:t>きた</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最近では、男性医師の育休も取りやすくなってきた</a:t>
            </a:r>
            <a:endParaRPr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pPr>
              <a:spcBef>
                <a:spcPts val="50"/>
              </a:spcBef>
            </a:pPr>
            <a:r>
              <a:rPr lang="ja-JP" altLang="en-US" sz="1800" dirty="0" smtClean="0">
                <a:latin typeface="メイリオ" panose="020B0604030504040204" pitchFamily="50" charset="-128"/>
                <a:ea typeface="メイリオ" panose="020B0604030504040204" pitchFamily="50" charset="-128"/>
              </a:rPr>
              <a:t>長期</a:t>
            </a:r>
            <a:r>
              <a:rPr lang="ja-JP" altLang="en-US" sz="1800" dirty="0">
                <a:latin typeface="メイリオ" panose="020B0604030504040204" pitchFamily="50" charset="-128"/>
                <a:ea typeface="メイリオ" panose="020B0604030504040204" pitchFamily="50" charset="-128"/>
              </a:rPr>
              <a:t>休暇を取得する医師がいることで</a:t>
            </a:r>
            <a:r>
              <a:rPr lang="ja-JP" altLang="en-US" sz="1800" dirty="0" smtClean="0">
                <a:latin typeface="メイリオ" panose="020B0604030504040204" pitchFamily="50" charset="-128"/>
                <a:ea typeface="メイリオ" panose="020B0604030504040204" pitchFamily="50" charset="-128"/>
              </a:rPr>
              <a:t>、残された</a:t>
            </a:r>
            <a:r>
              <a:rPr lang="ja-JP" altLang="en-US" sz="1800" dirty="0">
                <a:latin typeface="メイリオ" panose="020B0604030504040204" pitchFamily="50" charset="-128"/>
                <a:ea typeface="メイリオ" panose="020B0604030504040204" pitchFamily="50" charset="-128"/>
              </a:rPr>
              <a:t>医師</a:t>
            </a:r>
            <a:r>
              <a:rPr lang="ja-JP" altLang="en-US" sz="1800" dirty="0" smtClean="0">
                <a:latin typeface="メイリオ" panose="020B0604030504040204" pitchFamily="50" charset="-128"/>
                <a:ea typeface="メイリオ" panose="020B0604030504040204" pitchFamily="50" charset="-128"/>
              </a:rPr>
              <a:t>は仕事</a:t>
            </a:r>
            <a:r>
              <a:rPr lang="ja-JP" altLang="en-US" sz="1800" dirty="0">
                <a:latin typeface="メイリオ" panose="020B0604030504040204" pitchFamily="50" charset="-128"/>
                <a:ea typeface="メイリオ" panose="020B0604030504040204" pitchFamily="50" charset="-128"/>
              </a:rPr>
              <a:t>の負担が</a:t>
            </a:r>
            <a:r>
              <a:rPr lang="ja-JP" altLang="en-US" sz="1800" dirty="0" smtClean="0">
                <a:latin typeface="メイリオ" panose="020B0604030504040204" pitchFamily="50" charset="-128"/>
                <a:ea typeface="メイリオ" panose="020B0604030504040204" pitchFamily="50" charset="-128"/>
              </a:rPr>
              <a:t>増える</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独身者、子供のいない既婚女性、家族の支援がある男性</a:t>
            </a:r>
            <a:r>
              <a:rPr lang="ja-JP" altLang="en-US" sz="1800" dirty="0" smtClean="0">
                <a:latin typeface="メイリオ" panose="020B0604030504040204" pitchFamily="50" charset="-128"/>
                <a:ea typeface="メイリオ" panose="020B0604030504040204" pitchFamily="50" charset="-128"/>
              </a:rPr>
              <a:t>は常に</a:t>
            </a:r>
            <a:r>
              <a:rPr lang="ja-JP" altLang="en-US" sz="1800" dirty="0">
                <a:latin typeface="メイリオ" panose="020B0604030504040204" pitchFamily="50" charset="-128"/>
                <a:ea typeface="メイリオ" panose="020B0604030504040204" pitchFamily="50" charset="-128"/>
              </a:rPr>
              <a:t>優遇されることが</a:t>
            </a:r>
            <a:r>
              <a:rPr lang="ja-JP" altLang="en-US" sz="1800" dirty="0" smtClean="0">
                <a:latin typeface="メイリオ" panose="020B0604030504040204" pitchFamily="50" charset="-128"/>
                <a:ea typeface="メイリオ" panose="020B0604030504040204" pitchFamily="50" charset="-128"/>
              </a:rPr>
              <a:t>ない</a:t>
            </a:r>
            <a:endParaRPr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2000" dirty="0" smtClean="0">
                <a:solidFill>
                  <a:srgbClr val="FF0000"/>
                </a:solidFill>
                <a:latin typeface="メイリオ" panose="020B0604030504040204" pitchFamily="50" charset="-128"/>
                <a:ea typeface="メイリオ" panose="020B0604030504040204" pitchFamily="50" charset="-128"/>
              </a:rPr>
              <a:t>　</a:t>
            </a:r>
            <a:endParaRPr lang="en-US" altLang="ja-JP" sz="2200" dirty="0" smtClean="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はじめに</a:t>
            </a:r>
            <a:endParaRPr kumimoji="1" lang="ja-JP" altLang="en-US" dirty="0">
              <a:latin typeface="メイリオ" panose="020B0604030504040204" pitchFamily="50" charset="-128"/>
              <a:ea typeface="メイリオ" panose="020B0604030504040204" pitchFamily="50" charset="-128"/>
            </a:endParaRPr>
          </a:p>
        </p:txBody>
      </p:sp>
      <p:sp>
        <p:nvSpPr>
          <p:cNvPr id="5" name="下矢印 4"/>
          <p:cNvSpPr/>
          <p:nvPr/>
        </p:nvSpPr>
        <p:spPr>
          <a:xfrm>
            <a:off x="3305825" y="3062833"/>
            <a:ext cx="2234241" cy="710271"/>
          </a:xfrm>
          <a:prstGeom prst="downArrow">
            <a:avLst/>
          </a:prstGeom>
          <a:solidFill>
            <a:srgbClr val="5A6EE4"/>
          </a:solidFill>
          <a:ln>
            <a:solidFill>
              <a:srgbClr val="617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0" y="5120640"/>
            <a:ext cx="12118206" cy="1617044"/>
            <a:chOff x="0" y="5120640"/>
            <a:chExt cx="12118206" cy="1617044"/>
          </a:xfrm>
        </p:grpSpPr>
        <p:sp>
          <p:nvSpPr>
            <p:cNvPr id="8" name="雲 7"/>
            <p:cNvSpPr/>
            <p:nvPr/>
          </p:nvSpPr>
          <p:spPr>
            <a:xfrm>
              <a:off x="0" y="5120640"/>
              <a:ext cx="12118206" cy="1617044"/>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328286" y="5601903"/>
              <a:ext cx="8874493" cy="923330"/>
            </a:xfrm>
            <a:prstGeom prst="rect">
              <a:avLst/>
            </a:prstGeom>
            <a:noFill/>
          </p:spPr>
          <p:txBody>
            <a:bodyPr wrap="square" rtlCol="0">
              <a:spAutoFit/>
            </a:bodyPr>
            <a:lstStyle/>
            <a:p>
              <a:pPr marL="0" indent="0">
                <a:buNone/>
              </a:pPr>
              <a:r>
                <a:rPr lang="ja-JP" altLang="en-US" dirty="0">
                  <a:latin typeface="メイリオ" panose="020B0604030504040204" pitchFamily="50" charset="-128"/>
                  <a:ea typeface="メイリオ" panose="020B0604030504040204" pitchFamily="50" charset="-128"/>
                </a:rPr>
                <a:t>私自身、産休を取らしてもらった経験も産休・育休医師を支える経験もしたため、</a:t>
              </a:r>
              <a:endParaRPr lang="en-US" altLang="ja-JP" dirty="0">
                <a:latin typeface="メイリオ" panose="020B0604030504040204" pitchFamily="50" charset="-128"/>
                <a:ea typeface="メイリオ" panose="020B0604030504040204" pitchFamily="50" charset="-128"/>
              </a:endParaRPr>
            </a:p>
            <a:p>
              <a:pPr marL="0" indent="0">
                <a:buNone/>
              </a:pPr>
              <a:r>
                <a:rPr lang="en-US" altLang="ja-JP" dirty="0">
                  <a:solidFill>
                    <a:srgbClr val="FF0000"/>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 子育てする側・子育て支援する側どちらも気持ちよく働けるような環境が必要</a:t>
              </a:r>
              <a:endParaRPr lang="en-US" altLang="ja-JP" dirty="0">
                <a:solidFill>
                  <a:srgbClr val="FF0000"/>
                </a:solidFill>
                <a:latin typeface="メイリオ" panose="020B0604030504040204" pitchFamily="50" charset="-128"/>
                <a:ea typeface="メイリオ" panose="020B0604030504040204" pitchFamily="50" charset="-128"/>
              </a:endParaRPr>
            </a:p>
            <a:p>
              <a:endParaRPr kumimoji="1" lang="ja-JP" altLang="en-US" dirty="0"/>
            </a:p>
          </p:txBody>
        </p:sp>
      </p:grpSp>
    </p:spTree>
    <p:extLst>
      <p:ext uri="{BB962C8B-B14F-4D97-AF65-F5344CB8AC3E}">
        <p14:creationId xmlns:p14="http://schemas.microsoft.com/office/powerpoint/2010/main" val="26124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09600" y="927340"/>
            <a:ext cx="10972800" cy="5310188"/>
          </a:xfrm>
        </p:spPr>
        <p:txBody>
          <a:bodyPr/>
          <a:lstStyle/>
          <a:p>
            <a:r>
              <a:rPr kumimoji="1" lang="ja-JP" altLang="en-US" sz="1800" dirty="0" smtClean="0">
                <a:latin typeface="メイリオ" panose="020B0604030504040204" pitchFamily="50" charset="-128"/>
                <a:ea typeface="メイリオ" panose="020B0604030504040204" pitchFamily="50" charset="-128"/>
              </a:rPr>
              <a:t>対象</a:t>
            </a:r>
            <a:endParaRPr kumimoji="1"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生後</a:t>
            </a:r>
            <a:r>
              <a:rPr lang="en-US" altLang="ja-JP" sz="1800" dirty="0" smtClean="0">
                <a:latin typeface="メイリオ" panose="020B0604030504040204" pitchFamily="50" charset="-128"/>
                <a:ea typeface="メイリオ" panose="020B0604030504040204" pitchFamily="50" charset="-128"/>
              </a:rPr>
              <a:t>57</a:t>
            </a:r>
            <a:r>
              <a:rPr lang="ja-JP" altLang="en-US" sz="1800" dirty="0" smtClean="0">
                <a:latin typeface="メイリオ" panose="020B0604030504040204" pitchFamily="50" charset="-128"/>
                <a:ea typeface="メイリオ" panose="020B0604030504040204" pitchFamily="50" charset="-128"/>
              </a:rPr>
              <a:t>日目以降～</a:t>
            </a:r>
            <a:r>
              <a:rPr lang="en-US" altLang="ja-JP" sz="1800" dirty="0" smtClean="0">
                <a:latin typeface="メイリオ" panose="020B0604030504040204" pitchFamily="50" charset="-128"/>
                <a:ea typeface="メイリオ" panose="020B0604030504040204" pitchFamily="50" charset="-128"/>
              </a:rPr>
              <a:t>3</a:t>
            </a:r>
            <a:r>
              <a:rPr lang="ja-JP" altLang="en-US" sz="1800" dirty="0" smtClean="0">
                <a:latin typeface="メイリオ" panose="020B0604030504040204" pitchFamily="50" charset="-128"/>
                <a:ea typeface="メイリオ" panose="020B0604030504040204" pitchFamily="50" charset="-128"/>
              </a:rPr>
              <a:t>歳に達した日の属する年度末</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保育時間</a:t>
            </a:r>
            <a:endParaRPr kumimoji="1"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平日　午前</a:t>
            </a:r>
            <a:r>
              <a:rPr lang="en-US" altLang="ja-JP" sz="1800" dirty="0" smtClean="0">
                <a:latin typeface="メイリオ" panose="020B0604030504040204" pitchFamily="50" charset="-128"/>
                <a:ea typeface="メイリオ" panose="020B0604030504040204" pitchFamily="50" charset="-128"/>
              </a:rPr>
              <a:t>7</a:t>
            </a:r>
            <a:r>
              <a:rPr lang="ja-JP" altLang="en-US" sz="1800" dirty="0" smtClean="0">
                <a:latin typeface="メイリオ" panose="020B0604030504040204" pitchFamily="50" charset="-128"/>
                <a:ea typeface="メイリオ" panose="020B0604030504040204" pitchFamily="50" charset="-128"/>
              </a:rPr>
              <a:t>時～</a:t>
            </a:r>
            <a:r>
              <a:rPr lang="en-US" altLang="ja-JP" sz="1800" dirty="0" smtClean="0">
                <a:latin typeface="メイリオ" panose="020B0604030504040204" pitchFamily="50" charset="-128"/>
                <a:ea typeface="メイリオ" panose="020B0604030504040204" pitchFamily="50" charset="-128"/>
              </a:rPr>
              <a:t>21</a:t>
            </a:r>
            <a:r>
              <a:rPr lang="ja-JP" altLang="en-US" sz="1800" dirty="0" smtClean="0">
                <a:latin typeface="メイリオ" panose="020B0604030504040204" pitchFamily="50" charset="-128"/>
                <a:ea typeface="メイリオ" panose="020B0604030504040204" pitchFamily="50" charset="-128"/>
              </a:rPr>
              <a:t>時</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土曜　午前中</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毎週木曜日のみ</a:t>
            </a:r>
            <a:r>
              <a:rPr lang="en-US" altLang="ja-JP" sz="1800" dirty="0" smtClean="0">
                <a:latin typeface="メイリオ" panose="020B0604030504040204" pitchFamily="50" charset="-128"/>
                <a:ea typeface="メイリオ" panose="020B0604030504040204" pitchFamily="50" charset="-128"/>
              </a:rPr>
              <a:t>24</a:t>
            </a:r>
            <a:r>
              <a:rPr lang="ja-JP" altLang="en-US" sz="1800" dirty="0" smtClean="0">
                <a:latin typeface="メイリオ" panose="020B0604030504040204" pitchFamily="50" charset="-128"/>
                <a:ea typeface="メイリオ" panose="020B0604030504040204" pitchFamily="50" charset="-128"/>
              </a:rPr>
              <a:t>時間保育</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保育料</a:t>
            </a:r>
            <a:endParaRPr kumimoji="1"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rPr>
              <a:t>か月あたり</a:t>
            </a:r>
            <a:r>
              <a:rPr lang="en-US" altLang="ja-JP" sz="1800" dirty="0" smtClean="0">
                <a:latin typeface="メイリオ" panose="020B0604030504040204" pitchFamily="50" charset="-128"/>
                <a:ea typeface="メイリオ" panose="020B0604030504040204" pitchFamily="50" charset="-128"/>
              </a:rPr>
              <a:t>48,000</a:t>
            </a:r>
            <a:r>
              <a:rPr lang="ja-JP" altLang="en-US" sz="1800" dirty="0" smtClean="0">
                <a:latin typeface="メイリオ" panose="020B0604030504040204" pitchFamily="50" charset="-128"/>
                <a:ea typeface="メイリオ" panose="020B0604030504040204" pitchFamily="50" charset="-128"/>
              </a:rPr>
              <a:t>円</a:t>
            </a:r>
            <a:endParaRPr lang="en-US" altLang="ja-JP" sz="1800" dirty="0" smtClean="0">
              <a:latin typeface="メイリオ" panose="020B0604030504040204" pitchFamily="50" charset="-128"/>
              <a:ea typeface="メイリオ" panose="020B0604030504040204" pitchFamily="50" charset="-128"/>
            </a:endParaRPr>
          </a:p>
          <a:p>
            <a:pPr marL="0" indent="0">
              <a:buNone/>
            </a:pPr>
            <a:r>
              <a:rPr kumimoji="1"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rPr>
              <a:t>時間あたり</a:t>
            </a:r>
            <a:r>
              <a:rPr lang="en-US" altLang="ja-JP" sz="1800" dirty="0" smtClean="0">
                <a:latin typeface="メイリオ" panose="020B0604030504040204" pitchFamily="50" charset="-128"/>
                <a:ea typeface="メイリオ" panose="020B0604030504040204" pitchFamily="50" charset="-128"/>
              </a:rPr>
              <a:t>500</a:t>
            </a:r>
            <a:r>
              <a:rPr lang="ja-JP" altLang="en-US" sz="1800" dirty="0" smtClean="0">
                <a:latin typeface="メイリオ" panose="020B0604030504040204" pitchFamily="50" charset="-128"/>
                <a:ea typeface="メイリオ" panose="020B0604030504040204" pitchFamily="50" charset="-128"/>
              </a:rPr>
              <a:t>円</a:t>
            </a:r>
            <a:r>
              <a:rPr lang="en-US" altLang="ja-JP" sz="1800" dirty="0" smtClean="0">
                <a:latin typeface="メイリオ" panose="020B0604030504040204" pitchFamily="50" charset="-128"/>
                <a:ea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rPr>
              <a:t>日最大</a:t>
            </a:r>
            <a:r>
              <a:rPr lang="en-US" altLang="ja-JP" sz="1800" dirty="0" smtClean="0">
                <a:latin typeface="メイリオ" panose="020B0604030504040204" pitchFamily="50" charset="-128"/>
                <a:ea typeface="メイリオ" panose="020B0604030504040204" pitchFamily="50" charset="-128"/>
              </a:rPr>
              <a:t>3,000</a:t>
            </a:r>
            <a:r>
              <a:rPr lang="ja-JP" altLang="en-US" sz="1800" dirty="0" smtClean="0">
                <a:latin typeface="メイリオ" panose="020B0604030504040204" pitchFamily="50" charset="-128"/>
                <a:ea typeface="メイリオ" panose="020B0604030504040204" pitchFamily="50" charset="-128"/>
              </a:rPr>
              <a:t>円</a:t>
            </a:r>
            <a:r>
              <a:rPr lang="en-US" altLang="ja-JP" sz="1800" dirty="0" smtClean="0">
                <a:latin typeface="メイリオ" panose="020B0604030504040204" pitchFamily="50" charset="-128"/>
                <a:ea typeface="メイリオ" panose="020B0604030504040204" pitchFamily="50" charset="-128"/>
              </a:rPr>
              <a:t>)</a:t>
            </a:r>
          </a:p>
          <a:p>
            <a:pPr marL="0" indent="0">
              <a:buNone/>
            </a:pPr>
            <a:r>
              <a:rPr kumimoji="1" lang="ja-JP" altLang="en-US" sz="1800" dirty="0">
                <a:latin typeface="メイリオ" panose="020B0604030504040204" pitchFamily="50" charset="-128"/>
                <a:ea typeface="メイリオ" panose="020B0604030504040204" pitchFamily="50" charset="-128"/>
              </a:rPr>
              <a:t>　</a:t>
            </a:r>
            <a:r>
              <a:rPr kumimoji="1" lang="en-US" altLang="ja-JP" sz="1800" dirty="0" smtClean="0">
                <a:latin typeface="メイリオ" panose="020B0604030504040204" pitchFamily="50" charset="-128"/>
                <a:ea typeface="メイリオ" panose="020B0604030504040204" pitchFamily="50" charset="-128"/>
              </a:rPr>
              <a:t>24</a:t>
            </a:r>
            <a:r>
              <a:rPr kumimoji="1" lang="ja-JP" altLang="en-US" sz="1800" dirty="0" smtClean="0">
                <a:latin typeface="メイリオ" panose="020B0604030504040204" pitchFamily="50" charset="-128"/>
                <a:ea typeface="メイリオ" panose="020B0604030504040204" pitchFamily="50" charset="-128"/>
              </a:rPr>
              <a:t>時間　</a:t>
            </a:r>
            <a:r>
              <a:rPr kumimoji="1" lang="en-US" altLang="ja-JP" sz="1800" dirty="0" smtClean="0">
                <a:latin typeface="メイリオ" panose="020B0604030504040204" pitchFamily="50" charset="-128"/>
                <a:ea typeface="メイリオ" panose="020B0604030504040204" pitchFamily="50" charset="-128"/>
              </a:rPr>
              <a:t>1</a:t>
            </a:r>
            <a:r>
              <a:rPr kumimoji="1" lang="ja-JP" altLang="en-US" sz="1800" dirty="0" smtClean="0">
                <a:latin typeface="メイリオ" panose="020B0604030504040204" pitchFamily="50" charset="-128"/>
                <a:ea typeface="メイリオ" panose="020B0604030504040204" pitchFamily="50" charset="-128"/>
              </a:rPr>
              <a:t>回</a:t>
            </a:r>
            <a:r>
              <a:rPr kumimoji="1" lang="en-US" altLang="ja-JP" sz="1800" dirty="0" smtClean="0">
                <a:latin typeface="メイリオ" panose="020B0604030504040204" pitchFamily="50" charset="-128"/>
                <a:ea typeface="メイリオ" panose="020B0604030504040204" pitchFamily="50" charset="-128"/>
              </a:rPr>
              <a:t>5,000</a:t>
            </a:r>
            <a:r>
              <a:rPr kumimoji="1" lang="ja-JP" altLang="en-US" sz="1800" dirty="0" smtClean="0">
                <a:latin typeface="メイリオ" panose="020B0604030504040204" pitchFamily="50" charset="-128"/>
                <a:ea typeface="メイリオ" panose="020B0604030504040204" pitchFamily="50" charset="-128"/>
              </a:rPr>
              <a:t>円</a:t>
            </a:r>
            <a:r>
              <a:rPr kumimoji="1" lang="en-US" altLang="ja-JP" sz="1800" dirty="0" smtClean="0">
                <a:latin typeface="メイリオ" panose="020B0604030504040204" pitchFamily="50" charset="-128"/>
                <a:ea typeface="メイリオ" panose="020B0604030504040204" pitchFamily="50" charset="-128"/>
              </a:rPr>
              <a:t>(1</a:t>
            </a:r>
            <a:r>
              <a:rPr kumimoji="1" lang="ja-JP" altLang="en-US" sz="1800" dirty="0" smtClean="0">
                <a:latin typeface="メイリオ" panose="020B0604030504040204" pitchFamily="50" charset="-128"/>
                <a:ea typeface="メイリオ" panose="020B0604030504040204" pitchFamily="50" charset="-128"/>
              </a:rPr>
              <a:t>か月保育料に含む</a:t>
            </a:r>
            <a:r>
              <a:rPr kumimoji="1" lang="en-US" altLang="ja-JP" sz="1800" dirty="0" smtClean="0">
                <a:latin typeface="メイリオ" panose="020B0604030504040204" pitchFamily="50" charset="-128"/>
                <a:ea typeface="メイリオ" panose="020B0604030504040204" pitchFamily="50" charset="-128"/>
              </a:rPr>
              <a:t>)</a:t>
            </a:r>
          </a:p>
          <a:p>
            <a:pPr marL="0" indent="0">
              <a:buNone/>
            </a:pPr>
            <a:endParaRPr lang="en-US" altLang="ja-JP" sz="1800" dirty="0">
              <a:latin typeface="メイリオ" panose="020B0604030504040204" pitchFamily="50" charset="-128"/>
              <a:ea typeface="メイリオ" panose="020B0604030504040204" pitchFamily="50" charset="-128"/>
            </a:endParaRPr>
          </a:p>
          <a:p>
            <a:pPr marL="0" indent="0">
              <a:buNone/>
            </a:pPr>
            <a:r>
              <a:rPr kumimoji="1" lang="ja-JP" altLang="en-US" sz="1800" dirty="0" smtClean="0">
                <a:latin typeface="メイリオ" panose="020B0604030504040204" pitchFamily="50" charset="-128"/>
                <a:ea typeface="メイリオ" panose="020B0604030504040204" pitchFamily="50" charset="-128"/>
              </a:rPr>
              <a:t>平日朝早くから夜遅くまで預けることが可能で勤務に支障</a:t>
            </a:r>
            <a:r>
              <a:rPr lang="ja-JP" altLang="en-US" sz="1800" dirty="0" smtClean="0">
                <a:latin typeface="メイリオ" panose="020B0604030504040204" pitchFamily="50" charset="-128"/>
                <a:ea typeface="メイリオ" panose="020B0604030504040204" pitchFamily="50" charset="-128"/>
              </a:rPr>
              <a:t>を</a:t>
            </a:r>
            <a:r>
              <a:rPr lang="ja-JP" altLang="en-US" sz="1800" dirty="0" smtClean="0">
                <a:latin typeface="メイリオ" panose="020B0604030504040204" pitchFamily="50" charset="-128"/>
                <a:ea typeface="メイリオ" panose="020B0604030504040204" pitchFamily="50" charset="-128"/>
              </a:rPr>
              <a:t>きたしにくい</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rPr>
              <a:t>子供の送迎ストレスが少なく、時間のロスが少ない</a:t>
            </a:r>
            <a:endParaRPr lang="en-US" altLang="ja-JP" sz="1800" dirty="0" smtClean="0">
              <a:latin typeface="メイリオ" panose="020B0604030504040204" pitchFamily="50" charset="-128"/>
              <a:ea typeface="メイリオ" panose="020B0604030504040204" pitchFamily="50" charset="-128"/>
            </a:endParaRPr>
          </a:p>
          <a:p>
            <a:pPr marL="0" indent="0">
              <a:buNone/>
            </a:pPr>
            <a:r>
              <a:rPr kumimoji="1" lang="ja-JP" altLang="en-US" sz="1800" dirty="0" smtClean="0">
                <a:latin typeface="メイリオ" panose="020B0604030504040204" pitchFamily="50" charset="-128"/>
                <a:ea typeface="メイリオ" panose="020B0604030504040204" pitchFamily="50" charset="-128"/>
              </a:rPr>
              <a:t>ただし、</a:t>
            </a:r>
            <a:r>
              <a:rPr kumimoji="1" lang="en-US" altLang="ja-JP" sz="1800" dirty="0" smtClean="0">
                <a:latin typeface="メイリオ" panose="020B0604030504040204" pitchFamily="50" charset="-128"/>
                <a:ea typeface="メイリオ" panose="020B0604030504040204" pitchFamily="50" charset="-128"/>
              </a:rPr>
              <a:t>4</a:t>
            </a:r>
            <a:r>
              <a:rPr kumimoji="1" lang="ja-JP" altLang="en-US" sz="1800" dirty="0" smtClean="0">
                <a:latin typeface="メイリオ" panose="020B0604030504040204" pitchFamily="50" charset="-128"/>
                <a:ea typeface="メイリオ" panose="020B0604030504040204" pitchFamily="50" charset="-128"/>
              </a:rPr>
              <a:t>歳になると他の預け先を探さなくてはならず結局は勤務に支障をきたすこともありえる</a:t>
            </a:r>
            <a:endParaRPr kumimoji="1" lang="ja-JP" altLang="en-US" sz="1800" dirty="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当院での院内保育所</a:t>
            </a:r>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2103" t="7058" r="-665" b="8039"/>
          <a:stretch/>
        </p:blipFill>
        <p:spPr>
          <a:xfrm>
            <a:off x="9107657" y="1746353"/>
            <a:ext cx="2825646" cy="3245370"/>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t="4372" r="14126"/>
          <a:stretch/>
        </p:blipFill>
        <p:spPr>
          <a:xfrm>
            <a:off x="5908623" y="2114988"/>
            <a:ext cx="3003030" cy="2508099"/>
          </a:xfrm>
          <a:prstGeom prst="rect">
            <a:avLst/>
          </a:prstGeom>
        </p:spPr>
      </p:pic>
      <p:grpSp>
        <p:nvGrpSpPr>
          <p:cNvPr id="9" name="グループ化 8"/>
          <p:cNvGrpSpPr/>
          <p:nvPr/>
        </p:nvGrpSpPr>
        <p:grpSpPr>
          <a:xfrm>
            <a:off x="3409742" y="3288859"/>
            <a:ext cx="2147978" cy="742425"/>
            <a:chOff x="3662643" y="3582434"/>
            <a:chExt cx="2147978" cy="742425"/>
          </a:xfrm>
        </p:grpSpPr>
        <p:sp>
          <p:nvSpPr>
            <p:cNvPr id="7" name="円形吹き出し 6"/>
            <p:cNvSpPr/>
            <p:nvPr/>
          </p:nvSpPr>
          <p:spPr>
            <a:xfrm>
              <a:off x="3662643" y="3582434"/>
              <a:ext cx="2147978" cy="742425"/>
            </a:xfrm>
            <a:prstGeom prst="wedgeEllipseCallout">
              <a:avLst>
                <a:gd name="adj1" fmla="val -52961"/>
                <a:gd name="adj2" fmla="val 65986"/>
              </a:avLst>
            </a:prstGeom>
            <a:solidFill>
              <a:schemeClr val="bg1"/>
            </a:solidFill>
            <a:ln>
              <a:solidFill>
                <a:srgbClr val="5A6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山積みの金貨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2437" y="3582434"/>
              <a:ext cx="704790" cy="70479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885397" y="3780270"/>
              <a:ext cx="1000664" cy="400110"/>
            </a:xfrm>
            <a:prstGeom prst="rect">
              <a:avLst/>
            </a:prstGeom>
            <a:noFill/>
          </p:spPr>
          <p:txBody>
            <a:bodyPr wrap="square" rtlCol="0">
              <a:spAutoFit/>
            </a:bodyPr>
            <a:lstStyle/>
            <a:p>
              <a:r>
                <a:rPr kumimoji="1" lang="ja-JP" altLang="en-US" sz="2000" dirty="0" smtClean="0">
                  <a:solidFill>
                    <a:srgbClr val="5A6EE4"/>
                  </a:solidFill>
                  <a:latin typeface="メイリオ" panose="020B0604030504040204" pitchFamily="50" charset="-128"/>
                  <a:ea typeface="メイリオ" panose="020B0604030504040204" pitchFamily="50" charset="-128"/>
                </a:rPr>
                <a:t>お手頃</a:t>
              </a:r>
              <a:endParaRPr kumimoji="1" lang="ja-JP" altLang="en-US" sz="2000" dirty="0">
                <a:solidFill>
                  <a:srgbClr val="5A6EE4"/>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57773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09600" y="1143000"/>
            <a:ext cx="10972800" cy="2100532"/>
          </a:xfrm>
        </p:spPr>
        <p:txBody>
          <a:bodyPr/>
          <a:lstStyle/>
          <a:p>
            <a:r>
              <a:rPr kumimoji="1" lang="ja-JP" altLang="en-US" sz="1800" dirty="0" smtClean="0">
                <a:latin typeface="メイリオ" panose="020B0604030504040204" pitchFamily="50" charset="-128"/>
                <a:ea typeface="メイリオ" panose="020B0604030504040204" pitchFamily="50" charset="-128"/>
              </a:rPr>
              <a:t>預け先確保が困難となり就業に支障をきたす医師の子供を</a:t>
            </a:r>
            <a:r>
              <a:rPr kumimoji="1" lang="ja-JP" altLang="en-US" sz="1800" dirty="0" smtClean="0">
                <a:solidFill>
                  <a:srgbClr val="FF0000"/>
                </a:solidFill>
                <a:latin typeface="メイリオ" panose="020B0604030504040204" pitchFamily="50" charset="-128"/>
                <a:ea typeface="メイリオ" panose="020B0604030504040204" pitchFamily="50" charset="-128"/>
              </a:rPr>
              <a:t>日帰り入院</a:t>
            </a:r>
            <a:r>
              <a:rPr kumimoji="1" lang="ja-JP" altLang="en-US" sz="1800" dirty="0" smtClean="0">
                <a:latin typeface="メイリオ" panose="020B0604030504040204" pitchFamily="50" charset="-128"/>
                <a:ea typeface="メイリオ" panose="020B0604030504040204" pitchFamily="50" charset="-128"/>
              </a:rPr>
              <a:t>の方法で臨時預かりすることが可能</a:t>
            </a:r>
            <a:r>
              <a:rPr kumimoji="1" lang="en-US" altLang="ja-JP" sz="1800" dirty="0" smtClean="0">
                <a:latin typeface="メイリオ" panose="020B0604030504040204" pitchFamily="50" charset="-128"/>
                <a:ea typeface="メイリオ" panose="020B0604030504040204" pitchFamily="50" charset="-128"/>
              </a:rPr>
              <a:t>(</a:t>
            </a:r>
            <a:r>
              <a:rPr kumimoji="1" lang="ja-JP" altLang="en-US" sz="1800" dirty="0" smtClean="0">
                <a:latin typeface="メイリオ" panose="020B0604030504040204" pitchFamily="50" charset="-128"/>
                <a:ea typeface="メイリオ" panose="020B0604030504040204" pitchFamily="50" charset="-128"/>
              </a:rPr>
              <a:t>入院費が必要であるが大阪府の子供医療費自己負担額は</a:t>
            </a:r>
            <a:r>
              <a:rPr kumimoji="1" lang="en-US" altLang="ja-JP" sz="1800" dirty="0" smtClean="0">
                <a:latin typeface="メイリオ" panose="020B0604030504040204" pitchFamily="50" charset="-128"/>
                <a:ea typeface="メイリオ" panose="020B0604030504040204" pitchFamily="50" charset="-128"/>
              </a:rPr>
              <a:t>1</a:t>
            </a:r>
            <a:r>
              <a:rPr kumimoji="1" lang="ja-JP" altLang="en-US" sz="1800" dirty="0" smtClean="0">
                <a:latin typeface="メイリオ" panose="020B0604030504040204" pitchFamily="50" charset="-128"/>
                <a:ea typeface="メイリオ" panose="020B0604030504040204" pitchFamily="50" charset="-128"/>
              </a:rPr>
              <a:t>日最大</a:t>
            </a:r>
            <a:r>
              <a:rPr kumimoji="1" lang="en-US" altLang="ja-JP" sz="1800" dirty="0" smtClean="0">
                <a:solidFill>
                  <a:srgbClr val="FF0000"/>
                </a:solidFill>
                <a:latin typeface="メイリオ" panose="020B0604030504040204" pitchFamily="50" charset="-128"/>
                <a:ea typeface="メイリオ" panose="020B0604030504040204" pitchFamily="50" charset="-128"/>
              </a:rPr>
              <a:t>500</a:t>
            </a:r>
            <a:r>
              <a:rPr kumimoji="1" lang="ja-JP" altLang="en-US" sz="1800" dirty="0" smtClean="0">
                <a:solidFill>
                  <a:srgbClr val="FF0000"/>
                </a:solidFill>
                <a:latin typeface="メイリオ" panose="020B0604030504040204" pitchFamily="50" charset="-128"/>
                <a:ea typeface="メイリオ" panose="020B0604030504040204" pitchFamily="50" charset="-128"/>
              </a:rPr>
              <a:t>円</a:t>
            </a:r>
            <a:r>
              <a:rPr kumimoji="1" lang="en-US" altLang="ja-JP" sz="1800" dirty="0" smtClean="0">
                <a:latin typeface="メイリオ" panose="020B0604030504040204" pitchFamily="50" charset="-128"/>
                <a:ea typeface="メイリオ" panose="020B0604030504040204" pitchFamily="50" charset="-128"/>
              </a:rPr>
              <a:t>)</a:t>
            </a:r>
          </a:p>
          <a:p>
            <a:pPr marL="0" indent="0">
              <a:buNone/>
            </a:pPr>
            <a:endParaRPr kumimoji="1" lang="en-US" altLang="ja-JP" sz="1050" dirty="0" smtClean="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利用時間：</a:t>
            </a:r>
            <a:r>
              <a:rPr lang="en-US" altLang="ja-JP" sz="1800" dirty="0" smtClean="0">
                <a:latin typeface="メイリオ" panose="020B0604030504040204" pitchFamily="50" charset="-128"/>
                <a:ea typeface="メイリオ" panose="020B0604030504040204" pitchFamily="50" charset="-128"/>
              </a:rPr>
              <a:t>9</a:t>
            </a:r>
            <a:r>
              <a:rPr lang="ja-JP" altLang="en-US" sz="1800" dirty="0" smtClean="0">
                <a:latin typeface="メイリオ" panose="020B0604030504040204" pitchFamily="50" charset="-128"/>
                <a:ea typeface="メイリオ" panose="020B0604030504040204" pitchFamily="50" charset="-128"/>
              </a:rPr>
              <a:t>時～</a:t>
            </a:r>
            <a:r>
              <a:rPr lang="en-US" altLang="ja-JP" sz="1800" dirty="0" smtClean="0">
                <a:latin typeface="メイリオ" panose="020B0604030504040204" pitchFamily="50" charset="-128"/>
                <a:ea typeface="メイリオ" panose="020B0604030504040204" pitchFamily="50" charset="-128"/>
              </a:rPr>
              <a:t>17</a:t>
            </a:r>
            <a:r>
              <a:rPr lang="ja-JP" altLang="en-US" sz="1800" dirty="0" smtClean="0">
                <a:latin typeface="メイリオ" panose="020B0604030504040204" pitchFamily="50" charset="-128"/>
                <a:ea typeface="メイリオ" panose="020B0604030504040204" pitchFamily="50" charset="-128"/>
              </a:rPr>
              <a:t>時</a:t>
            </a:r>
            <a:r>
              <a:rPr lang="en-US" altLang="ja-JP" sz="1800" dirty="0" smtClean="0">
                <a:latin typeface="メイリオ" panose="020B0604030504040204" pitchFamily="50" charset="-128"/>
                <a:ea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rPr>
              <a:t>開始時間は相談可能</a:t>
            </a:r>
            <a:r>
              <a:rPr lang="en-US" altLang="ja-JP" sz="1800" dirty="0" smtClean="0">
                <a:latin typeface="メイリオ" panose="020B0604030504040204" pitchFamily="50" charset="-128"/>
                <a:ea typeface="メイリオ" panose="020B0604030504040204" pitchFamily="50" charset="-128"/>
              </a:rPr>
              <a:t>)</a:t>
            </a:r>
          </a:p>
          <a:p>
            <a:pPr marL="0" indent="0">
              <a:buNone/>
            </a:pPr>
            <a:endParaRPr lang="en-US" altLang="ja-JP" sz="1050" dirty="0" smtClean="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定員：</a:t>
            </a:r>
            <a:r>
              <a:rPr lang="en-US" altLang="ja-JP" sz="1800" dirty="0" smtClean="0">
                <a:latin typeface="メイリオ" panose="020B0604030504040204" pitchFamily="50" charset="-128"/>
                <a:ea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rPr>
              <a:t>名（兄弟の場合はその限りでない）</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kumimoji="1" lang="en-US" altLang="ja-JP" sz="2800" dirty="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当院での</a:t>
            </a:r>
            <a:r>
              <a:rPr kumimoji="1" lang="ja-JP" altLang="en-US" dirty="0" smtClean="0">
                <a:latin typeface="メイリオ" panose="020B0604030504040204" pitchFamily="50" charset="-128"/>
                <a:ea typeface="メイリオ" panose="020B0604030504040204" pitchFamily="50" charset="-128"/>
              </a:rPr>
              <a:t>院内病児保育</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8" name="図表 7"/>
          <p:cNvGraphicFramePr/>
          <p:nvPr>
            <p:extLst>
              <p:ext uri="{D42A27DB-BD31-4B8C-83A1-F6EECF244321}">
                <p14:modId xmlns:p14="http://schemas.microsoft.com/office/powerpoint/2010/main" val="2414232279"/>
              </p:ext>
            </p:extLst>
          </p:nvPr>
        </p:nvGraphicFramePr>
        <p:xfrm>
          <a:off x="1847970" y="2861425"/>
          <a:ext cx="8128000" cy="257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コンテンツ プレースホルダー 1"/>
          <p:cNvSpPr txBox="1">
            <a:spLocks/>
          </p:cNvSpPr>
          <p:nvPr/>
        </p:nvSpPr>
        <p:spPr bwMode="auto">
          <a:xfrm>
            <a:off x="425570" y="5633049"/>
            <a:ext cx="10972800" cy="17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r>
              <a:rPr lang="ja-JP" altLang="en-US" sz="1800" kern="0" dirty="0" smtClean="0">
                <a:latin typeface="メイリオ" panose="020B0604030504040204" pitchFamily="50" charset="-128"/>
                <a:ea typeface="メイリオ" panose="020B0604030504040204" pitchFamily="50" charset="-128"/>
              </a:rPr>
              <a:t>急な発熱でも勤務が可能</a:t>
            </a:r>
            <a:endParaRPr lang="en-US" altLang="ja-JP" sz="1800" kern="0" dirty="0" smtClean="0">
              <a:latin typeface="メイリオ" panose="020B0604030504040204" pitchFamily="50" charset="-128"/>
              <a:ea typeface="メイリオ" panose="020B0604030504040204" pitchFamily="50" charset="-128"/>
            </a:endParaRPr>
          </a:p>
          <a:p>
            <a:r>
              <a:rPr lang="ja-JP" altLang="en-US" sz="1800" kern="0" dirty="0" smtClean="0">
                <a:latin typeface="メイリオ" panose="020B0604030504040204" pitchFamily="50" charset="-128"/>
                <a:ea typeface="メイリオ" panose="020B0604030504040204" pitchFamily="50" charset="-128"/>
              </a:rPr>
              <a:t>定員</a:t>
            </a:r>
            <a:r>
              <a:rPr lang="en-US" altLang="ja-JP" sz="1800" kern="0" dirty="0" smtClean="0">
                <a:latin typeface="メイリオ" panose="020B0604030504040204" pitchFamily="50" charset="-128"/>
                <a:ea typeface="メイリオ" panose="020B0604030504040204" pitchFamily="50" charset="-128"/>
              </a:rPr>
              <a:t>1</a:t>
            </a:r>
            <a:r>
              <a:rPr lang="ja-JP" altLang="en-US" sz="1800" kern="0" dirty="0" smtClean="0">
                <a:latin typeface="メイリオ" panose="020B0604030504040204" pitchFamily="50" charset="-128"/>
                <a:ea typeface="メイリオ" panose="020B0604030504040204" pitchFamily="50" charset="-128"/>
              </a:rPr>
              <a:t>名であるではあるがほぼ利用可能</a:t>
            </a:r>
            <a:r>
              <a:rPr lang="en-US" altLang="ja-JP" sz="1800" kern="0" dirty="0" smtClean="0">
                <a:latin typeface="メイリオ" panose="020B0604030504040204" pitchFamily="50" charset="-128"/>
                <a:ea typeface="メイリオ" panose="020B0604030504040204" pitchFamily="50" charset="-128"/>
              </a:rPr>
              <a:t>(</a:t>
            </a:r>
            <a:r>
              <a:rPr lang="ja-JP" altLang="en-US" sz="1800" kern="0" dirty="0" smtClean="0">
                <a:latin typeface="メイリオ" panose="020B0604030504040204" pitchFamily="50" charset="-128"/>
                <a:ea typeface="メイリオ" panose="020B0604030504040204" pitchFamily="50" charset="-128"/>
              </a:rPr>
              <a:t>利用しないとむしろ制度が廃止されそう</a:t>
            </a:r>
            <a:r>
              <a:rPr lang="en-US" altLang="ja-JP" sz="1800" kern="0" dirty="0" smtClean="0">
                <a:latin typeface="メイリオ" panose="020B0604030504040204" pitchFamily="50" charset="-128"/>
                <a:ea typeface="メイリオ" panose="020B0604030504040204" pitchFamily="50" charset="-128"/>
              </a:rPr>
              <a:t>…)</a:t>
            </a:r>
            <a:endParaRPr lang="en-US" altLang="ja-JP" sz="1800"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1941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09600" y="4354642"/>
            <a:ext cx="10972800" cy="2098545"/>
          </a:xfrm>
        </p:spPr>
        <p:txBody>
          <a:bodyPr/>
          <a:lstStyle/>
          <a:p>
            <a:pPr marL="0" indent="0">
              <a:buNone/>
            </a:pPr>
            <a:endParaRPr kumimoji="1" lang="en-US" altLang="ja-JP" dirty="0" smtClean="0"/>
          </a:p>
          <a:p>
            <a:pPr marL="0" indent="0">
              <a:buNone/>
            </a:pPr>
            <a:endParaRPr kumimoji="1" lang="ja-JP" altLang="en-US" dirty="0"/>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当院での子育て女性医師のワークシェアリング</a:t>
            </a:r>
            <a:r>
              <a:rPr kumimoji="1" lang="en-US" altLang="ja-JP" dirty="0" smtClean="0">
                <a:latin typeface="メイリオ" panose="020B0604030504040204" pitchFamily="50" charset="-128"/>
                <a:ea typeface="メイリオ" panose="020B0604030504040204" pitchFamily="50" charset="-128"/>
              </a:rPr>
              <a:t>(2013</a:t>
            </a:r>
            <a:r>
              <a:rPr kumimoji="1" lang="ja-JP" altLang="en-US" dirty="0" smtClean="0">
                <a:latin typeface="メイリオ" panose="020B0604030504040204" pitchFamily="50" charset="-128"/>
                <a:ea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grpSp>
        <p:nvGrpSpPr>
          <p:cNvPr id="18" name="グループ化 17"/>
          <p:cNvGrpSpPr/>
          <p:nvPr/>
        </p:nvGrpSpPr>
        <p:grpSpPr>
          <a:xfrm>
            <a:off x="6228412" y="860262"/>
            <a:ext cx="4452079" cy="2663001"/>
            <a:chOff x="5074170" y="821114"/>
            <a:chExt cx="4452079" cy="2663001"/>
          </a:xfrm>
        </p:grpSpPr>
        <p:sp>
          <p:nvSpPr>
            <p:cNvPr id="15" name="角丸四角形 14"/>
            <p:cNvSpPr/>
            <p:nvPr/>
          </p:nvSpPr>
          <p:spPr>
            <a:xfrm>
              <a:off x="5074170" y="821114"/>
              <a:ext cx="4452079" cy="2663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5254052" y="868842"/>
              <a:ext cx="4272197" cy="2537830"/>
              <a:chOff x="5254052" y="868842"/>
              <a:chExt cx="4272197" cy="2537830"/>
            </a:xfrm>
          </p:grpSpPr>
          <p:grpSp>
            <p:nvGrpSpPr>
              <p:cNvPr id="6" name="グループ化 5"/>
              <p:cNvGrpSpPr/>
              <p:nvPr/>
            </p:nvGrpSpPr>
            <p:grpSpPr>
              <a:xfrm>
                <a:off x="5254052" y="868842"/>
                <a:ext cx="4272197" cy="1529024"/>
                <a:chOff x="1054986" y="822376"/>
                <a:chExt cx="4272197" cy="1529024"/>
              </a:xfrm>
            </p:grpSpPr>
            <p:pic>
              <p:nvPicPr>
                <p:cNvPr id="1026" name="Picture 2" descr="https://blogger.googleusercontent.com/img/b/R29vZ2xl/AVvXsEiwjaeqbhdf5WSDHoSkxtHl4K_nioFRKJ6TCWOZZmDJMzNL8VkwbQhP4wTF19q1yI0jKmelqcgFPy-Bbl_AAcpkCpM-QE00AfEHDJKYLgVSKctFvz3rI5vHqcqeKA7oqtrZxnra1z87vrs/s800/icon_medical_woma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986" y="822376"/>
                  <a:ext cx="1761343" cy="150554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636447" y="966405"/>
                  <a:ext cx="2690736" cy="1384995"/>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女性医師</a:t>
                  </a:r>
                  <a:r>
                    <a:rPr lang="en-US" altLang="ja-JP" sz="2800" dirty="0" smtClean="0">
                      <a:latin typeface="メイリオ" panose="020B0604030504040204" pitchFamily="50" charset="-128"/>
                      <a:ea typeface="メイリオ" panose="020B0604030504040204" pitchFamily="50" charset="-128"/>
                    </a:rPr>
                    <a:t>B</a:t>
                  </a:r>
                </a:p>
                <a:p>
                  <a:r>
                    <a:rPr kumimoji="1" lang="en-US" altLang="ja-JP" sz="2800" dirty="0" smtClean="0">
                      <a:latin typeface="メイリオ" panose="020B0604030504040204" pitchFamily="50" charset="-128"/>
                      <a:ea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rPr>
                    <a:t>専門医取得前</a:t>
                  </a:r>
                  <a:r>
                    <a:rPr kumimoji="1" lang="en-US" altLang="ja-JP" sz="2800" dirty="0" smtClean="0">
                      <a:latin typeface="メイリオ" panose="020B0604030504040204" pitchFamily="50" charset="-128"/>
                      <a:ea typeface="メイリオ" panose="020B0604030504040204" pitchFamily="50" charset="-128"/>
                    </a:rPr>
                    <a:t>)</a:t>
                  </a:r>
                </a:p>
                <a:p>
                  <a:r>
                    <a:rPr lang="ja-JP" altLang="en-US" sz="2800" dirty="0" smtClean="0">
                      <a:latin typeface="メイリオ" panose="020B0604030504040204" pitchFamily="50" charset="-128"/>
                      <a:ea typeface="メイリオ" panose="020B0604030504040204" pitchFamily="50" charset="-128"/>
                    </a:rPr>
                    <a:t>子供</a:t>
                  </a:r>
                  <a:r>
                    <a:rPr lang="en-US" altLang="ja-JP" sz="2800" dirty="0" smtClean="0">
                      <a:latin typeface="メイリオ" panose="020B0604030504040204" pitchFamily="50" charset="-128"/>
                      <a:ea typeface="メイリオ" panose="020B0604030504040204" pitchFamily="50" charset="-128"/>
                    </a:rPr>
                    <a:t>4</a:t>
                  </a:r>
                  <a:r>
                    <a:rPr lang="ja-JP" altLang="en-US" sz="2800" dirty="0" smtClean="0">
                      <a:latin typeface="メイリオ" panose="020B0604030504040204" pitchFamily="50" charset="-128"/>
                      <a:ea typeface="メイリオ" panose="020B0604030504040204" pitchFamily="50" charset="-128"/>
                    </a:rPr>
                    <a:t>人</a:t>
                  </a:r>
                  <a:endParaRPr kumimoji="1" lang="ja-JP" altLang="en-US" sz="2800" dirty="0">
                    <a:latin typeface="メイリオ" panose="020B0604030504040204" pitchFamily="50" charset="-128"/>
                    <a:ea typeface="メイリオ" panose="020B0604030504040204" pitchFamily="50" charset="-128"/>
                  </a:endParaRPr>
                </a:p>
              </p:txBody>
            </p:sp>
          </p:grpSp>
          <p:sp>
            <p:nvSpPr>
              <p:cNvPr id="11" name="テキスト ボックス 10"/>
              <p:cNvSpPr txBox="1"/>
              <p:nvPr/>
            </p:nvSpPr>
            <p:spPr>
              <a:xfrm>
                <a:off x="5385695" y="2452565"/>
                <a:ext cx="3259400" cy="954107"/>
              </a:xfrm>
              <a:prstGeom prst="rect">
                <a:avLst/>
              </a:prstGeom>
              <a:noFill/>
            </p:spPr>
            <p:txBody>
              <a:bodyPr wrap="square" rtlCol="0">
                <a:spAutoFit/>
              </a:bodyPr>
              <a:lstStyle/>
              <a:p>
                <a:r>
                  <a:rPr kumimoji="1" lang="en-US" altLang="ja-JP" sz="2800" dirty="0" smtClean="0">
                    <a:latin typeface="メイリオ" panose="020B0604030504040204" pitchFamily="50" charset="-128"/>
                    <a:ea typeface="メイリオ" panose="020B0604030504040204" pitchFamily="50" charset="-128"/>
                  </a:rPr>
                  <a:t>8</a:t>
                </a:r>
                <a:r>
                  <a:rPr kumimoji="1" lang="ja-JP" altLang="en-US" sz="2800" dirty="0" smtClean="0">
                    <a:latin typeface="メイリオ" panose="020B0604030504040204" pitchFamily="50" charset="-128"/>
                    <a:ea typeface="メイリオ" panose="020B0604030504040204" pitchFamily="50" charset="-128"/>
                  </a:rPr>
                  <a:t>時</a:t>
                </a:r>
                <a:r>
                  <a:rPr kumimoji="1" lang="en-US" altLang="ja-JP" sz="2800" dirty="0" smtClean="0">
                    <a:latin typeface="メイリオ" panose="020B0604030504040204" pitchFamily="50" charset="-128"/>
                    <a:ea typeface="メイリオ" panose="020B0604030504040204" pitchFamily="50" charset="-128"/>
                  </a:rPr>
                  <a:t>30</a:t>
                </a:r>
                <a:r>
                  <a:rPr kumimoji="1" lang="ja-JP" altLang="en-US" sz="2800" dirty="0" smtClean="0">
                    <a:latin typeface="メイリオ" panose="020B0604030504040204" pitchFamily="50" charset="-128"/>
                    <a:ea typeface="メイリオ" panose="020B0604030504040204" pitchFamily="50" charset="-128"/>
                  </a:rPr>
                  <a:t>分～</a:t>
                </a:r>
                <a:r>
                  <a:rPr kumimoji="1" lang="en-US" altLang="ja-JP" sz="2800" dirty="0" smtClean="0">
                    <a:latin typeface="メイリオ" panose="020B0604030504040204" pitchFamily="50" charset="-128"/>
                    <a:ea typeface="メイリオ" panose="020B0604030504040204" pitchFamily="50" charset="-128"/>
                  </a:rPr>
                  <a:t>17</a:t>
                </a:r>
                <a:r>
                  <a:rPr kumimoji="1" lang="ja-JP" altLang="en-US" sz="2800" dirty="0" smtClean="0">
                    <a:latin typeface="メイリオ" panose="020B0604030504040204" pitchFamily="50" charset="-128"/>
                    <a:ea typeface="メイリオ" panose="020B0604030504040204" pitchFamily="50" charset="-128"/>
                  </a:rPr>
                  <a:t>時</a:t>
                </a:r>
                <a:endParaRPr kumimoji="1" lang="en-US" altLang="ja-JP" sz="2800" dirty="0" smtClean="0">
                  <a:latin typeface="メイリオ" panose="020B0604030504040204" pitchFamily="50" charset="-128"/>
                  <a:ea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rPr>
                  <a:t>週</a:t>
                </a:r>
                <a:r>
                  <a:rPr kumimoji="1" lang="en-US" altLang="ja-JP" sz="2800" dirty="0" smtClean="0">
                    <a:latin typeface="メイリオ" panose="020B0604030504040204" pitchFamily="50" charset="-128"/>
                    <a:ea typeface="メイリオ" panose="020B0604030504040204" pitchFamily="50" charset="-128"/>
                  </a:rPr>
                  <a:t>3</a:t>
                </a:r>
                <a:r>
                  <a:rPr kumimoji="1" lang="ja-JP" altLang="en-US" sz="2800" dirty="0" smtClean="0">
                    <a:latin typeface="メイリオ" panose="020B0604030504040204" pitchFamily="50" charset="-128"/>
                    <a:ea typeface="メイリオ" panose="020B0604030504040204" pitchFamily="50" charset="-128"/>
                  </a:rPr>
                  <a:t>日</a:t>
                </a:r>
                <a:r>
                  <a:rPr kumimoji="1" lang="en-US" altLang="ja-JP" sz="2800" dirty="0" smtClean="0">
                    <a:latin typeface="メイリオ" panose="020B0604030504040204" pitchFamily="50" charset="-128"/>
                    <a:ea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rPr>
                  <a:t>水・木・金</a:t>
                </a:r>
                <a:r>
                  <a:rPr kumimoji="1" lang="en-US" altLang="ja-JP"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p:txBody>
          </p:sp>
        </p:grpSp>
      </p:grpSp>
      <p:grpSp>
        <p:nvGrpSpPr>
          <p:cNvPr id="19" name="グループ化 18"/>
          <p:cNvGrpSpPr/>
          <p:nvPr/>
        </p:nvGrpSpPr>
        <p:grpSpPr>
          <a:xfrm>
            <a:off x="865681" y="868006"/>
            <a:ext cx="4482059" cy="2681011"/>
            <a:chOff x="278426" y="860262"/>
            <a:chExt cx="4482059" cy="2681011"/>
          </a:xfrm>
        </p:grpSpPr>
        <p:sp>
          <p:nvSpPr>
            <p:cNvPr id="14" name="角丸四角形 13"/>
            <p:cNvSpPr/>
            <p:nvPr/>
          </p:nvSpPr>
          <p:spPr>
            <a:xfrm>
              <a:off x="278426" y="860262"/>
              <a:ext cx="4482059" cy="2681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429649" y="917567"/>
              <a:ext cx="4143459" cy="2499381"/>
              <a:chOff x="233667" y="917567"/>
              <a:chExt cx="4143459" cy="2499381"/>
            </a:xfrm>
          </p:grpSpPr>
          <p:grpSp>
            <p:nvGrpSpPr>
              <p:cNvPr id="7" name="グループ化 6"/>
              <p:cNvGrpSpPr/>
              <p:nvPr/>
            </p:nvGrpSpPr>
            <p:grpSpPr>
              <a:xfrm>
                <a:off x="233667" y="917567"/>
                <a:ext cx="3533326" cy="1511704"/>
                <a:chOff x="5515879" y="960199"/>
                <a:chExt cx="3533326" cy="1511704"/>
              </a:xfrm>
            </p:grpSpPr>
            <p:pic>
              <p:nvPicPr>
                <p:cNvPr id="1028" name="Picture 4" descr="https://blogger.googleusercontent.com/img/b/R29vZ2xl/AVvXsEg44u5Y0QicoNf2K3Y7Rf14CMFMKtedVOfnDFNi888dpN4wQE7RljSpBjlin7VYrdg52OHtLDIxZnwEVYZ_Dz4abuB2iVvvPBsUw7GLL5C2HLRXiE2tcnapjPi-0u-S7bHVI6hFWqzjhOE/s800/icon_medical_woman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879" y="960199"/>
                  <a:ext cx="1493343" cy="149596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160445" y="1086908"/>
                  <a:ext cx="1888760" cy="1384995"/>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女性医師</a:t>
                  </a:r>
                  <a:r>
                    <a:rPr lang="en-US" altLang="ja-JP" sz="2800" dirty="0" smtClean="0">
                      <a:latin typeface="メイリオ" panose="020B0604030504040204" pitchFamily="50" charset="-128"/>
                      <a:ea typeface="メイリオ" panose="020B0604030504040204" pitchFamily="50" charset="-128"/>
                    </a:rPr>
                    <a:t>A</a:t>
                  </a:r>
                </a:p>
                <a:p>
                  <a:r>
                    <a:rPr kumimoji="1" lang="en-US" altLang="ja-JP" sz="2800" dirty="0" smtClean="0">
                      <a:latin typeface="メイリオ" panose="020B0604030504040204" pitchFamily="50" charset="-128"/>
                      <a:ea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rPr>
                    <a:t>専門医</a:t>
                  </a:r>
                  <a:r>
                    <a:rPr lang="en-US" altLang="ja-JP" sz="2800" dirty="0">
                      <a:latin typeface="メイリオ" panose="020B0604030504040204" pitchFamily="50" charset="-128"/>
                      <a:ea typeface="メイリオ" panose="020B0604030504040204" pitchFamily="50" charset="-128"/>
                    </a:rPr>
                    <a:t>)</a:t>
                  </a:r>
                  <a:endParaRPr kumimoji="1"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子供</a:t>
                  </a:r>
                  <a:r>
                    <a:rPr lang="en-US" altLang="ja-JP" sz="2800" dirty="0">
                      <a:latin typeface="メイリオ" panose="020B0604030504040204" pitchFamily="50" charset="-128"/>
                      <a:ea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rPr>
                    <a:t>人</a:t>
                  </a:r>
                  <a:endParaRPr kumimoji="1" lang="ja-JP" altLang="en-US" sz="2800" dirty="0">
                    <a:latin typeface="メイリオ" panose="020B0604030504040204" pitchFamily="50" charset="-128"/>
                    <a:ea typeface="メイリオ" panose="020B0604030504040204" pitchFamily="50" charset="-128"/>
                  </a:endParaRPr>
                </a:p>
              </p:txBody>
            </p:sp>
          </p:grpSp>
          <p:sp>
            <p:nvSpPr>
              <p:cNvPr id="12" name="テキスト ボックス 11"/>
              <p:cNvSpPr txBox="1"/>
              <p:nvPr/>
            </p:nvSpPr>
            <p:spPr>
              <a:xfrm>
                <a:off x="269820" y="2462841"/>
                <a:ext cx="4107306" cy="954107"/>
              </a:xfrm>
              <a:prstGeom prst="rect">
                <a:avLst/>
              </a:prstGeom>
              <a:noFill/>
            </p:spPr>
            <p:txBody>
              <a:bodyPr wrap="square" rtlCol="0">
                <a:spAutoFit/>
              </a:bodyPr>
              <a:lstStyle/>
              <a:p>
                <a:r>
                  <a:rPr kumimoji="1" lang="en-US" altLang="ja-JP" sz="2800" dirty="0" smtClean="0">
                    <a:latin typeface="メイリオ" panose="020B0604030504040204" pitchFamily="50" charset="-128"/>
                    <a:ea typeface="メイリオ" panose="020B0604030504040204" pitchFamily="50" charset="-128"/>
                  </a:rPr>
                  <a:t>8</a:t>
                </a:r>
                <a:r>
                  <a:rPr kumimoji="1" lang="ja-JP" altLang="en-US" sz="2800" dirty="0" smtClean="0">
                    <a:latin typeface="メイリオ" panose="020B0604030504040204" pitchFamily="50" charset="-128"/>
                    <a:ea typeface="メイリオ" panose="020B0604030504040204" pitchFamily="50" charset="-128"/>
                  </a:rPr>
                  <a:t>時</a:t>
                </a:r>
                <a:r>
                  <a:rPr kumimoji="1" lang="en-US" altLang="ja-JP" sz="2800" dirty="0" smtClean="0">
                    <a:latin typeface="メイリオ" panose="020B0604030504040204" pitchFamily="50" charset="-128"/>
                    <a:ea typeface="メイリオ" panose="020B0604030504040204" pitchFamily="50" charset="-128"/>
                  </a:rPr>
                  <a:t>45</a:t>
                </a:r>
                <a:r>
                  <a:rPr kumimoji="1" lang="ja-JP" altLang="en-US" sz="2800" dirty="0" smtClean="0">
                    <a:latin typeface="メイリオ" panose="020B0604030504040204" pitchFamily="50" charset="-128"/>
                    <a:ea typeface="メイリオ" panose="020B0604030504040204" pitchFamily="50" charset="-128"/>
                  </a:rPr>
                  <a:t>分～</a:t>
                </a:r>
                <a:r>
                  <a:rPr kumimoji="1" lang="en-US" altLang="ja-JP" sz="2800" dirty="0" smtClean="0">
                    <a:latin typeface="メイリオ" panose="020B0604030504040204" pitchFamily="50" charset="-128"/>
                    <a:ea typeface="メイリオ" panose="020B0604030504040204" pitchFamily="50" charset="-128"/>
                  </a:rPr>
                  <a:t>14</a:t>
                </a:r>
                <a:r>
                  <a:rPr kumimoji="1" lang="ja-JP" altLang="en-US" sz="2800" dirty="0" smtClean="0">
                    <a:latin typeface="メイリオ" panose="020B0604030504040204" pitchFamily="50" charset="-128"/>
                    <a:ea typeface="メイリオ" panose="020B0604030504040204" pitchFamily="50" charset="-128"/>
                  </a:rPr>
                  <a:t>時</a:t>
                </a:r>
                <a:r>
                  <a:rPr kumimoji="1" lang="en-US" altLang="ja-JP" sz="2800" dirty="0" smtClean="0">
                    <a:latin typeface="メイリオ" panose="020B0604030504040204" pitchFamily="50" charset="-128"/>
                    <a:ea typeface="メイリオ" panose="020B0604030504040204" pitchFamily="50" charset="-128"/>
                  </a:rPr>
                  <a:t>15</a:t>
                </a:r>
                <a:r>
                  <a:rPr kumimoji="1" lang="ja-JP" altLang="en-US" sz="2800" dirty="0" smtClean="0">
                    <a:latin typeface="メイリオ" panose="020B0604030504040204" pitchFamily="50" charset="-128"/>
                    <a:ea typeface="メイリオ" panose="020B0604030504040204" pitchFamily="50" charset="-128"/>
                  </a:rPr>
                  <a:t>分　</a:t>
                </a:r>
                <a:endParaRPr kumimoji="1" lang="en-US" altLang="ja-JP" sz="2800" dirty="0" smtClean="0">
                  <a:latin typeface="メイリオ" panose="020B0604030504040204" pitchFamily="50" charset="-128"/>
                  <a:ea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rPr>
                  <a:t>週</a:t>
                </a:r>
                <a:r>
                  <a:rPr kumimoji="1" lang="en-US" altLang="ja-JP" sz="2800" dirty="0" smtClean="0">
                    <a:latin typeface="メイリオ" panose="020B0604030504040204" pitchFamily="50" charset="-128"/>
                    <a:ea typeface="メイリオ" panose="020B0604030504040204" pitchFamily="50" charset="-128"/>
                  </a:rPr>
                  <a:t>4</a:t>
                </a:r>
                <a:r>
                  <a:rPr kumimoji="1" lang="ja-JP" altLang="en-US" sz="2800" dirty="0" smtClean="0">
                    <a:latin typeface="メイリオ" panose="020B0604030504040204" pitchFamily="50" charset="-128"/>
                    <a:ea typeface="メイリオ" panose="020B0604030504040204" pitchFamily="50" charset="-128"/>
                  </a:rPr>
                  <a:t>日</a:t>
                </a:r>
                <a:r>
                  <a:rPr kumimoji="1" lang="en-US" altLang="ja-JP" sz="2800" dirty="0" smtClean="0">
                    <a:latin typeface="メイリオ" panose="020B0604030504040204" pitchFamily="50" charset="-128"/>
                    <a:ea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rPr>
                  <a:t>月・火・木・金</a:t>
                </a:r>
                <a:r>
                  <a:rPr kumimoji="1" lang="en-US" altLang="ja-JP"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p:txBody>
          </p:sp>
        </p:grpSp>
      </p:grpSp>
      <p:sp>
        <p:nvSpPr>
          <p:cNvPr id="20" name="ハート 19"/>
          <p:cNvSpPr/>
          <p:nvPr/>
        </p:nvSpPr>
        <p:spPr>
          <a:xfrm>
            <a:off x="4688170" y="1341961"/>
            <a:ext cx="1941226" cy="1917115"/>
          </a:xfrm>
          <a:prstGeom prst="heart">
            <a:avLst/>
          </a:prstGeom>
          <a:solidFill>
            <a:srgbClr val="F9A5ED"/>
          </a:solidFill>
          <a:ln>
            <a:solidFill>
              <a:srgbClr val="F9A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770489" y="1768437"/>
            <a:ext cx="1832677" cy="1200329"/>
          </a:xfrm>
          <a:prstGeom prst="rect">
            <a:avLst/>
          </a:prstGeom>
          <a:noFill/>
        </p:spPr>
        <p:txBody>
          <a:bodyPr wrap="square" rtlCol="0">
            <a:spAutoFit/>
          </a:bodyPr>
          <a:lstStyle/>
          <a:p>
            <a:pPr algn="ctr"/>
            <a:r>
              <a:rPr kumimoji="1" lang="ja-JP" altLang="en-US" sz="2400" dirty="0" smtClean="0">
                <a:latin typeface="メイリオ" panose="020B0604030504040204" pitchFamily="50" charset="-128"/>
                <a:ea typeface="メイリオ" panose="020B0604030504040204" pitchFamily="50" charset="-128"/>
              </a:rPr>
              <a:t>合計</a:t>
            </a:r>
            <a:endParaRPr kumimoji="1" lang="en-US" altLang="ja-JP" sz="2400" dirty="0" smtClean="0">
              <a:latin typeface="メイリオ" panose="020B0604030504040204" pitchFamily="50" charset="-128"/>
              <a:ea typeface="メイリオ" panose="020B0604030504040204" pitchFamily="50" charset="-128"/>
            </a:endParaRPr>
          </a:p>
          <a:p>
            <a:pPr algn="ctr"/>
            <a:r>
              <a:rPr kumimoji="1" lang="en-US" altLang="ja-JP" sz="2400" dirty="0" smtClean="0">
                <a:latin typeface="メイリオ" panose="020B0604030504040204" pitchFamily="50" charset="-128"/>
                <a:ea typeface="メイリオ" panose="020B0604030504040204" pitchFamily="50" charset="-128"/>
              </a:rPr>
              <a:t>40</a:t>
            </a:r>
            <a:r>
              <a:rPr kumimoji="1" lang="ja-JP" altLang="en-US" sz="2400" dirty="0" smtClean="0">
                <a:latin typeface="メイリオ" panose="020B0604030504040204" pitchFamily="50" charset="-128"/>
                <a:ea typeface="メイリオ" panose="020B0604030504040204" pitchFamily="50" charset="-128"/>
              </a:rPr>
              <a:t>時間以上</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週</a:t>
            </a:r>
            <a:endParaRPr kumimoji="1" lang="ja-JP" altLang="en-US" sz="2400" dirty="0">
              <a:latin typeface="メイリオ" panose="020B0604030504040204" pitchFamily="50" charset="-128"/>
              <a:ea typeface="メイリオ" panose="020B0604030504040204" pitchFamily="50" charset="-128"/>
            </a:endParaRPr>
          </a:p>
        </p:txBody>
      </p:sp>
      <p:sp>
        <p:nvSpPr>
          <p:cNvPr id="22" name="コンテンツ プレースホルダー 1"/>
          <p:cNvSpPr txBox="1">
            <a:spLocks/>
          </p:cNvSpPr>
          <p:nvPr/>
        </p:nvSpPr>
        <p:spPr bwMode="auto">
          <a:xfrm>
            <a:off x="865681" y="3839037"/>
            <a:ext cx="10972800" cy="210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r>
              <a:rPr lang="ja-JP" altLang="en-US" sz="1800" dirty="0" smtClean="0">
                <a:latin typeface="メイリオ" panose="020B0604030504040204" pitchFamily="50" charset="-128"/>
                <a:ea typeface="メイリオ" panose="020B0604030504040204" pitchFamily="50" charset="-128"/>
              </a:rPr>
              <a:t>医師</a:t>
            </a:r>
            <a:r>
              <a:rPr lang="en-US" altLang="ja-JP" sz="1800" dirty="0" smtClean="0">
                <a:latin typeface="メイリオ" panose="020B0604030504040204" pitchFamily="50" charset="-128"/>
                <a:ea typeface="メイリオ" panose="020B0604030504040204" pitchFamily="50" charset="-128"/>
              </a:rPr>
              <a:t>A</a:t>
            </a:r>
            <a:r>
              <a:rPr lang="ja-JP" altLang="en-US" sz="1800" dirty="0" smtClean="0">
                <a:latin typeface="メイリオ" panose="020B0604030504040204" pitchFamily="50" charset="-128"/>
                <a:ea typeface="メイリオ" panose="020B0604030504040204" pitchFamily="50" charset="-128"/>
              </a:rPr>
              <a:t>は両方の親が遠方、医師</a:t>
            </a:r>
            <a:r>
              <a:rPr lang="en-US" altLang="ja-JP" sz="1800" dirty="0" smtClean="0">
                <a:latin typeface="メイリオ" panose="020B0604030504040204" pitchFamily="50" charset="-128"/>
                <a:ea typeface="メイリオ" panose="020B0604030504040204" pitchFamily="50" charset="-128"/>
              </a:rPr>
              <a:t>B</a:t>
            </a:r>
            <a:r>
              <a:rPr lang="ja-JP" altLang="en-US" sz="1800" dirty="0" smtClean="0">
                <a:latin typeface="メイリオ" panose="020B0604030504040204" pitchFamily="50" charset="-128"/>
                <a:ea typeface="メイリオ" panose="020B0604030504040204" pitchFamily="50" charset="-128"/>
              </a:rPr>
              <a:t>の母は近隣にいるも協力困難</a:t>
            </a:r>
            <a:endParaRPr lang="en-US" altLang="ja-JP" sz="1800" dirty="0" smtClean="0">
              <a:latin typeface="メイリオ" panose="020B0604030504040204" pitchFamily="50" charset="-128"/>
              <a:ea typeface="メイリオ" panose="020B0604030504040204" pitchFamily="50" charset="-128"/>
            </a:endParaRPr>
          </a:p>
          <a:p>
            <a:endParaRPr lang="en-US" altLang="ja-JP" sz="1050" dirty="0" smtClean="0">
              <a:latin typeface="メイリオ" panose="020B0604030504040204" pitchFamily="50" charset="-128"/>
              <a:ea typeface="メイリオ" panose="020B0604030504040204" pitchFamily="50" charset="-128"/>
            </a:endParaRPr>
          </a:p>
          <a:p>
            <a:r>
              <a:rPr lang="en-US" altLang="ja-JP" sz="1800" dirty="0" smtClean="0">
                <a:latin typeface="メイリオ" panose="020B0604030504040204" pitchFamily="50" charset="-128"/>
                <a:ea typeface="メイリオ" panose="020B0604030504040204" pitchFamily="50" charset="-128"/>
              </a:rPr>
              <a:t>A</a:t>
            </a:r>
            <a:r>
              <a:rPr lang="ja-JP" altLang="en-US" sz="1800" dirty="0" err="1" smtClean="0">
                <a:latin typeface="メイリオ" panose="020B0604030504040204" pitchFamily="50" charset="-128"/>
                <a:ea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rPr>
              <a:t>B</a:t>
            </a:r>
            <a:r>
              <a:rPr lang="ja-JP" altLang="en-US" sz="1800" dirty="0" smtClean="0">
                <a:latin typeface="メイリオ" panose="020B0604030504040204" pitchFamily="50" charset="-128"/>
                <a:ea typeface="メイリオ" panose="020B0604030504040204" pitchFamily="50" charset="-128"/>
              </a:rPr>
              <a:t>それぞれ配偶者が研究者や医師で出張も多く多忙のため子育ての協力は得られにくい</a:t>
            </a:r>
            <a:endParaRPr lang="en-US" altLang="ja-JP" sz="1800" dirty="0" smtClean="0">
              <a:latin typeface="メイリオ" panose="020B0604030504040204" pitchFamily="50" charset="-128"/>
              <a:ea typeface="メイリオ" panose="020B0604030504040204" pitchFamily="50" charset="-128"/>
            </a:endParaRPr>
          </a:p>
          <a:p>
            <a:endParaRPr lang="en-US" altLang="ja-JP" sz="1050" dirty="0" smtClean="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両親</a:t>
            </a:r>
            <a:r>
              <a:rPr lang="ja-JP" altLang="en-US" sz="1800" dirty="0">
                <a:latin typeface="メイリオ" panose="020B0604030504040204" pitchFamily="50" charset="-128"/>
                <a:ea typeface="メイリオ" panose="020B0604030504040204" pitchFamily="50" charset="-128"/>
              </a:rPr>
              <a:t>や家族のサポートが</a:t>
            </a:r>
            <a:r>
              <a:rPr lang="ja-JP" altLang="en-US" sz="1800" dirty="0" smtClean="0">
                <a:latin typeface="メイリオ" panose="020B0604030504040204" pitchFamily="50" charset="-128"/>
                <a:ea typeface="メイリオ" panose="020B0604030504040204" pitchFamily="50" charset="-128"/>
              </a:rPr>
              <a:t>得られない女性医師</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人が常勤医</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人分の業務を</a:t>
            </a:r>
            <a:r>
              <a:rPr lang="ja-JP" altLang="en-US" sz="1800" dirty="0" smtClean="0">
                <a:latin typeface="メイリオ" panose="020B0604030504040204" pitchFamily="50" charset="-128"/>
                <a:ea typeface="メイリオ" panose="020B0604030504040204" pitchFamily="50" charset="-128"/>
              </a:rPr>
              <a:t>行う</a:t>
            </a:r>
            <a:endParaRPr lang="en-US" altLang="ja-JP" sz="1800" dirty="0" smtClean="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個人情報は載せないように</a:t>
            </a:r>
            <a:r>
              <a:rPr lang="en-US" altLang="ja-JP" sz="1800" dirty="0" smtClean="0">
                <a:latin typeface="メイリオ" panose="020B0604030504040204" pitchFamily="50" charset="-128"/>
                <a:ea typeface="メイリオ" panose="020B0604030504040204" pitchFamily="50" charset="-128"/>
              </a:rPr>
              <a:t>LINE</a:t>
            </a:r>
            <a:r>
              <a:rPr lang="ja-JP" altLang="en-US" sz="1800" dirty="0" smtClean="0">
                <a:latin typeface="メイリオ" panose="020B0604030504040204" pitchFamily="50" charset="-128"/>
                <a:ea typeface="メイリオ" panose="020B0604030504040204" pitchFamily="50" charset="-128"/>
              </a:rPr>
              <a:t>等で</a:t>
            </a:r>
            <a:r>
              <a:rPr lang="ja-JP" altLang="en-US" sz="1800" dirty="0">
                <a:latin typeface="メイリオ" panose="020B0604030504040204" pitchFamily="50" charset="-128"/>
                <a:ea typeface="メイリオ" panose="020B0604030504040204" pitchFamily="50" charset="-128"/>
              </a:rPr>
              <a:t>情報共有しながら</a:t>
            </a:r>
            <a:r>
              <a:rPr lang="ja-JP" altLang="en-US" sz="1800" dirty="0" smtClean="0">
                <a:latin typeface="メイリオ" panose="020B0604030504040204" pitchFamily="50" charset="-128"/>
                <a:ea typeface="メイリオ" panose="020B0604030504040204" pitchFamily="50" charset="-128"/>
              </a:rPr>
              <a:t>勤務</a:t>
            </a:r>
            <a:endParaRPr lang="en-US" altLang="ja-JP" sz="1800" dirty="0" smtClean="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手術ももちろんおこなうため夜間の呼び出しも対応できるように当番</a:t>
            </a:r>
            <a:r>
              <a:rPr lang="ja-JP" altLang="en-US" sz="1800" dirty="0" smtClean="0">
                <a:latin typeface="メイリオ" panose="020B0604030504040204" pitchFamily="50" charset="-128"/>
                <a:ea typeface="メイリオ" panose="020B0604030504040204" pitchFamily="50" charset="-128"/>
              </a:rPr>
              <a:t>を決めていた</a:t>
            </a:r>
            <a:endParaRPr lang="en-US" altLang="ja-JP" sz="1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217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85751" y="4033157"/>
            <a:ext cx="11478986" cy="23023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a:xfrm>
            <a:off x="609600" y="4354642"/>
            <a:ext cx="10972800" cy="2098545"/>
          </a:xfrm>
        </p:spPr>
        <p:txBody>
          <a:bodyPr/>
          <a:lstStyle/>
          <a:p>
            <a:pPr marL="0" indent="0">
              <a:buNone/>
            </a:pPr>
            <a:endParaRPr kumimoji="1" lang="en-US" altLang="ja-JP" dirty="0" smtClean="0"/>
          </a:p>
          <a:p>
            <a:pPr marL="0" indent="0">
              <a:buNone/>
            </a:pPr>
            <a:endParaRPr kumimoji="1" lang="ja-JP" altLang="en-US" dirty="0"/>
          </a:p>
        </p:txBody>
      </p:sp>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当院での子育て女性医師のワークシェアリングでのメリット</a:t>
            </a:r>
            <a:endParaRPr kumimoji="1" lang="ja-JP" altLang="en-US" dirty="0">
              <a:latin typeface="メイリオ" panose="020B0604030504040204" pitchFamily="50" charset="-128"/>
              <a:ea typeface="メイリオ" panose="020B0604030504040204" pitchFamily="50" charset="-128"/>
            </a:endParaRPr>
          </a:p>
        </p:txBody>
      </p:sp>
      <p:sp>
        <p:nvSpPr>
          <p:cNvPr id="25" name="コンテンツ プレースホルダー 1"/>
          <p:cNvSpPr txBox="1">
            <a:spLocks/>
          </p:cNvSpPr>
          <p:nvPr/>
        </p:nvSpPr>
        <p:spPr bwMode="auto">
          <a:xfrm>
            <a:off x="552450" y="4354642"/>
            <a:ext cx="10967357" cy="166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endParaRPr lang="ja-JP" altLang="en-US" sz="1800" dirty="0">
              <a:latin typeface="メイリオ" panose="020B0604030504040204" pitchFamily="50" charset="-128"/>
              <a:ea typeface="メイリオ" panose="020B0604030504040204" pitchFamily="50" charset="-128"/>
            </a:endParaRPr>
          </a:p>
          <a:p>
            <a:r>
              <a:rPr lang="ja-JP" altLang="en-US" sz="1800" dirty="0" smtClean="0">
                <a:latin typeface="メイリオ" panose="020B0604030504040204" pitchFamily="50" charset="-128"/>
                <a:ea typeface="メイリオ" panose="020B0604030504040204" pitchFamily="50" charset="-128"/>
              </a:rPr>
              <a:t>代替医師を確保できる</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他</a:t>
            </a:r>
            <a:r>
              <a:rPr lang="ja-JP" altLang="en-US" sz="1800" dirty="0" smtClean="0">
                <a:latin typeface="メイリオ" panose="020B0604030504040204" pitchFamily="50" charset="-128"/>
                <a:ea typeface="メイリオ" panose="020B0604030504040204" pitchFamily="50" charset="-128"/>
              </a:rPr>
              <a:t>の医師が急遽</a:t>
            </a:r>
            <a:r>
              <a:rPr lang="ja-JP" altLang="en-US" sz="1800" dirty="0">
                <a:latin typeface="メイリオ" panose="020B0604030504040204" pitchFamily="50" charset="-128"/>
                <a:ea typeface="メイリオ" panose="020B0604030504040204" pitchFamily="50" charset="-128"/>
              </a:rPr>
              <a:t>病欠などになっても</a:t>
            </a:r>
            <a:r>
              <a:rPr lang="ja-JP" altLang="en-US" sz="1800" dirty="0" smtClean="0">
                <a:latin typeface="メイリオ" panose="020B0604030504040204" pitchFamily="50" charset="-128"/>
                <a:ea typeface="メイリオ" panose="020B0604030504040204" pitchFamily="50" charset="-128"/>
              </a:rPr>
              <a:t>、ワークシェア医師の</a:t>
            </a:r>
            <a:r>
              <a:rPr lang="en-US" altLang="ja-JP" sz="1800" dirty="0" smtClean="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人がバックアップできるため常勤医師</a:t>
            </a:r>
            <a:r>
              <a:rPr lang="en-US" altLang="ja-JP" sz="1800" dirty="0">
                <a:latin typeface="メイリオ" panose="020B0604030504040204" pitchFamily="50" charset="-128"/>
                <a:ea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rPr>
              <a:t>人</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en-US" altLang="ja-JP" sz="1800" dirty="0">
                <a:latin typeface="メイリオ" panose="020B0604030504040204" pitchFamily="50" charset="-128"/>
                <a:ea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以上</a:t>
            </a:r>
            <a:r>
              <a:rPr lang="ja-JP" altLang="en-US" sz="1800" dirty="0">
                <a:latin typeface="メイリオ" panose="020B0604030504040204" pitchFamily="50" charset="-128"/>
                <a:ea typeface="メイリオ" panose="020B0604030504040204" pitchFamily="50" charset="-128"/>
              </a:rPr>
              <a:t>の働きが</a:t>
            </a:r>
            <a:r>
              <a:rPr lang="ja-JP" altLang="en-US" sz="1800" dirty="0" smtClean="0">
                <a:latin typeface="メイリオ" panose="020B0604030504040204" pitchFamily="50" charset="-128"/>
                <a:ea typeface="メイリオ" panose="020B0604030504040204" pitchFamily="50" charset="-128"/>
              </a:rPr>
              <a:t>できる</a:t>
            </a:r>
            <a:r>
              <a:rPr lang="en-US" altLang="ja-JP" sz="1800" dirty="0" smtClean="0">
                <a:latin typeface="メイリオ" panose="020B0604030504040204" pitchFamily="50" charset="-128"/>
                <a:ea typeface="メイリオ" panose="020B0604030504040204" pitchFamily="50" charset="-128"/>
              </a:rPr>
              <a:t>)</a:t>
            </a:r>
          </a:p>
          <a:p>
            <a:r>
              <a:rPr lang="ja-JP" altLang="en-US" sz="1800" dirty="0" smtClean="0">
                <a:latin typeface="メイリオ" panose="020B0604030504040204" pitchFamily="50" charset="-128"/>
                <a:ea typeface="メイリオ" panose="020B0604030504040204" pitchFamily="50" charset="-128"/>
              </a:rPr>
              <a:t>ワークシェア医師</a:t>
            </a:r>
            <a:r>
              <a:rPr lang="en-US" altLang="ja-JP" sz="1800" dirty="0" smtClean="0">
                <a:latin typeface="メイリオ" panose="020B0604030504040204" pitchFamily="50" charset="-128"/>
                <a:ea typeface="メイリオ" panose="020B0604030504040204" pitchFamily="50" charset="-128"/>
              </a:rPr>
              <a:t>1</a:t>
            </a:r>
            <a:r>
              <a:rPr lang="ja-JP" altLang="en-US" sz="1800" dirty="0" smtClean="0">
                <a:latin typeface="メイリオ" panose="020B0604030504040204" pitchFamily="50" charset="-128"/>
                <a:ea typeface="メイリオ" panose="020B0604030504040204" pitchFamily="50" charset="-128"/>
              </a:rPr>
              <a:t>人当たりの給料は安く抑えられる</a:t>
            </a:r>
            <a:endParaRPr lang="en-US" altLang="ja-JP" sz="1800" dirty="0">
              <a:latin typeface="メイリオ" panose="020B0604030504040204" pitchFamily="50" charset="-128"/>
              <a:ea typeface="メイリオ" panose="020B0604030504040204" pitchFamily="50" charset="-128"/>
            </a:endParaRPr>
          </a:p>
          <a:p>
            <a:pPr marL="0" indent="0">
              <a:buNone/>
            </a:pPr>
            <a:endParaRPr lang="ja-JP" altLang="en-US" sz="1800" dirty="0">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285751" y="849086"/>
            <a:ext cx="11478986" cy="2800350"/>
            <a:chOff x="285751" y="849086"/>
            <a:chExt cx="11478986" cy="2800350"/>
          </a:xfrm>
        </p:grpSpPr>
        <p:sp>
          <p:nvSpPr>
            <p:cNvPr id="4" name="角丸四角形 3"/>
            <p:cNvSpPr/>
            <p:nvPr/>
          </p:nvSpPr>
          <p:spPr>
            <a:xfrm>
              <a:off x="285751" y="849086"/>
              <a:ext cx="11478986" cy="2800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1"/>
            <p:cNvSpPr txBox="1">
              <a:spLocks/>
            </p:cNvSpPr>
            <p:nvPr/>
          </p:nvSpPr>
          <p:spPr bwMode="auto">
            <a:xfrm>
              <a:off x="552450" y="1292749"/>
              <a:ext cx="10889381" cy="175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r>
                <a:rPr lang="ja-JP" altLang="en-US" sz="1800" dirty="0" smtClean="0">
                  <a:latin typeface="メイリオ" panose="020B0604030504040204" pitchFamily="50" charset="-128"/>
                  <a:ea typeface="メイリオ" panose="020B0604030504040204" pitchFamily="50" charset="-128"/>
                </a:rPr>
                <a:t>手術、入院など、外来診療以外の診療ができる</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rPr>
                <a:t>    後期</a:t>
              </a:r>
              <a:r>
                <a:rPr lang="ja-JP" altLang="en-US" sz="1800" dirty="0">
                  <a:latin typeface="メイリオ" panose="020B0604030504040204" pitchFamily="50" charset="-128"/>
                  <a:ea typeface="メイリオ" panose="020B0604030504040204" pitchFamily="50" charset="-128"/>
                </a:rPr>
                <a:t>研修医にとっては</a:t>
              </a:r>
              <a:r>
                <a:rPr lang="ja-JP" altLang="en-US" sz="1800" dirty="0" smtClean="0">
                  <a:latin typeface="メイリオ" panose="020B0604030504040204" pitchFamily="50" charset="-128"/>
                  <a:ea typeface="メイリオ" panose="020B0604030504040204" pitchFamily="50" charset="-128"/>
                </a:rPr>
                <a:t>、専門医</a:t>
              </a:r>
              <a:r>
                <a:rPr lang="ja-JP" altLang="en-US" sz="1800" dirty="0">
                  <a:latin typeface="メイリオ" panose="020B0604030504040204" pitchFamily="50" charset="-128"/>
                  <a:ea typeface="メイリオ" panose="020B0604030504040204" pitchFamily="50" charset="-128"/>
                </a:rPr>
                <a:t>取得のための経験</a:t>
              </a:r>
              <a:r>
                <a:rPr lang="ja-JP" altLang="en-US" sz="1800" dirty="0" smtClean="0">
                  <a:latin typeface="メイリオ" panose="020B0604030504040204" pitchFamily="50" charset="-128"/>
                  <a:ea typeface="メイリオ" panose="020B0604030504040204" pitchFamily="50" charset="-128"/>
                </a:rPr>
                <a:t>が得られる</a:t>
              </a:r>
              <a:endParaRPr lang="ja-JP" altLang="en-US" sz="1800" dirty="0">
                <a:latin typeface="メイリオ" panose="020B0604030504040204" pitchFamily="50" charset="-128"/>
                <a:ea typeface="メイリオ" panose="020B0604030504040204" pitchFamily="50" charset="-128"/>
              </a:endParaRPr>
            </a:p>
            <a:p>
              <a:pPr marL="0" indent="0">
                <a:buNone/>
              </a:pPr>
              <a:r>
                <a:rPr lang="ja-JP" altLang="en-US" sz="1800" dirty="0" smtClean="0">
                  <a:latin typeface="メイリオ" panose="020B0604030504040204" pitchFamily="50" charset="-128"/>
                  <a:ea typeface="メイリオ" panose="020B0604030504040204" pitchFamily="50" charset="-128"/>
                </a:rPr>
                <a:t>    専門医</a:t>
              </a:r>
              <a:r>
                <a:rPr lang="ja-JP" altLang="en-US" sz="1800" dirty="0">
                  <a:latin typeface="メイリオ" panose="020B0604030504040204" pitchFamily="50" charset="-128"/>
                  <a:ea typeface="メイリオ" panose="020B0604030504040204" pitchFamily="50" charset="-128"/>
                </a:rPr>
                <a:t>取得後も、当直や過剰な超過勤務など、常勤医師としての負担をある程度避けて、</a:t>
              </a:r>
              <a:r>
                <a:rPr lang="ja-JP" altLang="en-US" sz="1800" dirty="0" smtClean="0">
                  <a:latin typeface="メイリオ" panose="020B0604030504040204" pitchFamily="50" charset="-128"/>
                  <a:ea typeface="メイリオ" panose="020B0604030504040204" pitchFamily="50" charset="-128"/>
                </a:rPr>
                <a:t>キャリアが　</a:t>
              </a:r>
              <a:endParaRPr lang="en-US" altLang="ja-JP" sz="1800" dirty="0" smtClean="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継続</a:t>
              </a:r>
              <a:r>
                <a:rPr lang="ja-JP" altLang="en-US" sz="1800" dirty="0">
                  <a:latin typeface="メイリオ" panose="020B0604030504040204" pitchFamily="50" charset="-128"/>
                  <a:ea typeface="メイリオ" panose="020B0604030504040204" pitchFamily="50" charset="-128"/>
                </a:rPr>
                <a:t>できる</a:t>
              </a:r>
            </a:p>
            <a:p>
              <a:pPr>
                <a:buFont typeface="+mj-ea"/>
                <a:buAutoNum type="circleNumDbPlain"/>
              </a:pPr>
              <a:endParaRPr lang="en-US" altLang="ja-JP" sz="1800" dirty="0" smtClean="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個人や子供のスケジュールに合わせて勤務日・形態を変更することで、子育てと仕事の両立が</a:t>
              </a:r>
              <a:r>
                <a:rPr lang="ja-JP" altLang="en-US" sz="1800" dirty="0" smtClean="0">
                  <a:latin typeface="メイリオ" panose="020B0604030504040204" pitchFamily="50" charset="-128"/>
                  <a:ea typeface="メイリオ" panose="020B0604030504040204" pitchFamily="50" charset="-128"/>
                </a:rPr>
                <a:t>図れる</a:t>
              </a:r>
              <a:endParaRPr lang="en-US" altLang="ja-JP" sz="1800" dirty="0" smtClean="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pPr marL="0" indent="0">
                <a:buNone/>
              </a:pPr>
              <a:endParaRPr lang="ja-JP" altLang="en-US" sz="1800" dirty="0">
                <a:latin typeface="メイリオ" panose="020B0604030504040204" pitchFamily="50" charset="-128"/>
                <a:ea typeface="メイリオ" panose="020B0604030504040204" pitchFamily="50" charset="-128"/>
              </a:endParaRPr>
            </a:p>
          </p:txBody>
        </p:sp>
      </p:grpSp>
      <p:grpSp>
        <p:nvGrpSpPr>
          <p:cNvPr id="12" name="グループ化 11"/>
          <p:cNvGrpSpPr/>
          <p:nvPr/>
        </p:nvGrpSpPr>
        <p:grpSpPr>
          <a:xfrm>
            <a:off x="609600" y="695936"/>
            <a:ext cx="2517505" cy="509727"/>
            <a:chOff x="609600" y="695936"/>
            <a:chExt cx="2370364" cy="509727"/>
          </a:xfrm>
        </p:grpSpPr>
        <p:sp>
          <p:nvSpPr>
            <p:cNvPr id="10" name="正方形/長方形 9"/>
            <p:cNvSpPr/>
            <p:nvPr/>
          </p:nvSpPr>
          <p:spPr>
            <a:xfrm>
              <a:off x="609600" y="695936"/>
              <a:ext cx="2198914" cy="509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53143" y="776389"/>
              <a:ext cx="2326821"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当事者</a:t>
              </a:r>
              <a:r>
                <a:rPr lang="ja-JP" altLang="en-US" sz="2000" dirty="0" smtClean="0">
                  <a:latin typeface="メイリオ" panose="020B0604030504040204" pitchFamily="50" charset="-128"/>
                  <a:ea typeface="メイリオ" panose="020B0604030504040204" pitchFamily="50" charset="-128"/>
                </a:rPr>
                <a:t>のメリット</a:t>
              </a:r>
              <a:endParaRPr kumimoji="1" lang="ja-JP" altLang="en-US" sz="2000" dirty="0">
                <a:latin typeface="メイリオ" panose="020B0604030504040204" pitchFamily="50" charset="-128"/>
                <a:ea typeface="メイリオ" panose="020B0604030504040204" pitchFamily="50" charset="-128"/>
              </a:endParaRPr>
            </a:p>
          </p:txBody>
        </p:sp>
      </p:grpSp>
      <p:grpSp>
        <p:nvGrpSpPr>
          <p:cNvPr id="13" name="グループ化 12"/>
          <p:cNvGrpSpPr/>
          <p:nvPr/>
        </p:nvGrpSpPr>
        <p:grpSpPr>
          <a:xfrm>
            <a:off x="591911" y="3907686"/>
            <a:ext cx="2715985" cy="509727"/>
            <a:chOff x="591911" y="3907686"/>
            <a:chExt cx="2551814" cy="509727"/>
          </a:xfrm>
        </p:grpSpPr>
        <p:grpSp>
          <p:nvGrpSpPr>
            <p:cNvPr id="16" name="グループ化 15"/>
            <p:cNvGrpSpPr/>
            <p:nvPr/>
          </p:nvGrpSpPr>
          <p:grpSpPr>
            <a:xfrm>
              <a:off x="591911" y="3907686"/>
              <a:ext cx="2198914" cy="509727"/>
              <a:chOff x="609600" y="695936"/>
              <a:chExt cx="2198914" cy="509727"/>
            </a:xfrm>
          </p:grpSpPr>
          <p:sp>
            <p:nvSpPr>
              <p:cNvPr id="17" name="正方形/長方形 16"/>
              <p:cNvSpPr/>
              <p:nvPr/>
            </p:nvSpPr>
            <p:spPr>
              <a:xfrm>
                <a:off x="609600" y="695936"/>
                <a:ext cx="2198914" cy="509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42950" y="762000"/>
                <a:ext cx="1926771" cy="383721"/>
              </a:xfrm>
              <a:prstGeom prst="rect">
                <a:avLst/>
              </a:prstGeom>
              <a:noFill/>
            </p:spPr>
            <p:txBody>
              <a:bodyPr wrap="square" rtlCol="0">
                <a:spAutoFit/>
              </a:bodyPr>
              <a:lstStyle/>
              <a:p>
                <a:endParaRPr kumimoji="1" lang="ja-JP" altLang="en-US" dirty="0"/>
              </a:p>
            </p:txBody>
          </p:sp>
        </p:grpSp>
        <p:sp>
          <p:nvSpPr>
            <p:cNvPr id="19" name="テキスト ボックス 18"/>
            <p:cNvSpPr txBox="1"/>
            <p:nvPr/>
          </p:nvSpPr>
          <p:spPr>
            <a:xfrm>
              <a:off x="608531" y="3987332"/>
              <a:ext cx="2535194"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雇用主</a:t>
              </a:r>
              <a:r>
                <a:rPr lang="ja-JP" altLang="en-US" sz="2000" dirty="0" smtClean="0">
                  <a:latin typeface="メイリオ" panose="020B0604030504040204" pitchFamily="50" charset="-128"/>
                  <a:ea typeface="メイリオ" panose="020B0604030504040204" pitchFamily="50" charset="-128"/>
                </a:rPr>
                <a:t>のメリット</a:t>
              </a:r>
              <a:endParaRPr kumimoji="1" lang="ja-JP" altLang="en-US" sz="20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917136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1"/>
          <p:cNvSpPr/>
          <p:nvPr/>
        </p:nvSpPr>
        <p:spPr>
          <a:xfrm>
            <a:off x="442208" y="1545696"/>
            <a:ext cx="6530092" cy="971625"/>
          </a:xfrm>
          <a:prstGeom prst="wedgeRoundRectCallout">
            <a:avLst>
              <a:gd name="adj1" fmla="val 72995"/>
              <a:gd name="adj2" fmla="val -18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19258935"/>
              </p:ext>
            </p:extLst>
          </p:nvPr>
        </p:nvGraphicFramePr>
        <p:xfrm>
          <a:off x="442208" y="3200400"/>
          <a:ext cx="11280099" cy="3316755"/>
        </p:xfrm>
        <a:graphic>
          <a:graphicData uri="http://schemas.openxmlformats.org/drawingml/2006/table">
            <a:tbl>
              <a:tblPr firstRow="1" bandRow="1">
                <a:tableStyleId>{E8B1032C-EA38-4F05-BA0D-38AFFFC7BED3}</a:tableStyleId>
              </a:tblPr>
              <a:tblGrid>
                <a:gridCol w="1769258"/>
                <a:gridCol w="1859169"/>
                <a:gridCol w="1869683"/>
                <a:gridCol w="887529"/>
                <a:gridCol w="1164880"/>
                <a:gridCol w="920159"/>
                <a:gridCol w="988215"/>
                <a:gridCol w="862751"/>
                <a:gridCol w="958455"/>
              </a:tblGrid>
              <a:tr h="336208">
                <a:tc>
                  <a:txBody>
                    <a:bodyPr/>
                    <a:lstStyle/>
                    <a:p>
                      <a:pPr algn="ctr"/>
                      <a:endParaRPr kumimoji="1" lang="ja-JP" altLang="en-US" sz="2400" dirty="0">
                        <a:latin typeface="メイリオ" panose="020B0604030504040204" pitchFamily="50" charset="-128"/>
                        <a:ea typeface="メイリオ" panose="020B0604030504040204" pitchFamily="50" charset="-128"/>
                      </a:endParaRPr>
                    </a:p>
                  </a:txBody>
                  <a:tcPr marL="116161" marR="116161" anchor="ctr"/>
                </a:tc>
                <a:tc>
                  <a:txBody>
                    <a:bodyPr/>
                    <a:lstStyle/>
                    <a:p>
                      <a:pPr algn="ctr"/>
                      <a:r>
                        <a:rPr kumimoji="1" lang="ja-JP" altLang="en-US" sz="2400" dirty="0" smtClean="0">
                          <a:latin typeface="メイリオ" panose="020B0604030504040204" pitchFamily="50" charset="-128"/>
                          <a:ea typeface="メイリオ" panose="020B0604030504040204" pitchFamily="50" charset="-128"/>
                        </a:rPr>
                        <a:t>月</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accent1"/>
                    </a:solidFill>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火</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accent1"/>
                    </a:solidFill>
                  </a:tcPr>
                </a:tc>
                <a:tc gridSpan="2">
                  <a:txBody>
                    <a:bodyPr/>
                    <a:lstStyle/>
                    <a:p>
                      <a:pPr algn="ctr"/>
                      <a:r>
                        <a:rPr kumimoji="1" lang="ja-JP" altLang="en-US" sz="2400" dirty="0" smtClean="0">
                          <a:latin typeface="メイリオ" panose="020B0604030504040204" pitchFamily="50" charset="-128"/>
                          <a:ea typeface="メイリオ" panose="020B0604030504040204" pitchFamily="50" charset="-128"/>
                        </a:rPr>
                        <a:t>水</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accent1"/>
                    </a:solidFill>
                  </a:tcPr>
                </a:tc>
                <a:tc hMerge="1">
                  <a:txBody>
                    <a:bodyPr/>
                    <a:lstStyle/>
                    <a:p>
                      <a:endParaRPr kumimoji="1" lang="ja-JP" altLang="en-US"/>
                    </a:p>
                  </a:txBody>
                  <a:tcPr/>
                </a:tc>
                <a:tc gridSpan="2">
                  <a:txBody>
                    <a:bodyPr/>
                    <a:lstStyle/>
                    <a:p>
                      <a:pPr algn="ctr"/>
                      <a:r>
                        <a:rPr kumimoji="1" lang="ja-JP" altLang="en-US" sz="2400" dirty="0" smtClean="0">
                          <a:latin typeface="メイリオ" panose="020B0604030504040204" pitchFamily="50" charset="-128"/>
                          <a:ea typeface="メイリオ" panose="020B0604030504040204" pitchFamily="50" charset="-128"/>
                        </a:rPr>
                        <a:t>木</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accent1"/>
                    </a:solidFill>
                  </a:tcPr>
                </a:tc>
                <a:tc hMerge="1">
                  <a:txBody>
                    <a:bodyPr/>
                    <a:lstStyle/>
                    <a:p>
                      <a:endParaRPr kumimoji="1" lang="ja-JP" altLang="en-US"/>
                    </a:p>
                  </a:txBody>
                  <a:tcPr/>
                </a:tc>
                <a:tc gridSpan="2">
                  <a:txBody>
                    <a:bodyPr/>
                    <a:lstStyle/>
                    <a:p>
                      <a:pPr algn="ctr"/>
                      <a:r>
                        <a:rPr kumimoji="1" lang="ja-JP" altLang="en-US" sz="2400" dirty="0" smtClean="0">
                          <a:latin typeface="メイリオ" panose="020B0604030504040204" pitchFamily="50" charset="-128"/>
                          <a:ea typeface="メイリオ" panose="020B0604030504040204" pitchFamily="50" charset="-128"/>
                        </a:rPr>
                        <a:t>金</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accent1"/>
                    </a:solidFill>
                  </a:tcPr>
                </a:tc>
                <a:tc hMerge="1">
                  <a:txBody>
                    <a:bodyPr/>
                    <a:lstStyle/>
                    <a:p>
                      <a:endParaRPr kumimoji="1" lang="ja-JP" altLang="en-US"/>
                    </a:p>
                  </a:txBody>
                  <a:tcPr/>
                </a:tc>
              </a:tr>
              <a:tr h="744453">
                <a:tc rowSpan="2">
                  <a:txBody>
                    <a:bodyPr/>
                    <a:lstStyle/>
                    <a:p>
                      <a:pPr algn="ctr"/>
                      <a:r>
                        <a:rPr kumimoji="1" lang="ja-JP" altLang="en-US" sz="2400" dirty="0" smtClean="0">
                          <a:latin typeface="メイリオ" panose="020B0604030504040204" pitchFamily="50" charset="-128"/>
                          <a:ea typeface="メイリオ" panose="020B0604030504040204" pitchFamily="50" charset="-128"/>
                        </a:rPr>
                        <a:t>午前</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accent1"/>
                    </a:solidFill>
                  </a:tcPr>
                </a:tc>
                <a:tc rowSpan="2">
                  <a:txBody>
                    <a:bodyPr/>
                    <a:lstStyle/>
                    <a:p>
                      <a:pPr algn="ctr"/>
                      <a:r>
                        <a:rPr kumimoji="1" lang="ja-JP" altLang="en-US" sz="2400" dirty="0" smtClean="0">
                          <a:latin typeface="メイリオ" panose="020B0604030504040204" pitchFamily="50" charset="-128"/>
                          <a:ea typeface="メイリオ" panose="020B0604030504040204" pitchFamily="50" charset="-128"/>
                        </a:rPr>
                        <a:t>外来</a:t>
                      </a:r>
                      <a:r>
                        <a:rPr kumimoji="1" lang="en-US" altLang="ja-JP" sz="2400" dirty="0" smtClean="0">
                          <a:latin typeface="メイリオ" panose="020B0604030504040204" pitchFamily="50" charset="-128"/>
                          <a:ea typeface="メイリオ" panose="020B0604030504040204" pitchFamily="50" charset="-128"/>
                        </a:rPr>
                        <a:t>4</a:t>
                      </a:r>
                      <a:r>
                        <a:rPr kumimoji="1" lang="ja-JP" altLang="en-US" sz="2400" dirty="0" smtClean="0">
                          <a:latin typeface="メイリオ" panose="020B0604030504040204" pitchFamily="50" charset="-128"/>
                          <a:ea typeface="メイリオ" panose="020B0604030504040204" pitchFamily="50" charset="-128"/>
                        </a:rPr>
                        <a:t>診</a:t>
                      </a:r>
                      <a:endParaRPr kumimoji="1" lang="ja-JP" altLang="en-US" sz="2400" dirty="0">
                        <a:latin typeface="メイリオ" panose="020B0604030504040204" pitchFamily="50" charset="-128"/>
                        <a:ea typeface="メイリオ" panose="020B0604030504040204" pitchFamily="50" charset="-128"/>
                      </a:endParaRPr>
                    </a:p>
                  </a:txBody>
                  <a:tcPr marL="116161" marR="116161">
                    <a:solidFill>
                      <a:schemeClr val="bg1">
                        <a:alpha val="20000"/>
                      </a:schemeClr>
                    </a:solidFill>
                  </a:tcPr>
                </a:tc>
                <a:tc rowSpan="2">
                  <a:txBody>
                    <a:bodyPr/>
                    <a:lstStyle/>
                    <a:p>
                      <a:pPr algn="ctr"/>
                      <a:r>
                        <a:rPr kumimoji="1" lang="ja-JP" altLang="en-US" sz="2400" dirty="0" smtClean="0">
                          <a:latin typeface="メイリオ" panose="020B0604030504040204" pitchFamily="50" charset="-128"/>
                          <a:ea typeface="メイリオ" panose="020B0604030504040204" pitchFamily="50" charset="-128"/>
                        </a:rPr>
                        <a:t>外来</a:t>
                      </a:r>
                      <a:r>
                        <a:rPr kumimoji="1" lang="en-US" altLang="ja-JP" sz="2400" dirty="0" smtClean="0">
                          <a:latin typeface="メイリオ" panose="020B0604030504040204" pitchFamily="50" charset="-128"/>
                          <a:ea typeface="メイリオ" panose="020B0604030504040204" pitchFamily="50" charset="-128"/>
                        </a:rPr>
                        <a:t>4</a:t>
                      </a:r>
                      <a:r>
                        <a:rPr kumimoji="1" lang="ja-JP" altLang="en-US" sz="2400" dirty="0" smtClean="0">
                          <a:latin typeface="メイリオ" panose="020B0604030504040204" pitchFamily="50" charset="-128"/>
                          <a:ea typeface="メイリオ" panose="020B0604030504040204" pitchFamily="50" charset="-128"/>
                        </a:rPr>
                        <a:t>診</a:t>
                      </a:r>
                      <a:endParaRPr kumimoji="1" lang="ja-JP" altLang="en-US" sz="2400" dirty="0">
                        <a:latin typeface="メイリオ" panose="020B0604030504040204" pitchFamily="50" charset="-128"/>
                        <a:ea typeface="メイリオ" panose="020B0604030504040204" pitchFamily="50" charset="-128"/>
                      </a:endParaRPr>
                    </a:p>
                  </a:txBody>
                  <a:tcPr marL="116161" marR="116161">
                    <a:solidFill>
                      <a:schemeClr val="bg1">
                        <a:alpha val="20000"/>
                      </a:schemeClr>
                    </a:solidFill>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外来</a:t>
                      </a:r>
                      <a:r>
                        <a:rPr kumimoji="1" lang="en-US" altLang="ja-JP" sz="2400" dirty="0" smtClean="0">
                          <a:latin typeface="メイリオ" panose="020B0604030504040204" pitchFamily="50" charset="-128"/>
                          <a:ea typeface="メイリオ" panose="020B0604030504040204" pitchFamily="50" charset="-128"/>
                        </a:rPr>
                        <a:t>1</a:t>
                      </a:r>
                      <a:r>
                        <a:rPr kumimoji="1" lang="ja-JP" altLang="en-US" sz="2400" dirty="0" smtClean="0">
                          <a:latin typeface="メイリオ" panose="020B0604030504040204" pitchFamily="50" charset="-128"/>
                          <a:ea typeface="メイリオ" panose="020B0604030504040204" pitchFamily="50" charset="-128"/>
                        </a:rPr>
                        <a:t>診</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bg1">
                        <a:alpha val="20000"/>
                      </a:schemeClr>
                    </a:solidFill>
                  </a:tcPr>
                </a:tc>
                <a:tc rowSpan="2">
                  <a:txBody>
                    <a:bodyPr/>
                    <a:lstStyle/>
                    <a:p>
                      <a:pPr algn="ctr"/>
                      <a:r>
                        <a:rPr kumimoji="1" lang="ja-JP" altLang="en-US" sz="2400" b="0" dirty="0" smtClean="0">
                          <a:latin typeface="メイリオ" panose="020B0604030504040204" pitchFamily="50" charset="-128"/>
                          <a:ea typeface="メイリオ" panose="020B0604030504040204" pitchFamily="50" charset="-128"/>
                        </a:rPr>
                        <a:t>手術</a:t>
                      </a:r>
                      <a:endParaRPr kumimoji="1" lang="en-US" altLang="ja-JP" sz="2400" b="0" dirty="0" smtClean="0">
                        <a:latin typeface="メイリオ" panose="020B0604030504040204" pitchFamily="50" charset="-128"/>
                        <a:ea typeface="メイリオ" panose="020B0604030504040204" pitchFamily="50" charset="-128"/>
                      </a:endParaRPr>
                    </a:p>
                    <a:p>
                      <a:pPr algn="ctr"/>
                      <a:r>
                        <a:rPr kumimoji="1" lang="en-US" altLang="ja-JP" sz="2400" b="0" dirty="0" smtClean="0">
                          <a:latin typeface="メイリオ" panose="020B0604030504040204" pitchFamily="50" charset="-128"/>
                          <a:ea typeface="メイリオ" panose="020B0604030504040204" pitchFamily="50" charset="-128"/>
                        </a:rPr>
                        <a:t>(</a:t>
                      </a:r>
                      <a:r>
                        <a:rPr kumimoji="1" lang="ja-JP" altLang="en-US" sz="2400" b="0" dirty="0" smtClean="0">
                          <a:latin typeface="メイリオ" panose="020B0604030504040204" pitchFamily="50" charset="-128"/>
                          <a:ea typeface="メイリオ" panose="020B0604030504040204" pitchFamily="50" charset="-128"/>
                        </a:rPr>
                        <a:t>隔週</a:t>
                      </a:r>
                      <a:r>
                        <a:rPr kumimoji="1" lang="en-US" altLang="ja-JP" sz="2400" b="0" dirty="0" smtClean="0">
                          <a:latin typeface="メイリオ" panose="020B0604030504040204" pitchFamily="50" charset="-128"/>
                          <a:ea typeface="メイリオ" panose="020B0604030504040204" pitchFamily="50" charset="-128"/>
                        </a:rPr>
                        <a:t>)</a:t>
                      </a:r>
                      <a:endParaRPr kumimoji="1" lang="ja-JP" altLang="en-US" sz="2400" b="0" dirty="0">
                        <a:latin typeface="メイリオ" panose="020B0604030504040204" pitchFamily="50" charset="-128"/>
                        <a:ea typeface="メイリオ" panose="020B0604030504040204" pitchFamily="50" charset="-128"/>
                      </a:endParaRPr>
                    </a:p>
                  </a:txBody>
                  <a:tcPr marL="116161" marR="116161" anchor="ctr">
                    <a:solidFill>
                      <a:srgbClr val="FFC000">
                        <a:alpha val="20000"/>
                      </a:srgbClr>
                    </a:solidFill>
                  </a:tcPr>
                </a:tc>
                <a:tc rowSpan="2">
                  <a:txBody>
                    <a:bodyPr/>
                    <a:lstStyle/>
                    <a:p>
                      <a:pPr algn="ctr"/>
                      <a:r>
                        <a:rPr kumimoji="1" lang="ja-JP" altLang="en-US" sz="2400" dirty="0" smtClean="0">
                          <a:latin typeface="メイリオ" panose="020B0604030504040204" pitchFamily="50" charset="-128"/>
                          <a:ea typeface="メイリオ" panose="020B0604030504040204" pitchFamily="50" charset="-128"/>
                        </a:rPr>
                        <a:t>外来</a:t>
                      </a:r>
                      <a:r>
                        <a:rPr kumimoji="1" lang="en-US" altLang="ja-JP" sz="2400" dirty="0" smtClean="0">
                          <a:latin typeface="メイリオ" panose="020B0604030504040204" pitchFamily="50" charset="-128"/>
                          <a:ea typeface="メイリオ" panose="020B0604030504040204" pitchFamily="50" charset="-128"/>
                        </a:rPr>
                        <a:t>1</a:t>
                      </a:r>
                      <a:r>
                        <a:rPr kumimoji="1" lang="ja-JP" altLang="en-US" sz="2400" dirty="0" smtClean="0">
                          <a:latin typeface="メイリオ" panose="020B0604030504040204" pitchFamily="50" charset="-128"/>
                          <a:ea typeface="メイリオ" panose="020B0604030504040204" pitchFamily="50" charset="-128"/>
                        </a:rPr>
                        <a:t>診</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bg1">
                        <a:alpha val="20000"/>
                      </a:schemeClr>
                    </a:solidFill>
                  </a:tcPr>
                </a:tc>
                <a:tc rowSpan="3">
                  <a:txBody>
                    <a:bodyPr/>
                    <a:lstStyle/>
                    <a:p>
                      <a:pPr algn="ctr"/>
                      <a:r>
                        <a:rPr kumimoji="1" lang="ja-JP" altLang="en-US" sz="2400" dirty="0" smtClean="0">
                          <a:latin typeface="メイリオ" panose="020B0604030504040204" pitchFamily="50" charset="-128"/>
                          <a:ea typeface="メイリオ" panose="020B0604030504040204" pitchFamily="50" charset="-128"/>
                        </a:rPr>
                        <a:t>手術</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rgbClr val="FFC000">
                        <a:alpha val="20000"/>
                      </a:srgbClr>
                    </a:solidFill>
                  </a:tcPr>
                </a:tc>
                <a:tc rowSpan="2">
                  <a:txBody>
                    <a:bodyPr/>
                    <a:lstStyle/>
                    <a:p>
                      <a:pPr algn="ctr"/>
                      <a:r>
                        <a:rPr kumimoji="1" lang="ja-JP" altLang="en-US" sz="2400" dirty="0" smtClean="0">
                          <a:latin typeface="メイリオ" panose="020B0604030504040204" pitchFamily="50" charset="-128"/>
                          <a:ea typeface="メイリオ" panose="020B0604030504040204" pitchFamily="50" charset="-128"/>
                        </a:rPr>
                        <a:t>応援</a:t>
                      </a:r>
                      <a:r>
                        <a:rPr kumimoji="1" lang="en-US" altLang="ja-JP" sz="2400" dirty="0" smtClean="0">
                          <a:latin typeface="メイリオ" panose="020B0604030504040204" pitchFamily="50" charset="-128"/>
                          <a:ea typeface="メイリオ" panose="020B0604030504040204" pitchFamily="50" charset="-128"/>
                        </a:rPr>
                        <a:t>1</a:t>
                      </a:r>
                      <a:r>
                        <a:rPr kumimoji="1" lang="ja-JP" altLang="en-US" sz="2400" dirty="0" smtClean="0">
                          <a:latin typeface="メイリオ" panose="020B0604030504040204" pitchFamily="50" charset="-128"/>
                          <a:ea typeface="メイリオ" panose="020B0604030504040204" pitchFamily="50" charset="-128"/>
                        </a:rPr>
                        <a:t>診</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bg1">
                        <a:alpha val="20000"/>
                      </a:schemeClr>
                    </a:solidFill>
                  </a:tcPr>
                </a:tc>
                <a:tc rowSpan="3">
                  <a:txBody>
                    <a:bodyPr/>
                    <a:lstStyle/>
                    <a:p>
                      <a:pPr algn="ctr"/>
                      <a:r>
                        <a:rPr kumimoji="1" lang="ja-JP" altLang="en-US" sz="2400" dirty="0" smtClean="0">
                          <a:latin typeface="メイリオ" panose="020B0604030504040204" pitchFamily="50" charset="-128"/>
                          <a:ea typeface="メイリオ" panose="020B0604030504040204" pitchFamily="50" charset="-128"/>
                        </a:rPr>
                        <a:t>手術</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rgbClr val="FFC000">
                        <a:alpha val="20000"/>
                      </a:srgbClr>
                    </a:solidFill>
                  </a:tcPr>
                </a:tc>
              </a:tr>
              <a:tr h="744453">
                <a:tc vMerge="1">
                  <a:txBody>
                    <a:bodyPr/>
                    <a:lstStyle/>
                    <a:p>
                      <a:endParaRPr kumimoji="1" lang="ja-JP" altLang="en-US"/>
                    </a:p>
                  </a:txBody>
                  <a:tcP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solidFill>
                      <a:schemeClr val="bg1">
                        <a:alpha val="20000"/>
                      </a:schemeClr>
                    </a:solidFill>
                  </a:tcPr>
                </a:tc>
                <a:tc vMerge="1">
                  <a:txBody>
                    <a:bodyPr/>
                    <a:lstStyle/>
                    <a:p>
                      <a:endParaRPr kumimoji="1" lang="ja-JP" altLang="en-US"/>
                    </a:p>
                  </a:txBody>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応援</a:t>
                      </a:r>
                      <a:r>
                        <a:rPr kumimoji="1" lang="en-US" altLang="ja-JP" sz="2400" dirty="0" smtClean="0">
                          <a:latin typeface="メイリオ" panose="020B0604030504040204" pitchFamily="50" charset="-128"/>
                          <a:ea typeface="メイリオ" panose="020B0604030504040204" pitchFamily="50" charset="-128"/>
                        </a:rPr>
                        <a:t>1</a:t>
                      </a:r>
                      <a:r>
                        <a:rPr kumimoji="1" lang="ja-JP" altLang="en-US" sz="2400" dirty="0" smtClean="0">
                          <a:latin typeface="メイリオ" panose="020B0604030504040204" pitchFamily="50" charset="-128"/>
                          <a:ea typeface="メイリオ" panose="020B0604030504040204" pitchFamily="50" charset="-128"/>
                        </a:rPr>
                        <a:t>診</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bg1">
                        <a:alpha val="2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anchor="ctr">
                    <a:solidFill>
                      <a:schemeClr val="bg1">
                        <a:alpha val="20000"/>
                      </a:schemeClr>
                    </a:solidFill>
                  </a:tcPr>
                </a:tc>
                <a:tc vMerge="1">
                  <a:txBody>
                    <a:bodyPr/>
                    <a:lstStyle/>
                    <a:p>
                      <a:endParaRPr kumimoji="1" lang="ja-JP" altLang="en-US"/>
                    </a:p>
                  </a:txBody>
                  <a:tcPr/>
                </a:tc>
              </a:tr>
              <a:tr h="1213635">
                <a:tc>
                  <a:txBody>
                    <a:bodyPr/>
                    <a:lstStyle/>
                    <a:p>
                      <a:pPr algn="ctr"/>
                      <a:r>
                        <a:rPr kumimoji="1" lang="ja-JP" altLang="en-US" sz="2400" dirty="0" smtClean="0">
                          <a:latin typeface="メイリオ" panose="020B0604030504040204" pitchFamily="50" charset="-128"/>
                          <a:ea typeface="メイリオ" panose="020B0604030504040204" pitchFamily="50" charset="-128"/>
                        </a:rPr>
                        <a:t>午後</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accent1"/>
                    </a:solidFill>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外来・</a:t>
                      </a:r>
                      <a:endParaRPr kumimoji="1" lang="en-US" altLang="ja-JP" sz="2400" dirty="0" smtClean="0">
                        <a:latin typeface="メイリオ" panose="020B0604030504040204" pitchFamily="50" charset="-128"/>
                        <a:ea typeface="メイリオ" panose="020B0604030504040204" pitchFamily="50" charset="-128"/>
                      </a:endParaRPr>
                    </a:p>
                    <a:p>
                      <a:pPr algn="ctr"/>
                      <a:r>
                        <a:rPr kumimoji="1" lang="ja-JP" altLang="en-US" sz="2400" dirty="0" smtClean="0">
                          <a:latin typeface="メイリオ" panose="020B0604030504040204" pitchFamily="50" charset="-128"/>
                          <a:ea typeface="メイリオ" panose="020B0604030504040204" pitchFamily="50" charset="-128"/>
                        </a:rPr>
                        <a:t>手術説明</a:t>
                      </a:r>
                      <a:endParaRPr kumimoji="1" lang="ja-JP" altLang="en-US" sz="2400" dirty="0">
                        <a:latin typeface="メイリオ" panose="020B0604030504040204" pitchFamily="50" charset="-128"/>
                        <a:ea typeface="メイリオ" panose="020B0604030504040204" pitchFamily="50" charset="-128"/>
                      </a:endParaRPr>
                    </a:p>
                  </a:txBody>
                  <a:tcPr marL="116161" marR="116161" anchor="ct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メイリオ" panose="020B0604030504040204" pitchFamily="50" charset="-128"/>
                          <a:ea typeface="メイリオ" panose="020B0604030504040204" pitchFamily="50" charset="-128"/>
                        </a:rPr>
                        <a:t>外来・</a:t>
                      </a:r>
                      <a:endParaRPr kumimoji="1" lang="en-US" altLang="ja-JP" sz="24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メイリオ" panose="020B0604030504040204" pitchFamily="50" charset="-128"/>
                          <a:ea typeface="メイリオ" panose="020B0604030504040204" pitchFamily="50" charset="-128"/>
                        </a:rPr>
                        <a:t>手術説明</a:t>
                      </a:r>
                    </a:p>
                  </a:txBody>
                  <a:tcPr marL="116161" marR="116161" anchor="ctr">
                    <a:solidFill>
                      <a:schemeClr val="bg1">
                        <a:alpha val="2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メイリオ" panose="020B0604030504040204" pitchFamily="50" charset="-128"/>
                          <a:ea typeface="メイリオ" panose="020B0604030504040204" pitchFamily="50" charset="-128"/>
                        </a:rPr>
                        <a:t>外来・</a:t>
                      </a:r>
                      <a:endParaRPr kumimoji="1" lang="en-US" altLang="ja-JP" sz="24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メイリオ" panose="020B0604030504040204" pitchFamily="50" charset="-128"/>
                          <a:ea typeface="メイリオ" panose="020B0604030504040204" pitchFamily="50" charset="-128"/>
                        </a:rPr>
                        <a:t>手術説明</a:t>
                      </a:r>
                    </a:p>
                  </a:txBody>
                  <a:tcPr marL="116161" marR="116161" anchor="ctr">
                    <a:solidFill>
                      <a:schemeClr val="bg1">
                        <a:alpha val="20000"/>
                      </a:schemeClr>
                    </a:solidFill>
                  </a:tcPr>
                </a:tc>
                <a:tc hMerge="1">
                  <a:txBody>
                    <a:bodyPr/>
                    <a:lstStyle/>
                    <a:p>
                      <a:endParaRPr kumimoji="1" lang="ja-JP" altLang="en-US"/>
                    </a:p>
                  </a:txBody>
                  <a:tcPr/>
                </a:tc>
                <a:tc>
                  <a:txBody>
                    <a:bodyPr/>
                    <a:lstStyle/>
                    <a:p>
                      <a:endParaRPr kumimoji="1" lang="ja-JP" altLang="en-US" sz="2400" dirty="0"/>
                    </a:p>
                  </a:txBody>
                  <a:tcPr marL="116161" marR="116161" anchor="ctr">
                    <a:solidFill>
                      <a:schemeClr val="bg1">
                        <a:alpha val="20000"/>
                      </a:schemeClr>
                    </a:solidFill>
                  </a:tcPr>
                </a:tc>
                <a:tc vMerge="1">
                  <a:txBody>
                    <a:bodyPr/>
                    <a:lstStyle/>
                    <a:p>
                      <a:endParaRPr kumimoji="1" lang="ja-JP" altLang="en-US"/>
                    </a:p>
                  </a:txBody>
                  <a:tcPr/>
                </a:tc>
                <a:tc>
                  <a:txBody>
                    <a:bodyPr/>
                    <a:lstStyle/>
                    <a:p>
                      <a:endParaRPr kumimoji="1" lang="ja-JP" altLang="en-US" sz="2400" dirty="0"/>
                    </a:p>
                  </a:txBody>
                  <a:tcPr marL="116161" marR="116161" anchor="ctr">
                    <a:solidFill>
                      <a:schemeClr val="bg1">
                        <a:alpha val="20000"/>
                      </a:schemeClr>
                    </a:solidFill>
                  </a:tcPr>
                </a:tc>
                <a:tc vMerge="1">
                  <a:txBody>
                    <a:bodyPr/>
                    <a:lstStyle/>
                    <a:p>
                      <a:endParaRPr kumimoji="1" lang="ja-JP" altLang="en-US"/>
                    </a:p>
                  </a:txBody>
                  <a:tcPr/>
                </a:tc>
              </a:tr>
            </a:tbl>
          </a:graphicData>
        </a:graphic>
      </p:graphicFrame>
      <p:sp>
        <p:nvSpPr>
          <p:cNvPr id="3" name="タイトル 2"/>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rPr>
              <a:t>当院での男性医師の育児休暇</a:t>
            </a:r>
            <a:r>
              <a:rPr kumimoji="1" lang="en-US" altLang="ja-JP" dirty="0" smtClean="0">
                <a:latin typeface="メイリオ" panose="020B0604030504040204" pitchFamily="50" charset="-128"/>
                <a:ea typeface="メイリオ" panose="020B0604030504040204" pitchFamily="50" charset="-128"/>
              </a:rPr>
              <a:t>(2024</a:t>
            </a:r>
            <a:r>
              <a:rPr kumimoji="1" lang="ja-JP" altLang="en-US" dirty="0" smtClean="0">
                <a:latin typeface="メイリオ" panose="020B0604030504040204" pitchFamily="50" charset="-128"/>
                <a:ea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607691" y="3989353"/>
            <a:ext cx="10973751" cy="1909277"/>
          </a:xfrm>
          <a:prstGeom prst="rect">
            <a:avLst/>
          </a:prstGeom>
        </p:spPr>
      </p:pic>
      <p:sp>
        <p:nvSpPr>
          <p:cNvPr id="8" name="コンテンツ プレースホルダー 1"/>
          <p:cNvSpPr txBox="1">
            <a:spLocks/>
          </p:cNvSpPr>
          <p:nvPr/>
        </p:nvSpPr>
        <p:spPr bwMode="auto">
          <a:xfrm>
            <a:off x="519658" y="922359"/>
            <a:ext cx="10972800" cy="127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80FF"/>
              </a:buClr>
              <a:buFont typeface="Wingdings" panose="05000000000000000000" pitchFamily="2" charset="2"/>
              <a:buChar char="n"/>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D80FF"/>
              </a:buClr>
              <a:buFont typeface="ＭＳ Ｐゴシック" panose="020B0600070205080204" pitchFamily="50" charset="-128"/>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4pPr>
            <a:lvl5pPr marL="2057400" indent="-228600" algn="l" rtl="0" eaLnBrk="1" fontAlgn="base" hangingPunct="1">
              <a:spcBef>
                <a:spcPct val="20000"/>
              </a:spcBef>
              <a:spcAft>
                <a:spcPct val="0"/>
              </a:spcAft>
              <a:buClr>
                <a:srgbClr val="0D80FF"/>
              </a:buClr>
              <a:buFont typeface="ＭＳ Ｐゴシック" panose="020B0600070205080204" pitchFamily="50" charset="-128"/>
              <a:buChar char="-"/>
              <a:defRPr kumimoji="1">
                <a:solidFill>
                  <a:schemeClr val="tx1"/>
                </a:solidFill>
                <a:latin typeface="+mn-lt"/>
                <a:ea typeface="+mn-ea"/>
              </a:defRPr>
            </a:lvl5pPr>
            <a:lvl6pPr marL="25146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0D80FF"/>
              </a:buClr>
              <a:buFont typeface="ＭＳ Ｐゴシック" pitchFamily="50" charset="-128"/>
              <a:buChar char="-"/>
              <a:defRPr kumimoji="1">
                <a:solidFill>
                  <a:schemeClr val="tx1"/>
                </a:solidFill>
                <a:latin typeface="+mn-lt"/>
                <a:ea typeface="+mn-ea"/>
              </a:defRPr>
            </a:lvl9pPr>
          </a:lstStyle>
          <a:p>
            <a:pPr marL="0" indent="0">
              <a:buNone/>
            </a:pPr>
            <a:endParaRPr lang="en-US" altLang="ja-JP" sz="1000" kern="0" dirty="0" smtClean="0">
              <a:latin typeface="メイリオ" panose="020B0604030504040204" pitchFamily="50" charset="-128"/>
              <a:ea typeface="メイリオ" panose="020B0604030504040204" pitchFamily="50" charset="-128"/>
            </a:endParaRPr>
          </a:p>
          <a:p>
            <a:r>
              <a:rPr lang="ja-JP" altLang="en-US" sz="1800" kern="0" dirty="0">
                <a:latin typeface="メイリオ" panose="020B0604030504040204" pitchFamily="50" charset="-128"/>
                <a:ea typeface="メイリオ" panose="020B0604030504040204" pitchFamily="50" charset="-128"/>
              </a:rPr>
              <a:t>子供</a:t>
            </a:r>
            <a:r>
              <a:rPr lang="ja-JP" altLang="en-US" sz="1800" kern="0" dirty="0" smtClean="0">
                <a:latin typeface="メイリオ" panose="020B0604030504040204" pitchFamily="50" charset="-128"/>
                <a:ea typeface="メイリオ" panose="020B0604030504040204" pitchFamily="50" charset="-128"/>
              </a:rPr>
              <a:t>の出生後</a:t>
            </a:r>
            <a:r>
              <a:rPr lang="en-US" altLang="ja-JP" sz="1800" kern="0" dirty="0">
                <a:latin typeface="メイリオ" panose="020B0604030504040204" pitchFamily="50" charset="-128"/>
                <a:ea typeface="メイリオ" panose="020B0604030504040204" pitchFamily="50" charset="-128"/>
              </a:rPr>
              <a:t>1</a:t>
            </a:r>
            <a:r>
              <a:rPr lang="ja-JP" altLang="en-US" sz="1800" kern="0" dirty="0">
                <a:latin typeface="メイリオ" panose="020B0604030504040204" pitchFamily="50" charset="-128"/>
                <a:ea typeface="メイリオ" panose="020B0604030504040204" pitchFamily="50" charset="-128"/>
              </a:rPr>
              <a:t>か月間</a:t>
            </a:r>
            <a:r>
              <a:rPr lang="ja-JP" altLang="en-US" sz="1800" kern="0" dirty="0" smtClean="0">
                <a:latin typeface="メイリオ" panose="020B0604030504040204" pitchFamily="50" charset="-128"/>
                <a:ea typeface="メイリオ" panose="020B0604030504040204" pitchFamily="50" charset="-128"/>
              </a:rPr>
              <a:t>は月・火午前のみ</a:t>
            </a:r>
            <a:r>
              <a:rPr lang="ja-JP" altLang="en-US" sz="1800" kern="0" dirty="0" smtClean="0">
                <a:latin typeface="メイリオ" panose="020B0604030504040204" pitchFamily="50" charset="-128"/>
                <a:ea typeface="メイリオ" panose="020B0604030504040204" pitchFamily="50" charset="-128"/>
              </a:rPr>
              <a:t>出勤</a:t>
            </a:r>
            <a:endParaRPr lang="en-US" altLang="ja-JP" sz="1800" kern="0" dirty="0" smtClean="0">
              <a:latin typeface="メイリオ" panose="020B0604030504040204" pitchFamily="50" charset="-128"/>
              <a:ea typeface="メイリオ" panose="020B0604030504040204" pitchFamily="50" charset="-128"/>
            </a:endParaRPr>
          </a:p>
          <a:p>
            <a:endParaRPr lang="en-US" altLang="ja-JP" sz="1050" kern="0" dirty="0" smtClean="0">
              <a:latin typeface="メイリオ" panose="020B0604030504040204" pitchFamily="50" charset="-128"/>
              <a:ea typeface="メイリオ" panose="020B0604030504040204" pitchFamily="50" charset="-128"/>
            </a:endParaRPr>
          </a:p>
          <a:p>
            <a:pPr marL="0" indent="0">
              <a:buNone/>
            </a:pPr>
            <a:r>
              <a:rPr lang="ja-JP" altLang="en-US" sz="1800" kern="0" dirty="0" smtClean="0">
                <a:latin typeface="メイリオ" panose="020B0604030504040204" pitchFamily="50" charset="-128"/>
                <a:ea typeface="メイリオ" panose="020B0604030504040204" pitchFamily="50" charset="-128"/>
              </a:rPr>
              <a:t>毎日子</a:t>
            </a:r>
            <a:r>
              <a:rPr lang="ja-JP" altLang="en-US" sz="1800" kern="0" dirty="0" smtClean="0">
                <a:latin typeface="メイリオ" panose="020B0604030504040204" pitchFamily="50" charset="-128"/>
                <a:ea typeface="メイリオ" panose="020B0604030504040204" pitchFamily="50" charset="-128"/>
              </a:rPr>
              <a:t>育てで気が滅入りそうな状況で</a:t>
            </a:r>
            <a:r>
              <a:rPr lang="ja-JP" altLang="en-US" sz="1800" kern="0" dirty="0" smtClean="0">
                <a:latin typeface="メイリオ" panose="020B0604030504040204" pitchFamily="50" charset="-128"/>
                <a:ea typeface="メイリオ" panose="020B0604030504040204" pitchFamily="50" charset="-128"/>
              </a:rPr>
              <a:t>、</a:t>
            </a:r>
            <a:endParaRPr lang="en-US" altLang="ja-JP" sz="1800" kern="0" dirty="0">
              <a:latin typeface="メイリオ" panose="020B0604030504040204" pitchFamily="50" charset="-128"/>
              <a:ea typeface="メイリオ" panose="020B0604030504040204" pitchFamily="50" charset="-128"/>
            </a:endParaRPr>
          </a:p>
          <a:p>
            <a:pPr marL="0" indent="0">
              <a:buNone/>
            </a:pPr>
            <a:r>
              <a:rPr lang="ja-JP" altLang="en-US" sz="1800" kern="0" dirty="0" smtClean="0">
                <a:latin typeface="メイリオ" panose="020B0604030504040204" pitchFamily="50" charset="-128"/>
                <a:ea typeface="メイリオ" panose="020B0604030504040204" pitchFamily="50" charset="-128"/>
              </a:rPr>
              <a:t>外来日の週</a:t>
            </a:r>
            <a:r>
              <a:rPr lang="en-US" altLang="ja-JP" sz="1800" kern="0" dirty="0" smtClean="0">
                <a:latin typeface="メイリオ" panose="020B0604030504040204" pitchFamily="50" charset="-128"/>
                <a:ea typeface="メイリオ" panose="020B0604030504040204" pitchFamily="50" charset="-128"/>
              </a:rPr>
              <a:t>2</a:t>
            </a:r>
            <a:r>
              <a:rPr lang="ja-JP" altLang="en-US" sz="1800" kern="0" dirty="0" smtClean="0">
                <a:latin typeface="メイリオ" panose="020B0604030504040204" pitchFamily="50" charset="-128"/>
                <a:ea typeface="メイリオ" panose="020B0604030504040204" pitchFamily="50" charset="-128"/>
              </a:rPr>
              <a:t>日午前のみの出勤があることで気晴らしが</a:t>
            </a:r>
            <a:r>
              <a:rPr lang="ja-JP" altLang="en-US" sz="1800" kern="0" dirty="0" smtClean="0">
                <a:latin typeface="メイリオ" panose="020B0604030504040204" pitchFamily="50" charset="-128"/>
                <a:ea typeface="メイリオ" panose="020B0604030504040204" pitchFamily="50" charset="-128"/>
              </a:rPr>
              <a:t>できた</a:t>
            </a:r>
            <a:endParaRPr lang="en-US" altLang="ja-JP" sz="1800" kern="0" dirty="0" smtClean="0">
              <a:latin typeface="メイリオ" panose="020B0604030504040204" pitchFamily="50" charset="-128"/>
              <a:ea typeface="メイリオ" panose="020B0604030504040204" pitchFamily="50" charset="-128"/>
            </a:endParaRPr>
          </a:p>
          <a:p>
            <a:pPr marL="0" indent="0">
              <a:buNone/>
            </a:pPr>
            <a:endParaRPr lang="en-US" altLang="ja-JP" sz="1800" kern="0" dirty="0" smtClean="0">
              <a:latin typeface="メイリオ" panose="020B0604030504040204" pitchFamily="50" charset="-128"/>
              <a:ea typeface="メイリオ" panose="020B0604030504040204" pitchFamily="50" charset="-128"/>
            </a:endParaRPr>
          </a:p>
          <a:p>
            <a:r>
              <a:rPr lang="ja-JP" altLang="en-US" sz="1800" kern="0" dirty="0" smtClean="0">
                <a:latin typeface="メイリオ" panose="020B0604030504040204" pitchFamily="50" charset="-128"/>
                <a:ea typeface="メイリオ" panose="020B0604030504040204" pitchFamily="50" charset="-128"/>
              </a:rPr>
              <a:t>周囲の医師は外来日に出勤してもらえるだけで負担はかなり減少</a:t>
            </a:r>
            <a:endParaRPr lang="en-US" altLang="ja-JP" sz="1800" kern="0" dirty="0" smtClean="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8074579" y="369773"/>
            <a:ext cx="2458386" cy="2489088"/>
            <a:chOff x="9614369" y="0"/>
            <a:chExt cx="2475198" cy="2851814"/>
          </a:xfrm>
        </p:grpSpPr>
        <p:pic>
          <p:nvPicPr>
            <p:cNvPr id="2050" name="Picture 2" descr="https://blogger.googleusercontent.com/img/b/R29vZ2xl/AVvXsEgDVxS9K7JJOJeb_5FQfJh_Ov7yEtH5JGpBunax2hO4hpcOlgqCDT91NQYM0IPZjrURMzMeALo2AQt2r6CIyZL6DGXEoniN0Ib2Jr6iCjyAAD1-9AR4E1C3aL_le1jUaTuAQd6lMlYWpETH/s800/hair_skinhead_megane.png"/>
            <p:cNvPicPr>
              <a:picLocks noChangeAspect="1" noChangeArrowheads="1"/>
            </p:cNvPicPr>
            <p:nvPr/>
          </p:nvPicPr>
          <p:blipFill rotWithShape="1">
            <a:blip r:embed="rId4">
              <a:extLst>
                <a:ext uri="{28A0092B-C50C-407E-A947-70E740481C1C}">
                  <a14:useLocalDpi xmlns:a14="http://schemas.microsoft.com/office/drawing/2010/main" val="0"/>
                </a:ext>
              </a:extLst>
            </a:blip>
            <a:srcRect l="5425" b="38243"/>
            <a:stretch/>
          </p:blipFill>
          <p:spPr bwMode="auto">
            <a:xfrm>
              <a:off x="9706131" y="0"/>
              <a:ext cx="2383436" cy="179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blogger.googleusercontent.com/img/b/R29vZ2xl/AVvXsEhdYGEKCnq2_zWT7vU9VThsYAprgePzSXGeP-om7WCzk53UWnmBP3wcvsLIZU7-wjQtfzEO7wk4o8ax7lu4ElQGhCL4imAg4z4py-WGWZu178U7ZpX906AwFNLMDAFqX4UJESDDIKoyaVk/s800/doctor1_laugh.png"/>
            <p:cNvPicPr>
              <a:picLocks noChangeAspect="1" noChangeArrowheads="1"/>
            </p:cNvPicPr>
            <p:nvPr/>
          </p:nvPicPr>
          <p:blipFill rotWithShape="1">
            <a:blip r:embed="rId5">
              <a:extLst>
                <a:ext uri="{28A0092B-C50C-407E-A947-70E740481C1C}">
                  <a14:useLocalDpi xmlns:a14="http://schemas.microsoft.com/office/drawing/2010/main" val="0"/>
                </a:ext>
              </a:extLst>
            </a:blip>
            <a:srcRect t="63365" r="-1295"/>
            <a:stretch/>
          </p:blipFill>
          <p:spPr bwMode="auto">
            <a:xfrm>
              <a:off x="9614369" y="1780147"/>
              <a:ext cx="2347781" cy="1071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グループ化 14"/>
          <p:cNvGrpSpPr/>
          <p:nvPr/>
        </p:nvGrpSpPr>
        <p:grpSpPr>
          <a:xfrm>
            <a:off x="2514418" y="4034876"/>
            <a:ext cx="1310963" cy="1161473"/>
            <a:chOff x="9614369" y="0"/>
            <a:chExt cx="2475198" cy="2851814"/>
          </a:xfrm>
        </p:grpSpPr>
        <p:pic>
          <p:nvPicPr>
            <p:cNvPr id="16" name="Picture 2" descr="https://blogger.googleusercontent.com/img/b/R29vZ2xl/AVvXsEgDVxS9K7JJOJeb_5FQfJh_Ov7yEtH5JGpBunax2hO4hpcOlgqCDT91NQYM0IPZjrURMzMeALo2AQt2r6CIyZL6DGXEoniN0Ib2Jr6iCjyAAD1-9AR4E1C3aL_le1jUaTuAQd6lMlYWpETH/s800/hair_skinhead_megan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25" b="38243"/>
            <a:stretch/>
          </p:blipFill>
          <p:spPr bwMode="auto">
            <a:xfrm>
              <a:off x="9706131" y="0"/>
              <a:ext cx="2383436" cy="17913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blogger.googleusercontent.com/img/b/R29vZ2xl/AVvXsEhdYGEKCnq2_zWT7vU9VThsYAprgePzSXGeP-om7WCzk53UWnmBP3wcvsLIZU7-wjQtfzEO7wk4o8ax7lu4ElQGhCL4imAg4z4py-WGWZu178U7ZpX906AwFNLMDAFqX4UJESDDIKoyaVk/s800/doctor1_laugh.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3365" r="-1295"/>
            <a:stretch/>
          </p:blipFill>
          <p:spPr bwMode="auto">
            <a:xfrm>
              <a:off x="9614369" y="1780147"/>
              <a:ext cx="2347781" cy="1071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p:cNvGrpSpPr/>
          <p:nvPr/>
        </p:nvGrpSpPr>
        <p:grpSpPr>
          <a:xfrm>
            <a:off x="4417131" y="4074517"/>
            <a:ext cx="1281658" cy="1106518"/>
            <a:chOff x="9614369" y="0"/>
            <a:chExt cx="2475198" cy="2851814"/>
          </a:xfrm>
        </p:grpSpPr>
        <p:pic>
          <p:nvPicPr>
            <p:cNvPr id="19" name="Picture 2" descr="https://blogger.googleusercontent.com/img/b/R29vZ2xl/AVvXsEgDVxS9K7JJOJeb_5FQfJh_Ov7yEtH5JGpBunax2hO4hpcOlgqCDT91NQYM0IPZjrURMzMeALo2AQt2r6CIyZL6DGXEoniN0Ib2Jr6iCjyAAD1-9AR4E1C3aL_le1jUaTuAQd6lMlYWpETH/s800/hair_skinhead_megan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425" b="38243"/>
            <a:stretch/>
          </p:blipFill>
          <p:spPr bwMode="auto">
            <a:xfrm>
              <a:off x="9706131" y="0"/>
              <a:ext cx="2383436" cy="17913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blogger.googleusercontent.com/img/b/R29vZ2xl/AVvXsEhdYGEKCnq2_zWT7vU9VThsYAprgePzSXGeP-om7WCzk53UWnmBP3wcvsLIZU7-wjQtfzEO7wk4o8ax7lu4ElQGhCL4imAg4z4py-WGWZu178U7ZpX906AwFNLMDAFqX4UJESDDIKoyaVk/s800/doctor1_laugh.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3365" r="-1295"/>
            <a:stretch/>
          </p:blipFill>
          <p:spPr bwMode="auto">
            <a:xfrm>
              <a:off x="9614369" y="1780147"/>
              <a:ext cx="2347781" cy="107166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円/楕円 12"/>
          <p:cNvSpPr/>
          <p:nvPr/>
        </p:nvSpPr>
        <p:spPr>
          <a:xfrm>
            <a:off x="2133683" y="3550389"/>
            <a:ext cx="1917830" cy="18282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117490" y="3550389"/>
            <a:ext cx="1829711" cy="18282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7337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028F2291-6161-417A-967C-1C529F82053B}" vid="{C5F69AE1-D443-481A-B08D-3F8029A7D4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29290</TotalTime>
  <Words>1165</Words>
  <Application>Microsoft Office PowerPoint</Application>
  <PresentationFormat>ワイド画面</PresentationFormat>
  <Paragraphs>245</Paragraphs>
  <Slides>14</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Ｐゴシック</vt:lpstr>
      <vt:lpstr>メイリオ</vt:lpstr>
      <vt:lpstr>游ゴシック</vt:lpstr>
      <vt:lpstr>Arial</vt:lpstr>
      <vt:lpstr>Wingdings</vt:lpstr>
      <vt:lpstr>テーマ1</vt:lpstr>
      <vt:lpstr>当科における子育て支援の取り組み</vt:lpstr>
      <vt:lpstr>市立池田病院</vt:lpstr>
      <vt:lpstr>市立池田病院　耳鼻いんこう科</vt:lpstr>
      <vt:lpstr>はじめに</vt:lpstr>
      <vt:lpstr>当院での院内保育所</vt:lpstr>
      <vt:lpstr>当院での院内病児保育</vt:lpstr>
      <vt:lpstr>当院での子育て女性医師のワークシェアリング(2013年~)</vt:lpstr>
      <vt:lpstr>当院での子育て女性医師のワークシェアリングでのメリット</vt:lpstr>
      <vt:lpstr>当院での男性医師の育児休暇(2024年)</vt:lpstr>
      <vt:lpstr>2025年度の市立池田病院</vt:lpstr>
      <vt:lpstr>当事者の本音</vt:lpstr>
      <vt:lpstr>業務代替支援</vt:lpstr>
      <vt:lpstr>対策(医局に望むこと)</vt:lpstr>
      <vt:lpstr>まとめ</vt:lpstr>
    </vt:vector>
  </TitlesOfParts>
  <Company>市立池田病院</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当院における緩和医療について</dc:title>
  <dc:creator>AutoBVT</dc:creator>
  <cp:lastModifiedBy>北村 江理</cp:lastModifiedBy>
  <cp:revision>307</cp:revision>
  <cp:lastPrinted>2023-06-13T07:09:30Z</cp:lastPrinted>
  <dcterms:created xsi:type="dcterms:W3CDTF">2023-04-28T00:31:01Z</dcterms:created>
  <dcterms:modified xsi:type="dcterms:W3CDTF">2026-02-02T10:59:55Z</dcterms:modified>
</cp:coreProperties>
</file>