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77" r:id="rId3"/>
    <p:sldId id="279" r:id="rId4"/>
    <p:sldId id="278" r:id="rId5"/>
    <p:sldId id="281" r:id="rId6"/>
    <p:sldId id="269" r:id="rId7"/>
    <p:sldId id="261" r:id="rId8"/>
    <p:sldId id="280"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FC64"/>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6" autoAdjust="0"/>
    <p:restoredTop sz="85032" autoAdjust="0"/>
  </p:normalViewPr>
  <p:slideViewPr>
    <p:cSldViewPr snapToGrid="0">
      <p:cViewPr varScale="1">
        <p:scale>
          <a:sx n="71" d="100"/>
          <a:sy n="71" d="100"/>
        </p:scale>
        <p:origin x="96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DBB80-8B1D-4826-BA82-B5F81CE82A77}" type="datetimeFigureOut">
              <a:rPr kumimoji="1" lang="ja-JP" altLang="en-US" smtClean="0"/>
              <a:t>2025/2/3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401F3D-58F8-4F42-86D6-A9B4F1FDD173}" type="slidenum">
              <a:rPr kumimoji="1" lang="ja-JP" altLang="en-US" smtClean="0"/>
              <a:t>‹#›</a:t>
            </a:fld>
            <a:endParaRPr kumimoji="1" lang="ja-JP" altLang="en-US"/>
          </a:p>
        </p:txBody>
      </p:sp>
    </p:spTree>
    <p:extLst>
      <p:ext uri="{BB962C8B-B14F-4D97-AF65-F5344CB8AC3E}">
        <p14:creationId xmlns:p14="http://schemas.microsoft.com/office/powerpoint/2010/main" val="19639958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E401F3D-58F8-4F42-86D6-A9B4F1FDD173}" type="slidenum">
              <a:rPr kumimoji="1" lang="ja-JP" altLang="en-US" smtClean="0"/>
              <a:t>1</a:t>
            </a:fld>
            <a:endParaRPr kumimoji="1" lang="ja-JP" altLang="en-US"/>
          </a:p>
        </p:txBody>
      </p:sp>
    </p:spTree>
    <p:extLst>
      <p:ext uri="{BB962C8B-B14F-4D97-AF65-F5344CB8AC3E}">
        <p14:creationId xmlns:p14="http://schemas.microsoft.com/office/powerpoint/2010/main" val="88108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E401F3D-58F8-4F42-86D6-A9B4F1FDD173}" type="slidenum">
              <a:rPr kumimoji="1" lang="ja-JP" altLang="en-US" smtClean="0"/>
              <a:t>2</a:t>
            </a:fld>
            <a:endParaRPr kumimoji="1" lang="ja-JP" altLang="en-US"/>
          </a:p>
        </p:txBody>
      </p:sp>
    </p:spTree>
    <p:extLst>
      <p:ext uri="{BB962C8B-B14F-4D97-AF65-F5344CB8AC3E}">
        <p14:creationId xmlns:p14="http://schemas.microsoft.com/office/powerpoint/2010/main" val="264213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E401F3D-58F8-4F42-86D6-A9B4F1FDD173}" type="slidenum">
              <a:rPr kumimoji="1" lang="ja-JP" altLang="en-US" smtClean="0"/>
              <a:t>3</a:t>
            </a:fld>
            <a:endParaRPr kumimoji="1" lang="ja-JP" altLang="en-US"/>
          </a:p>
        </p:txBody>
      </p:sp>
    </p:spTree>
    <p:extLst>
      <p:ext uri="{BB962C8B-B14F-4D97-AF65-F5344CB8AC3E}">
        <p14:creationId xmlns:p14="http://schemas.microsoft.com/office/powerpoint/2010/main" val="269022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p>
        </p:txBody>
      </p:sp>
      <p:sp>
        <p:nvSpPr>
          <p:cNvPr id="4" name="スライド番号プレースホルダー 3"/>
          <p:cNvSpPr>
            <a:spLocks noGrp="1"/>
          </p:cNvSpPr>
          <p:nvPr>
            <p:ph type="sldNum" sz="quarter" idx="5"/>
          </p:nvPr>
        </p:nvSpPr>
        <p:spPr/>
        <p:txBody>
          <a:bodyPr/>
          <a:lstStyle/>
          <a:p>
            <a:fld id="{3E401F3D-58F8-4F42-86D6-A9B4F1FDD173}" type="slidenum">
              <a:rPr kumimoji="1" lang="ja-JP" altLang="en-US" smtClean="0"/>
              <a:t>4</a:t>
            </a:fld>
            <a:endParaRPr kumimoji="1" lang="ja-JP" altLang="en-US"/>
          </a:p>
        </p:txBody>
      </p:sp>
    </p:spTree>
    <p:extLst>
      <p:ext uri="{BB962C8B-B14F-4D97-AF65-F5344CB8AC3E}">
        <p14:creationId xmlns:p14="http://schemas.microsoft.com/office/powerpoint/2010/main" val="79980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3E401F3D-58F8-4F42-86D6-A9B4F1FDD173}" type="slidenum">
              <a:rPr kumimoji="1" lang="ja-JP" altLang="en-US" smtClean="0"/>
              <a:t>5</a:t>
            </a:fld>
            <a:endParaRPr kumimoji="1" lang="ja-JP" altLang="en-US"/>
          </a:p>
        </p:txBody>
      </p:sp>
    </p:spTree>
    <p:extLst>
      <p:ext uri="{BB962C8B-B14F-4D97-AF65-F5344CB8AC3E}">
        <p14:creationId xmlns:p14="http://schemas.microsoft.com/office/powerpoint/2010/main" val="206120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外来棟</a:t>
            </a:r>
          </a:p>
        </p:txBody>
      </p:sp>
      <p:sp>
        <p:nvSpPr>
          <p:cNvPr id="4" name="スライド番号プレースホルダー 3"/>
          <p:cNvSpPr>
            <a:spLocks noGrp="1"/>
          </p:cNvSpPr>
          <p:nvPr>
            <p:ph type="sldNum" sz="quarter" idx="5"/>
          </p:nvPr>
        </p:nvSpPr>
        <p:spPr/>
        <p:txBody>
          <a:bodyPr/>
          <a:lstStyle/>
          <a:p>
            <a:fld id="{3E401F3D-58F8-4F42-86D6-A9B4F1FDD173}" type="slidenum">
              <a:rPr kumimoji="1" lang="ja-JP" altLang="en-US" smtClean="0"/>
              <a:t>6</a:t>
            </a:fld>
            <a:endParaRPr kumimoji="1" lang="ja-JP" altLang="en-US"/>
          </a:p>
        </p:txBody>
      </p:sp>
    </p:spTree>
    <p:extLst>
      <p:ext uri="{BB962C8B-B14F-4D97-AF65-F5344CB8AC3E}">
        <p14:creationId xmlns:p14="http://schemas.microsoft.com/office/powerpoint/2010/main" val="307237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E401F3D-58F8-4F42-86D6-A9B4F1FDD173}" type="slidenum">
              <a:rPr kumimoji="1" lang="ja-JP" altLang="en-US" smtClean="0"/>
              <a:t>7</a:t>
            </a:fld>
            <a:endParaRPr kumimoji="1" lang="ja-JP" altLang="en-US"/>
          </a:p>
        </p:txBody>
      </p:sp>
    </p:spTree>
    <p:extLst>
      <p:ext uri="{BB962C8B-B14F-4D97-AF65-F5344CB8AC3E}">
        <p14:creationId xmlns:p14="http://schemas.microsoft.com/office/powerpoint/2010/main" val="3130057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E401F3D-58F8-4F42-86D6-A9B4F1FDD173}" type="slidenum">
              <a:rPr kumimoji="1" lang="ja-JP" altLang="en-US" smtClean="0"/>
              <a:t>8</a:t>
            </a:fld>
            <a:endParaRPr kumimoji="1" lang="ja-JP" altLang="en-US"/>
          </a:p>
        </p:txBody>
      </p:sp>
    </p:spTree>
    <p:extLst>
      <p:ext uri="{BB962C8B-B14F-4D97-AF65-F5344CB8AC3E}">
        <p14:creationId xmlns:p14="http://schemas.microsoft.com/office/powerpoint/2010/main" val="136672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7FD790-BCE8-4947-B06B-AB736734A99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609FDAE-EA0E-4A38-BDE2-FB94FED550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09A3F58-951E-46FE-97CD-12714C5A6EF4}"/>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5" name="フッター プレースホルダー 4">
            <a:extLst>
              <a:ext uri="{FF2B5EF4-FFF2-40B4-BE49-F238E27FC236}">
                <a16:creationId xmlns:a16="http://schemas.microsoft.com/office/drawing/2014/main" id="{2905A5B7-79BD-49D8-BF2A-B32BFF8E9A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987B48-9D59-40B5-B979-1AC58467749F}"/>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4025142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F65FF8-36C3-44BF-B1FF-56CB54C1489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7113040-182B-4A33-B983-70141F826CA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CB7976-9073-471C-A82F-55D14322C31C}"/>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5" name="フッター プレースホルダー 4">
            <a:extLst>
              <a:ext uri="{FF2B5EF4-FFF2-40B4-BE49-F238E27FC236}">
                <a16:creationId xmlns:a16="http://schemas.microsoft.com/office/drawing/2014/main" id="{8BC79297-A731-467E-8905-BE279C0F07D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97DA19-43FE-4883-B428-7293CA590200}"/>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2001578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93636EB-1CFA-4474-8CE4-AD8B37BCD07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502153A-69A4-4C73-965A-F12BD12FD35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34B110-AF37-4189-B49A-C787F4F89D53}"/>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5" name="フッター プレースホルダー 4">
            <a:extLst>
              <a:ext uri="{FF2B5EF4-FFF2-40B4-BE49-F238E27FC236}">
                <a16:creationId xmlns:a16="http://schemas.microsoft.com/office/drawing/2014/main" id="{F8FBB0B6-E6BD-45F9-A72D-E2BB7EDB73C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3E0D52-19FA-4403-AA81-3E315227D593}"/>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52541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F6D5E9-EE3F-4564-9108-653BAFBBA5A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1482F5-B628-449A-B062-C229F145551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10C9BA9-03B4-4219-BBC7-623303AE2C12}"/>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5" name="フッター プレースホルダー 4">
            <a:extLst>
              <a:ext uri="{FF2B5EF4-FFF2-40B4-BE49-F238E27FC236}">
                <a16:creationId xmlns:a16="http://schemas.microsoft.com/office/drawing/2014/main" id="{DEDE643F-DA96-4326-A90B-8B891281E3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2D8504-9DA9-4C8A-95E5-722FDC27D755}"/>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103265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F29B86-7000-479E-9E12-B3ECD9119BD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8993C49-21F3-460D-AF8A-ABD29CB5D0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F456E07-179A-4E56-A0F8-51C7DAC9A0AD}"/>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5" name="フッター プレースホルダー 4">
            <a:extLst>
              <a:ext uri="{FF2B5EF4-FFF2-40B4-BE49-F238E27FC236}">
                <a16:creationId xmlns:a16="http://schemas.microsoft.com/office/drawing/2014/main" id="{E3A1D7BB-F37C-4241-8EA8-BE1E223AF7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E15FF3-8FE3-4B18-AA5E-A051A000B3FC}"/>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119166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C0A85F-D25B-436D-96E9-D5111099292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4C8955-71EE-4278-A64A-FD7831BA4F1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E5F9E2E-AD81-4E55-8285-96EE95A4D09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8D3F73C-870F-47E5-B6DF-B67F6B02CE49}"/>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6" name="フッター プレースホルダー 5">
            <a:extLst>
              <a:ext uri="{FF2B5EF4-FFF2-40B4-BE49-F238E27FC236}">
                <a16:creationId xmlns:a16="http://schemas.microsoft.com/office/drawing/2014/main" id="{5BB6F7B7-260C-42B2-A842-1E109FA17AB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954FD53-8ACD-4D0A-A643-A60CD7743B58}"/>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1393864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39B18D-C5F3-47CC-90C9-951CBEB6032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A9446E5-F02F-40CF-8A36-F401BAF05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C247128-6106-4E35-AD57-EF6144239DD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AEE6941-CEBC-4861-BFC8-A57C0DBD59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BC3E315-0B91-4E6A-A5D3-C8466A597B8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D369032-E9FC-4DF6-9CD2-96CDABDE444A}"/>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8" name="フッター プレースホルダー 7">
            <a:extLst>
              <a:ext uri="{FF2B5EF4-FFF2-40B4-BE49-F238E27FC236}">
                <a16:creationId xmlns:a16="http://schemas.microsoft.com/office/drawing/2014/main" id="{9FDE8DDF-602A-437E-96D1-4F6CA380D2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345D1B2-B582-44A7-891E-C11801A3EF55}"/>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54858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93D4FA-C66C-40F5-A25C-E2146AE0D30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F44AA72-3C9D-400B-BCE8-431813CC028E}"/>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4" name="フッター プレースホルダー 3">
            <a:extLst>
              <a:ext uri="{FF2B5EF4-FFF2-40B4-BE49-F238E27FC236}">
                <a16:creationId xmlns:a16="http://schemas.microsoft.com/office/drawing/2014/main" id="{FFC2225C-1533-4A94-97F0-08C100D24DD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7CF5396-5124-4B3C-8D50-1ADEDC1AE4FE}"/>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894927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1C4DCFE-863A-4FA4-B59A-6412DA2B7D89}"/>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3" name="フッター プレースホルダー 2">
            <a:extLst>
              <a:ext uri="{FF2B5EF4-FFF2-40B4-BE49-F238E27FC236}">
                <a16:creationId xmlns:a16="http://schemas.microsoft.com/office/drawing/2014/main" id="{2E33152E-D345-469B-AAFD-A71CB20AB71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5C2221-0DC2-47F1-B978-4699933B43EA}"/>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364904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A05D7A-ED86-4AAF-B2EA-EBE55002154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D2C0BF-73FD-4C15-8541-228DFD72F6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B77BF54-0FF0-4CDD-B9B0-092D68AB0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0ACB5EE-E477-4E29-9ED8-9C6069502738}"/>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6" name="フッター プレースホルダー 5">
            <a:extLst>
              <a:ext uri="{FF2B5EF4-FFF2-40B4-BE49-F238E27FC236}">
                <a16:creationId xmlns:a16="http://schemas.microsoft.com/office/drawing/2014/main" id="{C80A373B-44CA-4EEC-B304-EAAFE689A4B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8009032-EF19-4687-8142-95C0A6FCE5F3}"/>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405553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A2E488-1D10-4935-9476-AF637321AC9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BE1A9BC-30AF-4976-BED3-46C9572E6C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3C95DBD-79A0-4554-AB75-588FB1D87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061D45A-71CC-4C81-A3DA-F537F31CE2BD}"/>
              </a:ext>
            </a:extLst>
          </p:cNvPr>
          <p:cNvSpPr>
            <a:spLocks noGrp="1"/>
          </p:cNvSpPr>
          <p:nvPr>
            <p:ph type="dt" sz="half" idx="10"/>
          </p:nvPr>
        </p:nvSpPr>
        <p:spPr/>
        <p:txBody>
          <a:bodyPr/>
          <a:lstStyle/>
          <a:p>
            <a:fld id="{8C72A6D0-E5A4-4AA7-8131-B12537C1C433}" type="datetimeFigureOut">
              <a:rPr kumimoji="1" lang="ja-JP" altLang="en-US" smtClean="0"/>
              <a:t>2025/2/3</a:t>
            </a:fld>
            <a:endParaRPr kumimoji="1" lang="ja-JP" altLang="en-US"/>
          </a:p>
        </p:txBody>
      </p:sp>
      <p:sp>
        <p:nvSpPr>
          <p:cNvPr id="6" name="フッター プレースホルダー 5">
            <a:extLst>
              <a:ext uri="{FF2B5EF4-FFF2-40B4-BE49-F238E27FC236}">
                <a16:creationId xmlns:a16="http://schemas.microsoft.com/office/drawing/2014/main" id="{B2397210-DA19-4A9D-871F-89719B24A67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2B22FE7-46D2-4C10-9B0D-B8ACD8D8AAB2}"/>
              </a:ext>
            </a:extLst>
          </p:cNvPr>
          <p:cNvSpPr>
            <a:spLocks noGrp="1"/>
          </p:cNvSpPr>
          <p:nvPr>
            <p:ph type="sldNum" sz="quarter" idx="12"/>
          </p:nvPr>
        </p:nvSpPr>
        <p:spPr/>
        <p:txBody>
          <a:body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22933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E4FE08D-0F6D-4262-959B-F20770D46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850E8AF-0C5E-4F9D-8DD7-774A01B251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B6FD77-9FED-464F-B050-090CC8E60F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2A6D0-E5A4-4AA7-8131-B12537C1C433}" type="datetimeFigureOut">
              <a:rPr kumimoji="1" lang="ja-JP" altLang="en-US" smtClean="0"/>
              <a:t>2025/2/3</a:t>
            </a:fld>
            <a:endParaRPr kumimoji="1" lang="ja-JP" altLang="en-US"/>
          </a:p>
        </p:txBody>
      </p:sp>
      <p:sp>
        <p:nvSpPr>
          <p:cNvPr id="5" name="フッター プレースホルダー 4">
            <a:extLst>
              <a:ext uri="{FF2B5EF4-FFF2-40B4-BE49-F238E27FC236}">
                <a16:creationId xmlns:a16="http://schemas.microsoft.com/office/drawing/2014/main" id="{91F419D7-DACA-492C-A481-45DF93A519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765733B-7D6B-4293-A5C0-8EC53E0DF1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AA7FD-92C6-4B7D-BFB4-34B29DB8BD5C}" type="slidenum">
              <a:rPr kumimoji="1" lang="ja-JP" altLang="en-US" smtClean="0"/>
              <a:t>‹#›</a:t>
            </a:fld>
            <a:endParaRPr kumimoji="1" lang="ja-JP" altLang="en-US"/>
          </a:p>
        </p:txBody>
      </p:sp>
    </p:spTree>
    <p:extLst>
      <p:ext uri="{BB962C8B-B14F-4D97-AF65-F5344CB8AC3E}">
        <p14:creationId xmlns:p14="http://schemas.microsoft.com/office/powerpoint/2010/main" val="2700916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EE2CEE0-6FF9-47C5-8C77-BA5E6C022124}"/>
              </a:ext>
            </a:extLst>
          </p:cNvPr>
          <p:cNvPicPr>
            <a:picLocks noChangeAspect="1"/>
          </p:cNvPicPr>
          <p:nvPr/>
        </p:nvPicPr>
        <p:blipFill rotWithShape="1">
          <a:blip r:embed="rId3"/>
          <a:srcRect l="1397" r="15348"/>
          <a:stretch/>
        </p:blipFill>
        <p:spPr>
          <a:xfrm>
            <a:off x="863" y="576319"/>
            <a:ext cx="12192000" cy="5678394"/>
          </a:xfrm>
          <a:prstGeom prst="rect">
            <a:avLst/>
          </a:prstGeom>
        </p:spPr>
      </p:pic>
      <p:sp>
        <p:nvSpPr>
          <p:cNvPr id="2" name="タイトル 1">
            <a:extLst>
              <a:ext uri="{FF2B5EF4-FFF2-40B4-BE49-F238E27FC236}">
                <a16:creationId xmlns:a16="http://schemas.microsoft.com/office/drawing/2014/main" id="{6FE4058D-69F4-45CA-B708-C1571CBBD6CB}"/>
              </a:ext>
            </a:extLst>
          </p:cNvPr>
          <p:cNvSpPr>
            <a:spLocks noGrp="1"/>
          </p:cNvSpPr>
          <p:nvPr>
            <p:ph type="ctrTitle"/>
          </p:nvPr>
        </p:nvSpPr>
        <p:spPr>
          <a:xfrm>
            <a:off x="962809" y="1159715"/>
            <a:ext cx="10266381" cy="2387600"/>
          </a:xfrm>
        </p:spPr>
        <p:txBody>
          <a:bodyPr/>
          <a:lstStyle/>
          <a:p>
            <a:r>
              <a:rPr kumimoji="1" lang="ja-JP" altLang="en-US" b="1" dirty="0">
                <a:latin typeface="メイリオ" panose="020B0604030504040204" pitchFamily="50" charset="-128"/>
                <a:ea typeface="メイリオ" panose="020B0604030504040204" pitchFamily="50" charset="-128"/>
              </a:rPr>
              <a:t>当科での育児支援の取り組み</a:t>
            </a:r>
          </a:p>
        </p:txBody>
      </p:sp>
      <p:sp>
        <p:nvSpPr>
          <p:cNvPr id="3" name="字幕 2">
            <a:extLst>
              <a:ext uri="{FF2B5EF4-FFF2-40B4-BE49-F238E27FC236}">
                <a16:creationId xmlns:a16="http://schemas.microsoft.com/office/drawing/2014/main" id="{63ABE433-A518-4E40-AC4F-3DED5E3D3484}"/>
              </a:ext>
            </a:extLst>
          </p:cNvPr>
          <p:cNvSpPr>
            <a:spLocks noGrp="1"/>
          </p:cNvSpPr>
          <p:nvPr>
            <p:ph type="subTitle" idx="1"/>
          </p:nvPr>
        </p:nvSpPr>
        <p:spPr>
          <a:xfrm>
            <a:off x="3748110" y="3754550"/>
            <a:ext cx="9144000" cy="1655762"/>
          </a:xfrm>
        </p:spPr>
        <p:txBody>
          <a:bodyPr>
            <a:normAutofit/>
          </a:bodyPr>
          <a:lstStyle/>
          <a:p>
            <a:r>
              <a:rPr lang="ja-JP" altLang="en-US" sz="3200" b="1" dirty="0">
                <a:latin typeface="メイリオ" panose="020B0604030504040204" pitchFamily="50" charset="-128"/>
                <a:ea typeface="メイリオ" panose="020B0604030504040204" pitchFamily="50" charset="-128"/>
              </a:rPr>
              <a:t>筑波大学　耳鼻咽喉科・頭頸部外科</a:t>
            </a:r>
            <a:endParaRPr kumimoji="1" lang="ja-JP" altLang="en-US" sz="3200" b="1"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B2DFB62A-40A0-43F0-A2E3-B00E394D2DE4}"/>
              </a:ext>
            </a:extLst>
          </p:cNvPr>
          <p:cNvPicPr>
            <a:picLocks noChangeAspect="1"/>
          </p:cNvPicPr>
          <p:nvPr/>
        </p:nvPicPr>
        <p:blipFill rotWithShape="1">
          <a:blip r:embed="rId4">
            <a:extLst>
              <a:ext uri="{28A0092B-C50C-407E-A947-70E740481C1C}">
                <a14:useLocalDpi xmlns:a14="http://schemas.microsoft.com/office/drawing/2010/main" val="0"/>
              </a:ext>
            </a:extLst>
          </a:blip>
          <a:srcRect l="8380" t="14921" r="6596" b="12604"/>
          <a:stretch/>
        </p:blipFill>
        <p:spPr>
          <a:xfrm rot="5400000">
            <a:off x="-491625" y="4640409"/>
            <a:ext cx="2725987" cy="1742739"/>
          </a:xfrm>
          <a:prstGeom prst="rect">
            <a:avLst/>
          </a:prstGeom>
        </p:spPr>
      </p:pic>
    </p:spTree>
    <p:extLst>
      <p:ext uri="{BB962C8B-B14F-4D97-AF65-F5344CB8AC3E}">
        <p14:creationId xmlns:p14="http://schemas.microsoft.com/office/powerpoint/2010/main" val="195479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481CDE0-9169-4DCF-87E0-212D1A1B7AF7}"/>
              </a:ext>
            </a:extLst>
          </p:cNvPr>
          <p:cNvPicPr>
            <a:picLocks noChangeAspect="1"/>
          </p:cNvPicPr>
          <p:nvPr/>
        </p:nvPicPr>
        <p:blipFill>
          <a:blip r:embed="rId3"/>
          <a:stretch>
            <a:fillRect/>
          </a:stretch>
        </p:blipFill>
        <p:spPr>
          <a:xfrm>
            <a:off x="5743851" y="2364875"/>
            <a:ext cx="3916723" cy="2612128"/>
          </a:xfrm>
          <a:prstGeom prst="rect">
            <a:avLst/>
          </a:prstGeom>
        </p:spPr>
      </p:pic>
      <p:pic>
        <p:nvPicPr>
          <p:cNvPr id="7" name="図 6">
            <a:extLst>
              <a:ext uri="{FF2B5EF4-FFF2-40B4-BE49-F238E27FC236}">
                <a16:creationId xmlns:a16="http://schemas.microsoft.com/office/drawing/2014/main" id="{593E5BCA-0F4E-4B69-B26D-EA7801D5F6BF}"/>
              </a:ext>
            </a:extLst>
          </p:cNvPr>
          <p:cNvPicPr>
            <a:picLocks noChangeAspect="1"/>
          </p:cNvPicPr>
          <p:nvPr/>
        </p:nvPicPr>
        <p:blipFill>
          <a:blip r:embed="rId4"/>
          <a:stretch>
            <a:fillRect/>
          </a:stretch>
        </p:blipFill>
        <p:spPr>
          <a:xfrm>
            <a:off x="8841903" y="2140524"/>
            <a:ext cx="2829387" cy="3060830"/>
          </a:xfrm>
          <a:prstGeom prst="rect">
            <a:avLst/>
          </a:prstGeom>
        </p:spPr>
      </p:pic>
      <p:pic>
        <p:nvPicPr>
          <p:cNvPr id="9" name="図 8">
            <a:extLst>
              <a:ext uri="{FF2B5EF4-FFF2-40B4-BE49-F238E27FC236}">
                <a16:creationId xmlns:a16="http://schemas.microsoft.com/office/drawing/2014/main" id="{1DC02BC6-8A88-44A1-B7AC-320A3EE16C8A}"/>
              </a:ext>
            </a:extLst>
          </p:cNvPr>
          <p:cNvPicPr>
            <a:picLocks noChangeAspect="1"/>
          </p:cNvPicPr>
          <p:nvPr/>
        </p:nvPicPr>
        <p:blipFill>
          <a:blip r:embed="rId5"/>
          <a:stretch>
            <a:fillRect/>
          </a:stretch>
        </p:blipFill>
        <p:spPr>
          <a:xfrm>
            <a:off x="350619" y="1822356"/>
            <a:ext cx="5927439" cy="3957555"/>
          </a:xfrm>
          <a:prstGeom prst="rect">
            <a:avLst/>
          </a:prstGeom>
        </p:spPr>
      </p:pic>
      <p:sp>
        <p:nvSpPr>
          <p:cNvPr id="10" name="正方形/長方形 9">
            <a:extLst>
              <a:ext uri="{FF2B5EF4-FFF2-40B4-BE49-F238E27FC236}">
                <a16:creationId xmlns:a16="http://schemas.microsoft.com/office/drawing/2014/main" id="{7AFF8718-ACAE-42D4-A805-06738F6C208D}"/>
              </a:ext>
            </a:extLst>
          </p:cNvPr>
          <p:cNvSpPr/>
          <p:nvPr/>
        </p:nvSpPr>
        <p:spPr>
          <a:xfrm>
            <a:off x="350619" y="632762"/>
            <a:ext cx="5929828" cy="523220"/>
          </a:xfrm>
          <a:prstGeom prst="rect">
            <a:avLst/>
          </a:prstGeom>
        </p:spPr>
        <p:txBody>
          <a:bodyPr wrap="none">
            <a:spAutoFit/>
          </a:bodyPr>
          <a:lstStyle/>
          <a:p>
            <a:r>
              <a:rPr lang="ja-JP" altLang="en-US" sz="2800" b="1" dirty="0">
                <a:latin typeface="メイリオ" panose="020B0604030504040204" pitchFamily="50" charset="-128"/>
                <a:ea typeface="メイリオ" panose="020B0604030504040204" pitchFamily="50" charset="-128"/>
              </a:rPr>
              <a:t>近年、女性医師の入局者が増加傾向</a:t>
            </a:r>
          </a:p>
        </p:txBody>
      </p:sp>
      <p:sp>
        <p:nvSpPr>
          <p:cNvPr id="11" name="正方形/長方形 10">
            <a:extLst>
              <a:ext uri="{FF2B5EF4-FFF2-40B4-BE49-F238E27FC236}">
                <a16:creationId xmlns:a16="http://schemas.microsoft.com/office/drawing/2014/main" id="{0FF6B4C3-8306-4D07-A20B-D63DE77B311F}"/>
              </a:ext>
            </a:extLst>
          </p:cNvPr>
          <p:cNvSpPr/>
          <p:nvPr/>
        </p:nvSpPr>
        <p:spPr>
          <a:xfrm>
            <a:off x="6824797" y="5220653"/>
            <a:ext cx="4493538" cy="523220"/>
          </a:xfrm>
          <a:prstGeom prst="rect">
            <a:avLst/>
          </a:prstGeom>
        </p:spPr>
        <p:txBody>
          <a:bodyPr wrap="none">
            <a:spAutoFit/>
          </a:bodyPr>
          <a:lstStyle/>
          <a:p>
            <a:r>
              <a:rPr lang="ja-JP" altLang="en-US" sz="2800" b="1" dirty="0">
                <a:latin typeface="メイリオ" panose="020B0604030504040204" pitchFamily="50" charset="-128"/>
                <a:ea typeface="メイリオ" panose="020B0604030504040204" pitchFamily="50" charset="-128"/>
              </a:rPr>
              <a:t>半数以上の医師が子育て中</a:t>
            </a:r>
          </a:p>
        </p:txBody>
      </p:sp>
    </p:spTree>
    <p:extLst>
      <p:ext uri="{BB962C8B-B14F-4D97-AF65-F5344CB8AC3E}">
        <p14:creationId xmlns:p14="http://schemas.microsoft.com/office/powerpoint/2010/main" val="92373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6E7263E-3307-435B-B877-1B53255C9A81}"/>
              </a:ext>
            </a:extLst>
          </p:cNvPr>
          <p:cNvSpPr/>
          <p:nvPr/>
        </p:nvSpPr>
        <p:spPr>
          <a:xfrm>
            <a:off x="350619" y="632762"/>
            <a:ext cx="3057247" cy="523220"/>
          </a:xfrm>
          <a:prstGeom prst="rect">
            <a:avLst/>
          </a:prstGeom>
        </p:spPr>
        <p:txBody>
          <a:bodyPr wrap="none">
            <a:spAutoFit/>
          </a:bodyPr>
          <a:lstStyle/>
          <a:p>
            <a:r>
              <a:rPr lang="ja-JP" altLang="en-US" sz="2800" b="1" dirty="0">
                <a:latin typeface="メイリオ" panose="020B0604030504040204" pitchFamily="50" charset="-128"/>
                <a:ea typeface="メイリオ" panose="020B0604030504040204" pitchFamily="50" charset="-128"/>
              </a:rPr>
              <a:t>当科での取り組み</a:t>
            </a:r>
          </a:p>
        </p:txBody>
      </p:sp>
      <p:sp>
        <p:nvSpPr>
          <p:cNvPr id="4" name="テキスト ボックス 3">
            <a:extLst>
              <a:ext uri="{FF2B5EF4-FFF2-40B4-BE49-F238E27FC236}">
                <a16:creationId xmlns:a16="http://schemas.microsoft.com/office/drawing/2014/main" id="{51741FD4-B8C6-465C-9300-1A496BDC8B9E}"/>
              </a:ext>
            </a:extLst>
          </p:cNvPr>
          <p:cNvSpPr txBox="1"/>
          <p:nvPr/>
        </p:nvSpPr>
        <p:spPr>
          <a:xfrm>
            <a:off x="632178" y="1759936"/>
            <a:ext cx="10410070" cy="3785652"/>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・若手医師のキャリアや働き方に対するアンケート・面談　（年</a:t>
            </a:r>
            <a:r>
              <a:rPr lang="en-US" altLang="ja-JP" sz="2400" dirty="0">
                <a:latin typeface="メイリオ" panose="020B0604030504040204" pitchFamily="50" charset="-128"/>
                <a:ea typeface="メイリオ" panose="020B0604030504040204" pitchFamily="50" charset="-128"/>
              </a:rPr>
              <a:t>1~2</a:t>
            </a:r>
            <a:r>
              <a:rPr lang="ja-JP" altLang="en-US" sz="2400" dirty="0">
                <a:latin typeface="メイリオ" panose="020B0604030504040204" pitchFamily="50" charset="-128"/>
                <a:ea typeface="メイリオ" panose="020B0604030504040204" pitchFamily="50" charset="-128"/>
              </a:rPr>
              <a:t>回）</a:t>
            </a:r>
            <a:endParaRPr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・カンファレンスは朝の時間帯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月曜：</a:t>
            </a:r>
            <a:r>
              <a:rPr lang="en-US" altLang="ja-JP" sz="2400" dirty="0">
                <a:latin typeface="メイリオ" panose="020B0604030504040204" pitchFamily="50" charset="-128"/>
                <a:ea typeface="メイリオ" panose="020B0604030504040204" pitchFamily="50" charset="-128"/>
              </a:rPr>
              <a:t>8:30-</a:t>
            </a:r>
            <a:r>
              <a:rPr lang="ja-JP" altLang="en-US" sz="2400" dirty="0">
                <a:latin typeface="メイリオ" panose="020B0604030504040204" pitchFamily="50" charset="-128"/>
                <a:ea typeface="メイリオ" panose="020B0604030504040204" pitchFamily="50" charset="-128"/>
              </a:rPr>
              <a:t>　　水曜：</a:t>
            </a:r>
            <a:r>
              <a:rPr lang="en-US" altLang="ja-JP" sz="2400" dirty="0">
                <a:latin typeface="メイリオ" panose="020B0604030504040204" pitchFamily="50" charset="-128"/>
                <a:ea typeface="メイリオ" panose="020B0604030504040204" pitchFamily="50" charset="-128"/>
              </a:rPr>
              <a:t>7:50-</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・女性支援枠の確保（時短勤務）　　　　　　　　　　　　　</a:t>
            </a:r>
            <a:endParaRPr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・男性医師の育児休業取得</a:t>
            </a:r>
            <a:endParaRPr lang="en-US" altLang="ja-JP" sz="2400"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育児支援システム</a:t>
            </a:r>
            <a:r>
              <a:rPr lang="ja-JP" altLang="en-US" sz="2400" dirty="0">
                <a:latin typeface="メイリオ" panose="020B0604030504040204" pitchFamily="50" charset="-128"/>
                <a:ea typeface="メイリオ" panose="020B0604030504040204" pitchFamily="50" charset="-128"/>
              </a:rPr>
              <a:t>の利用（病児保育・時間外保育） 　</a:t>
            </a:r>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p:txBody>
      </p:sp>
      <p:sp>
        <p:nvSpPr>
          <p:cNvPr id="5" name="太陽 4">
            <a:extLst>
              <a:ext uri="{FF2B5EF4-FFF2-40B4-BE49-F238E27FC236}">
                <a16:creationId xmlns:a16="http://schemas.microsoft.com/office/drawing/2014/main" id="{5D359C68-3569-4E9E-9141-F60E230B6480}"/>
              </a:ext>
            </a:extLst>
          </p:cNvPr>
          <p:cNvSpPr/>
          <p:nvPr/>
        </p:nvSpPr>
        <p:spPr>
          <a:xfrm rot="14337118">
            <a:off x="5133094" y="2306899"/>
            <a:ext cx="717630" cy="698323"/>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6" name="雲 5">
            <a:extLst>
              <a:ext uri="{FF2B5EF4-FFF2-40B4-BE49-F238E27FC236}">
                <a16:creationId xmlns:a16="http://schemas.microsoft.com/office/drawing/2014/main" id="{DB5E230A-96E1-4A9D-807F-E37CB681D476}"/>
              </a:ext>
            </a:extLst>
          </p:cNvPr>
          <p:cNvSpPr/>
          <p:nvPr/>
        </p:nvSpPr>
        <p:spPr>
          <a:xfrm>
            <a:off x="4745620" y="4113559"/>
            <a:ext cx="3646026" cy="84040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latin typeface="メイリオ" panose="020B0604030504040204" pitchFamily="50" charset="-128"/>
                <a:ea typeface="メイリオ" panose="020B0604030504040204" pitchFamily="50" charset="-128"/>
              </a:rPr>
              <a:t>2023</a:t>
            </a:r>
            <a:r>
              <a:rPr kumimoji="1" lang="ja-JP" altLang="en-US" b="1" dirty="0">
                <a:latin typeface="メイリオ" panose="020B0604030504040204" pitchFamily="50" charset="-128"/>
                <a:ea typeface="メイリオ" panose="020B0604030504040204" pitchFamily="50" charset="-128"/>
              </a:rPr>
              <a:t>年度　</a:t>
            </a:r>
            <a:r>
              <a:rPr kumimoji="1" lang="en-US" altLang="ja-JP" b="1" dirty="0">
                <a:latin typeface="メイリオ" panose="020B0604030504040204" pitchFamily="50" charset="-128"/>
                <a:ea typeface="メイリオ" panose="020B0604030504040204" pitchFamily="50" charset="-128"/>
              </a:rPr>
              <a:t>1</a:t>
            </a:r>
            <a:r>
              <a:rPr kumimoji="1" lang="ja-JP" altLang="en-US" b="1" dirty="0">
                <a:latin typeface="メイリオ" panose="020B0604030504040204" pitchFamily="50" charset="-128"/>
                <a:ea typeface="メイリオ" panose="020B0604030504040204" pitchFamily="50" charset="-128"/>
              </a:rPr>
              <a:t>名取得</a:t>
            </a:r>
          </a:p>
        </p:txBody>
      </p:sp>
      <p:sp>
        <p:nvSpPr>
          <p:cNvPr id="7" name="雲 6">
            <a:extLst>
              <a:ext uri="{FF2B5EF4-FFF2-40B4-BE49-F238E27FC236}">
                <a16:creationId xmlns:a16="http://schemas.microsoft.com/office/drawing/2014/main" id="{162674B3-5AA0-4F2F-92ED-5D55E583CE66}"/>
              </a:ext>
            </a:extLst>
          </p:cNvPr>
          <p:cNvSpPr/>
          <p:nvPr/>
        </p:nvSpPr>
        <p:spPr>
          <a:xfrm>
            <a:off x="5353013" y="3141286"/>
            <a:ext cx="3435752" cy="840407"/>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メイリオ" panose="020B0604030504040204" pitchFamily="50" charset="-128"/>
                <a:ea typeface="メイリオ" panose="020B0604030504040204" pitchFamily="50" charset="-128"/>
              </a:rPr>
              <a:t>これまでに</a:t>
            </a:r>
            <a:r>
              <a:rPr lang="en-US" altLang="ja-JP" b="1" dirty="0">
                <a:latin typeface="メイリオ" panose="020B0604030504040204" pitchFamily="50" charset="-128"/>
                <a:ea typeface="メイリオ" panose="020B0604030504040204" pitchFamily="50" charset="-128"/>
              </a:rPr>
              <a:t>3</a:t>
            </a:r>
            <a:r>
              <a:rPr kumimoji="1" lang="ja-JP" altLang="en-US" b="1" dirty="0">
                <a:latin typeface="メイリオ" panose="020B0604030504040204" pitchFamily="50" charset="-128"/>
                <a:ea typeface="メイリオ" panose="020B0604030504040204" pitchFamily="50" charset="-128"/>
              </a:rPr>
              <a:t>名使用</a:t>
            </a:r>
          </a:p>
        </p:txBody>
      </p:sp>
      <p:sp>
        <p:nvSpPr>
          <p:cNvPr id="8" name="雲 7">
            <a:extLst>
              <a:ext uri="{FF2B5EF4-FFF2-40B4-BE49-F238E27FC236}">
                <a16:creationId xmlns:a16="http://schemas.microsoft.com/office/drawing/2014/main" id="{345AF75D-2D09-473D-9ADC-E1AF0D662DE3}"/>
              </a:ext>
            </a:extLst>
          </p:cNvPr>
          <p:cNvSpPr/>
          <p:nvPr/>
        </p:nvSpPr>
        <p:spPr>
          <a:xfrm>
            <a:off x="7268148" y="5247341"/>
            <a:ext cx="4687175" cy="110171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rgbClr val="002060"/>
                </a:solidFill>
                <a:latin typeface="メイリオ" panose="020B0604030504040204" pitchFamily="50" charset="-128"/>
                <a:ea typeface="メイリオ" panose="020B0604030504040204" pitchFamily="50" charset="-128"/>
              </a:rPr>
              <a:t>常勤</a:t>
            </a:r>
            <a:r>
              <a:rPr lang="en-US" altLang="ja-JP" sz="2000" b="1" dirty="0">
                <a:solidFill>
                  <a:srgbClr val="002060"/>
                </a:solidFill>
                <a:latin typeface="メイリオ" panose="020B0604030504040204" pitchFamily="50" charset="-128"/>
                <a:ea typeface="メイリオ" panose="020B0604030504040204" pitchFamily="50" charset="-128"/>
              </a:rPr>
              <a:t>/</a:t>
            </a:r>
            <a:r>
              <a:rPr lang="ja-JP" altLang="en-US" sz="2000" b="1" dirty="0">
                <a:solidFill>
                  <a:srgbClr val="002060"/>
                </a:solidFill>
                <a:latin typeface="メイリオ" panose="020B0604030504040204" pitchFamily="50" charset="-128"/>
                <a:ea typeface="メイリオ" panose="020B0604030504040204" pitchFamily="50" charset="-128"/>
              </a:rPr>
              <a:t>非常勤</a:t>
            </a:r>
            <a:r>
              <a:rPr lang="en-US" altLang="ja-JP" sz="2000" b="1" dirty="0">
                <a:solidFill>
                  <a:srgbClr val="002060"/>
                </a:solidFill>
                <a:latin typeface="メイリオ" panose="020B0604030504040204" pitchFamily="50" charset="-128"/>
                <a:ea typeface="メイリオ" panose="020B0604030504040204" pitchFamily="50" charset="-128"/>
              </a:rPr>
              <a:t>/</a:t>
            </a:r>
            <a:r>
              <a:rPr lang="ja-JP" altLang="en-US" sz="2000" b="1" dirty="0">
                <a:solidFill>
                  <a:srgbClr val="002060"/>
                </a:solidFill>
                <a:latin typeface="メイリオ" panose="020B0604030504040204" pitchFamily="50" charset="-128"/>
                <a:ea typeface="メイリオ" panose="020B0604030504040204" pitchFamily="50" charset="-128"/>
              </a:rPr>
              <a:t>男女問わず　利用可能</a:t>
            </a:r>
            <a:r>
              <a:rPr lang="en-US" altLang="ja-JP" sz="2000" b="1" dirty="0">
                <a:solidFill>
                  <a:srgbClr val="002060"/>
                </a:solidFill>
                <a:latin typeface="メイリオ" panose="020B0604030504040204" pitchFamily="50" charset="-128"/>
                <a:ea typeface="メイリオ" panose="020B0604030504040204" pitchFamily="50" charset="-128"/>
              </a:rPr>
              <a:t>!!</a:t>
            </a:r>
            <a:endParaRPr kumimoji="1" lang="ja-JP" altLang="en-US" sz="2000" b="1" dirty="0">
              <a:solidFill>
                <a:srgbClr val="002060"/>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EC187A11-19B3-4063-B199-E2EAE1AB6314}"/>
              </a:ext>
            </a:extLst>
          </p:cNvPr>
          <p:cNvPicPr>
            <a:picLocks noChangeAspect="1"/>
          </p:cNvPicPr>
          <p:nvPr/>
        </p:nvPicPr>
        <p:blipFill>
          <a:blip r:embed="rId3"/>
          <a:stretch>
            <a:fillRect/>
          </a:stretch>
        </p:blipFill>
        <p:spPr>
          <a:xfrm>
            <a:off x="9821732" y="-18066"/>
            <a:ext cx="2370268" cy="1681782"/>
          </a:xfrm>
          <a:prstGeom prst="rect">
            <a:avLst/>
          </a:prstGeom>
        </p:spPr>
      </p:pic>
      <p:sp>
        <p:nvSpPr>
          <p:cNvPr id="10" name="正方形/長方形 9">
            <a:extLst>
              <a:ext uri="{FF2B5EF4-FFF2-40B4-BE49-F238E27FC236}">
                <a16:creationId xmlns:a16="http://schemas.microsoft.com/office/drawing/2014/main" id="{E851C2E2-458E-46E4-898D-13131E4F2943}"/>
              </a:ext>
            </a:extLst>
          </p:cNvPr>
          <p:cNvSpPr/>
          <p:nvPr/>
        </p:nvSpPr>
        <p:spPr>
          <a:xfrm>
            <a:off x="9821732" y="118149"/>
            <a:ext cx="1441420" cy="523220"/>
          </a:xfrm>
          <a:prstGeom prst="rect">
            <a:avLst/>
          </a:prstGeom>
        </p:spPr>
        <p:txBody>
          <a:bodyPr wrap="none">
            <a:spAutoFit/>
          </a:bodyPr>
          <a:lstStyle/>
          <a:p>
            <a:r>
              <a:rPr lang="ja-JP" altLang="en-US" sz="1400" dirty="0">
                <a:solidFill>
                  <a:schemeClr val="bg1"/>
                </a:solidFill>
                <a:latin typeface="メイリオ" panose="020B0604030504040204" pitchFamily="50" charset="-128"/>
                <a:ea typeface="メイリオ" panose="020B0604030504040204" pitchFamily="50" charset="-128"/>
              </a:rPr>
              <a:t>ママのお仕事の</a:t>
            </a:r>
            <a:endParaRPr lang="en-US" altLang="ja-JP" sz="1400" dirty="0">
              <a:solidFill>
                <a:schemeClr val="bg1"/>
              </a:solidFill>
              <a:latin typeface="メイリオ" panose="020B0604030504040204" pitchFamily="50" charset="-128"/>
              <a:ea typeface="メイリオ" panose="020B0604030504040204" pitchFamily="50" charset="-128"/>
            </a:endParaRPr>
          </a:p>
          <a:p>
            <a:r>
              <a:rPr lang="ja-JP" altLang="en-US" sz="1400" dirty="0">
                <a:solidFill>
                  <a:schemeClr val="bg1"/>
                </a:solidFill>
                <a:latin typeface="メイリオ" panose="020B0604030504040204" pitchFamily="50" charset="-128"/>
                <a:ea typeface="メイリオ" panose="020B0604030504040204" pitchFamily="50" charset="-128"/>
              </a:rPr>
              <a:t>お手伝い！？</a:t>
            </a:r>
          </a:p>
        </p:txBody>
      </p:sp>
    </p:spTree>
    <p:extLst>
      <p:ext uri="{BB962C8B-B14F-4D97-AF65-F5344CB8AC3E}">
        <p14:creationId xmlns:p14="http://schemas.microsoft.com/office/powerpoint/2010/main" val="1010807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FA41AAF-5965-4ECD-911A-2E3508E6A829}"/>
              </a:ext>
            </a:extLst>
          </p:cNvPr>
          <p:cNvSpPr txBox="1"/>
          <p:nvPr/>
        </p:nvSpPr>
        <p:spPr>
          <a:xfrm>
            <a:off x="468250" y="1370255"/>
            <a:ext cx="11441485" cy="535531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附属病院職員が職務とキャリアの継続ができる環境を整えることを目的とする制度</a:t>
            </a:r>
            <a:endParaRPr kumimoji="1"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対象：満</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か月～小学校</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年生までの児童</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状況に応じて４～６年生も）</a:t>
            </a:r>
            <a:endParaRPr kumimoji="1"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申し込み：</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附属病院内での</a:t>
            </a:r>
            <a:r>
              <a:rPr kumimoji="1" lang="ja-JP" altLang="en-US" b="1" dirty="0">
                <a:latin typeface="メイリオ" panose="020B0604030504040204" pitchFamily="50" charset="-128"/>
                <a:ea typeface="メイリオ" panose="020B0604030504040204" pitchFamily="50" charset="-128"/>
              </a:rPr>
              <a:t>病児保育</a:t>
            </a:r>
            <a:r>
              <a:rPr kumimoji="1" lang="ja-JP" altLang="en-US" dirty="0">
                <a:latin typeface="メイリオ" panose="020B0604030504040204" pitchFamily="50" charset="-128"/>
                <a:ea typeface="メイリオ" panose="020B0604030504040204" pitchFamily="50" charset="-128"/>
              </a:rPr>
              <a:t>利用</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時間：平日</a:t>
            </a:r>
            <a:r>
              <a:rPr kumimoji="1" lang="en-US" altLang="ja-JP" dirty="0">
                <a:latin typeface="メイリオ" panose="020B0604030504040204" pitchFamily="50" charset="-128"/>
                <a:ea typeface="メイリオ" panose="020B0604030504040204" pitchFamily="50" charset="-128"/>
              </a:rPr>
              <a:t>8</a:t>
            </a:r>
            <a:r>
              <a:rPr kumimoji="1" lang="ja-JP" altLang="en-US" dirty="0">
                <a:latin typeface="メイリオ" panose="020B0604030504040204" pitchFamily="50" charset="-128"/>
                <a:ea typeface="メイリオ" panose="020B0604030504040204" pitchFamily="50" charset="-128"/>
              </a:rPr>
              <a:t>時</a:t>
            </a:r>
            <a:r>
              <a:rPr kumimoji="1" lang="en-US" altLang="ja-JP" dirty="0">
                <a:latin typeface="メイリオ" panose="020B0604030504040204" pitchFamily="50" charset="-128"/>
                <a:ea typeface="メイリオ" panose="020B0604030504040204" pitchFamily="50" charset="-128"/>
              </a:rPr>
              <a:t>30</a:t>
            </a:r>
            <a:r>
              <a:rPr kumimoji="1" lang="ja-JP" altLang="en-US" dirty="0">
                <a:latin typeface="メイリオ" panose="020B0604030504040204" pitchFamily="50" charset="-128"/>
                <a:ea typeface="メイリオ" panose="020B0604030504040204" pitchFamily="50" charset="-128"/>
              </a:rPr>
              <a:t>分～</a:t>
            </a:r>
            <a:r>
              <a:rPr kumimoji="1" lang="en-US" altLang="ja-JP" dirty="0">
                <a:latin typeface="メイリオ" panose="020B0604030504040204" pitchFamily="50" charset="-128"/>
                <a:ea typeface="メイリオ" panose="020B0604030504040204" pitchFamily="50" charset="-128"/>
              </a:rPr>
              <a:t>18</a:t>
            </a:r>
            <a:r>
              <a:rPr kumimoji="1" lang="ja-JP" altLang="en-US" dirty="0">
                <a:latin typeface="メイリオ" panose="020B0604030504040204" pitchFamily="50" charset="-128"/>
                <a:ea typeface="メイリオ" panose="020B0604030504040204" pitchFamily="50" charset="-128"/>
              </a:rPr>
              <a:t>時まで</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利用料：</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日</a:t>
            </a:r>
            <a:r>
              <a:rPr lang="en-US" altLang="ja-JP" dirty="0">
                <a:latin typeface="メイリオ" panose="020B0604030504040204" pitchFamily="50" charset="-128"/>
                <a:ea typeface="メイリオ" panose="020B0604030504040204" pitchFamily="50" charset="-128"/>
              </a:rPr>
              <a:t>4000</a:t>
            </a:r>
            <a:r>
              <a:rPr lang="ja-JP" altLang="en-US" dirty="0">
                <a:latin typeface="メイリオ" panose="020B0604030504040204" pitchFamily="50" charset="-128"/>
                <a:ea typeface="メイリオ" panose="020B0604030504040204" pitchFamily="50" charset="-128"/>
              </a:rPr>
              <a:t>円、半日</a:t>
            </a:r>
            <a:r>
              <a:rPr lang="en-US" altLang="ja-JP" dirty="0">
                <a:latin typeface="メイリオ" panose="020B0604030504040204" pitchFamily="50" charset="-128"/>
                <a:ea typeface="メイリオ" panose="020B0604030504040204" pitchFamily="50" charset="-128"/>
              </a:rPr>
              <a:t>2500</a:t>
            </a:r>
            <a:r>
              <a:rPr lang="ja-JP" altLang="en-US" dirty="0">
                <a:latin typeface="メイリオ" panose="020B0604030504040204" pitchFamily="50" charset="-128"/>
                <a:ea typeface="メイリオ" panose="020B0604030504040204" pitchFamily="50" charset="-128"/>
              </a:rPr>
              <a:t>円</a:t>
            </a:r>
            <a:endParaRPr kumimoji="1" lang="en-US" altLang="ja-JP"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F46A4F95-C000-4BAB-AB27-2D93E84370B9}"/>
              </a:ext>
            </a:extLst>
          </p:cNvPr>
          <p:cNvSpPr/>
          <p:nvPr/>
        </p:nvSpPr>
        <p:spPr>
          <a:xfrm>
            <a:off x="531239" y="677918"/>
            <a:ext cx="6288901" cy="523220"/>
          </a:xfrm>
          <a:prstGeom prst="rect">
            <a:avLst/>
          </a:prstGeom>
        </p:spPr>
        <p:txBody>
          <a:bodyPr wrap="none">
            <a:spAutoFit/>
          </a:bodyPr>
          <a:lstStyle/>
          <a:p>
            <a:r>
              <a:rPr lang="ja-JP" altLang="en-US" sz="2800" b="1" dirty="0">
                <a:latin typeface="メイリオ" panose="020B0604030504040204" pitchFamily="50" charset="-128"/>
                <a:ea typeface="メイリオ" panose="020B0604030504040204" pitchFamily="50" charset="-128"/>
              </a:rPr>
              <a:t>筑波大学附属病院　育児支援システム</a:t>
            </a:r>
            <a:endParaRPr lang="en-US" altLang="ja-JP" sz="2800" b="1"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EBEB8F77-C4D7-41ED-BAE7-CBD8F1EE19A2}"/>
              </a:ext>
            </a:extLst>
          </p:cNvPr>
          <p:cNvPicPr>
            <a:picLocks noChangeAspect="1"/>
          </p:cNvPicPr>
          <p:nvPr/>
        </p:nvPicPr>
        <p:blipFill>
          <a:blip r:embed="rId3"/>
          <a:stretch>
            <a:fillRect/>
          </a:stretch>
        </p:blipFill>
        <p:spPr>
          <a:xfrm>
            <a:off x="1737092" y="3919588"/>
            <a:ext cx="1213393" cy="1265599"/>
          </a:xfrm>
          <a:prstGeom prst="rect">
            <a:avLst/>
          </a:prstGeom>
        </p:spPr>
      </p:pic>
      <p:pic>
        <p:nvPicPr>
          <p:cNvPr id="4" name="図 3">
            <a:extLst>
              <a:ext uri="{FF2B5EF4-FFF2-40B4-BE49-F238E27FC236}">
                <a16:creationId xmlns:a16="http://schemas.microsoft.com/office/drawing/2014/main" id="{663A69AE-B077-480E-81DE-9DAC4FCB3760}"/>
              </a:ext>
            </a:extLst>
          </p:cNvPr>
          <p:cNvPicPr>
            <a:picLocks noChangeAspect="1"/>
          </p:cNvPicPr>
          <p:nvPr/>
        </p:nvPicPr>
        <p:blipFill>
          <a:blip r:embed="rId4"/>
          <a:stretch>
            <a:fillRect/>
          </a:stretch>
        </p:blipFill>
        <p:spPr>
          <a:xfrm>
            <a:off x="1690432" y="2381818"/>
            <a:ext cx="1109441" cy="1109441"/>
          </a:xfrm>
          <a:prstGeom prst="rect">
            <a:avLst/>
          </a:prstGeom>
        </p:spPr>
      </p:pic>
      <p:pic>
        <p:nvPicPr>
          <p:cNvPr id="6" name="図 5">
            <a:extLst>
              <a:ext uri="{FF2B5EF4-FFF2-40B4-BE49-F238E27FC236}">
                <a16:creationId xmlns:a16="http://schemas.microsoft.com/office/drawing/2014/main" id="{9406DC6F-7EE6-4533-AF44-A283E0402DF2}"/>
              </a:ext>
            </a:extLst>
          </p:cNvPr>
          <p:cNvPicPr>
            <a:picLocks noChangeAspect="1"/>
          </p:cNvPicPr>
          <p:nvPr/>
        </p:nvPicPr>
        <p:blipFill>
          <a:blip r:embed="rId5"/>
          <a:stretch>
            <a:fillRect/>
          </a:stretch>
        </p:blipFill>
        <p:spPr>
          <a:xfrm>
            <a:off x="9870688" y="2805494"/>
            <a:ext cx="2001175" cy="1813065"/>
          </a:xfrm>
          <a:prstGeom prst="rect">
            <a:avLst/>
          </a:prstGeom>
        </p:spPr>
      </p:pic>
      <p:pic>
        <p:nvPicPr>
          <p:cNvPr id="7" name="図 6">
            <a:extLst>
              <a:ext uri="{FF2B5EF4-FFF2-40B4-BE49-F238E27FC236}">
                <a16:creationId xmlns:a16="http://schemas.microsoft.com/office/drawing/2014/main" id="{E91CC8F9-F169-46A3-B151-2874251CF9B6}"/>
              </a:ext>
            </a:extLst>
          </p:cNvPr>
          <p:cNvPicPr>
            <a:picLocks noChangeAspect="1"/>
          </p:cNvPicPr>
          <p:nvPr/>
        </p:nvPicPr>
        <p:blipFill>
          <a:blip r:embed="rId6"/>
          <a:stretch>
            <a:fillRect/>
          </a:stretch>
        </p:blipFill>
        <p:spPr>
          <a:xfrm>
            <a:off x="3722607" y="2318467"/>
            <a:ext cx="1050566" cy="1313208"/>
          </a:xfrm>
          <a:prstGeom prst="rect">
            <a:avLst/>
          </a:prstGeom>
        </p:spPr>
      </p:pic>
      <p:pic>
        <p:nvPicPr>
          <p:cNvPr id="8" name="図 7">
            <a:extLst>
              <a:ext uri="{FF2B5EF4-FFF2-40B4-BE49-F238E27FC236}">
                <a16:creationId xmlns:a16="http://schemas.microsoft.com/office/drawing/2014/main" id="{6A6CA668-4BAD-4E57-94DD-9CAECC5008A8}"/>
              </a:ext>
            </a:extLst>
          </p:cNvPr>
          <p:cNvPicPr>
            <a:picLocks noChangeAspect="1"/>
          </p:cNvPicPr>
          <p:nvPr/>
        </p:nvPicPr>
        <p:blipFill>
          <a:blip r:embed="rId7"/>
          <a:stretch>
            <a:fillRect/>
          </a:stretch>
        </p:blipFill>
        <p:spPr>
          <a:xfrm>
            <a:off x="3686973" y="3755016"/>
            <a:ext cx="1326289" cy="1326289"/>
          </a:xfrm>
          <a:prstGeom prst="rect">
            <a:avLst/>
          </a:prstGeom>
        </p:spPr>
      </p:pic>
      <p:sp>
        <p:nvSpPr>
          <p:cNvPr id="9" name="正方形/長方形 8">
            <a:extLst>
              <a:ext uri="{FF2B5EF4-FFF2-40B4-BE49-F238E27FC236}">
                <a16:creationId xmlns:a16="http://schemas.microsoft.com/office/drawing/2014/main" id="{2BE94618-5109-4515-8297-AB78E947C390}"/>
              </a:ext>
            </a:extLst>
          </p:cNvPr>
          <p:cNvSpPr/>
          <p:nvPr/>
        </p:nvSpPr>
        <p:spPr>
          <a:xfrm>
            <a:off x="4479283" y="5782285"/>
            <a:ext cx="6288901" cy="923330"/>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rPr>
              <a:t>2) </a:t>
            </a:r>
            <a:r>
              <a:rPr lang="ja-JP" altLang="en-US" dirty="0">
                <a:latin typeface="メイリオ" panose="020B0604030504040204" pitchFamily="50" charset="-128"/>
                <a:ea typeface="メイリオ" panose="020B0604030504040204" pitchFamily="50" charset="-128"/>
              </a:rPr>
              <a:t>自宅での病児保育や時間外保育など</a:t>
            </a:r>
          </a:p>
          <a:p>
            <a:r>
              <a:rPr lang="ja-JP" altLang="en-US" dirty="0">
                <a:latin typeface="メイリオ" panose="020B0604030504040204" pitchFamily="50" charset="-128"/>
                <a:ea typeface="メイリオ" panose="020B0604030504040204" pitchFamily="50" charset="-128"/>
              </a:rPr>
              <a:t>時間：診療グループ長が認める時間</a:t>
            </a:r>
          </a:p>
          <a:p>
            <a:r>
              <a:rPr lang="ja-JP" altLang="en-US" dirty="0">
                <a:latin typeface="メイリオ" panose="020B0604030504040204" pitchFamily="50" charset="-128"/>
                <a:ea typeface="メイリオ" panose="020B0604030504040204" pitchFamily="50" charset="-128"/>
              </a:rPr>
              <a:t>補助：費用のうち、</a:t>
            </a:r>
            <a:r>
              <a:rPr lang="en-US" altLang="ja-JP" dirty="0">
                <a:latin typeface="メイリオ" panose="020B0604030504040204" pitchFamily="50" charset="-128"/>
                <a:ea typeface="メイリオ" panose="020B0604030504040204" pitchFamily="50" charset="-128"/>
              </a:rPr>
              <a:t>8</a:t>
            </a:r>
            <a:r>
              <a:rPr lang="ja-JP" altLang="en-US" dirty="0">
                <a:latin typeface="メイリオ" panose="020B0604030504040204" pitchFamily="50" charset="-128"/>
                <a:ea typeface="メイリオ" panose="020B0604030504040204" pitchFamily="50" charset="-128"/>
              </a:rPr>
              <a:t>時間を上限として</a:t>
            </a:r>
            <a:r>
              <a:rPr lang="en-US" altLang="ja-JP" dirty="0">
                <a:latin typeface="メイリオ" panose="020B0604030504040204" pitchFamily="50" charset="-128"/>
                <a:ea typeface="メイリオ" panose="020B0604030504040204" pitchFamily="50" charset="-128"/>
              </a:rPr>
              <a:t>1000</a:t>
            </a:r>
            <a:r>
              <a:rPr lang="ja-JP" altLang="en-US" dirty="0">
                <a:latin typeface="メイリオ" panose="020B0604030504040204" pitchFamily="50" charset="-128"/>
                <a:ea typeface="メイリオ" panose="020B0604030504040204" pitchFamily="50" charset="-128"/>
              </a:rPr>
              <a:t>円</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時間を補助</a:t>
            </a:r>
          </a:p>
        </p:txBody>
      </p:sp>
      <p:pic>
        <p:nvPicPr>
          <p:cNvPr id="12" name="図 11">
            <a:extLst>
              <a:ext uri="{FF2B5EF4-FFF2-40B4-BE49-F238E27FC236}">
                <a16:creationId xmlns:a16="http://schemas.microsoft.com/office/drawing/2014/main" id="{A1A6A4F7-B47E-4860-A4D1-C2F12D771C49}"/>
              </a:ext>
            </a:extLst>
          </p:cNvPr>
          <p:cNvPicPr>
            <a:picLocks noChangeAspect="1"/>
          </p:cNvPicPr>
          <p:nvPr/>
        </p:nvPicPr>
        <p:blipFill>
          <a:blip r:embed="rId8"/>
          <a:stretch>
            <a:fillRect/>
          </a:stretch>
        </p:blipFill>
        <p:spPr>
          <a:xfrm>
            <a:off x="6534642" y="3665258"/>
            <a:ext cx="1662500" cy="1713766"/>
          </a:xfrm>
          <a:prstGeom prst="rect">
            <a:avLst/>
          </a:prstGeom>
        </p:spPr>
      </p:pic>
      <p:sp>
        <p:nvSpPr>
          <p:cNvPr id="13" name="正方形/長方形 12">
            <a:extLst>
              <a:ext uri="{FF2B5EF4-FFF2-40B4-BE49-F238E27FC236}">
                <a16:creationId xmlns:a16="http://schemas.microsoft.com/office/drawing/2014/main" id="{5434162D-7391-4967-9DD0-CE0094F1F6F8}"/>
              </a:ext>
            </a:extLst>
          </p:cNvPr>
          <p:cNvSpPr/>
          <p:nvPr/>
        </p:nvSpPr>
        <p:spPr>
          <a:xfrm>
            <a:off x="1108603" y="3460275"/>
            <a:ext cx="4679486"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前日の</a:t>
            </a:r>
            <a:r>
              <a:rPr lang="en-US" altLang="ja-JP" dirty="0">
                <a:latin typeface="メイリオ" panose="020B0604030504040204" pitchFamily="50" charset="-128"/>
                <a:ea typeface="メイリオ" panose="020B0604030504040204" pitchFamily="50" charset="-128"/>
              </a:rPr>
              <a:t>17</a:t>
            </a:r>
            <a:r>
              <a:rPr lang="ja-JP" altLang="en-US" dirty="0">
                <a:latin typeface="メイリオ" panose="020B0604030504040204" pitchFamily="50" charset="-128"/>
                <a:ea typeface="メイリオ" panose="020B0604030504040204" pitchFamily="50" charset="-128"/>
              </a:rPr>
              <a:t>時</a:t>
            </a:r>
            <a:r>
              <a:rPr lang="en-US" altLang="ja-JP" dirty="0">
                <a:latin typeface="メイリオ" panose="020B0604030504040204" pitchFamily="50" charset="-128"/>
                <a:ea typeface="メイリオ" panose="020B0604030504040204" pitchFamily="50" charset="-128"/>
              </a:rPr>
              <a:t>45</a:t>
            </a:r>
            <a:r>
              <a:rPr lang="ja-JP" altLang="en-US" dirty="0">
                <a:latin typeface="メイリオ" panose="020B0604030504040204" pitchFamily="50" charset="-128"/>
                <a:ea typeface="メイリオ" panose="020B0604030504040204" pitchFamily="50" charset="-128"/>
              </a:rPr>
              <a:t>分まで　　　　　　　　　　</a:t>
            </a:r>
          </a:p>
        </p:txBody>
      </p:sp>
      <p:sp>
        <p:nvSpPr>
          <p:cNvPr id="14" name="正方形/長方形 13">
            <a:extLst>
              <a:ext uri="{FF2B5EF4-FFF2-40B4-BE49-F238E27FC236}">
                <a16:creationId xmlns:a16="http://schemas.microsoft.com/office/drawing/2014/main" id="{000B799F-D424-499C-A616-64D7D15F65EE}"/>
              </a:ext>
            </a:extLst>
          </p:cNvPr>
          <p:cNvSpPr/>
          <p:nvPr/>
        </p:nvSpPr>
        <p:spPr>
          <a:xfrm>
            <a:off x="3260776" y="4951653"/>
            <a:ext cx="3940940" cy="646331"/>
          </a:xfrm>
          <a:prstGeom prst="rect">
            <a:avLst/>
          </a:prstGeom>
        </p:spPr>
        <p:txBody>
          <a:bodyPr wrap="square">
            <a:spAutoFit/>
          </a:bodyPr>
          <a:lstStyle/>
          <a:p>
            <a:r>
              <a:rPr lang="en-US" altLang="ja-JP" dirty="0">
                <a:highlight>
                  <a:srgbClr val="FFFF00"/>
                </a:highlight>
                <a:latin typeface="メイリオ" panose="020B0604030504040204" pitchFamily="50" charset="-128"/>
                <a:ea typeface="メイリオ" panose="020B0604030504040204" pitchFamily="50" charset="-128"/>
              </a:rPr>
              <a:t>24</a:t>
            </a:r>
            <a:r>
              <a:rPr lang="ja-JP" altLang="en-US" dirty="0">
                <a:highlight>
                  <a:srgbClr val="FFFF00"/>
                </a:highlight>
                <a:latin typeface="メイリオ" panose="020B0604030504040204" pitchFamily="50" charset="-128"/>
                <a:ea typeface="メイリオ" panose="020B0604030504040204" pitchFamily="50" charset="-128"/>
              </a:rPr>
              <a:t>時間メールで対応可能</a:t>
            </a:r>
            <a:r>
              <a:rPr lang="ja-JP" altLang="en-US" dirty="0">
                <a:latin typeface="メイリオ" panose="020B0604030504040204" pitchFamily="50" charset="-128"/>
                <a:ea typeface="メイリオ" panose="020B0604030504040204" pitchFamily="50" charset="-128"/>
              </a:rPr>
              <a:t>　　</a:t>
            </a:r>
          </a:p>
          <a:p>
            <a:r>
              <a:rPr lang="ja-JP" altLang="en-US" dirty="0">
                <a:latin typeface="メイリオ" panose="020B0604030504040204" pitchFamily="50" charset="-128"/>
                <a:ea typeface="メイリオ" panose="020B0604030504040204" pitchFamily="50" charset="-128"/>
              </a:rPr>
              <a:t>（</a:t>
            </a:r>
            <a:r>
              <a:rPr lang="ja-JP" altLang="en-US" dirty="0">
                <a:highlight>
                  <a:srgbClr val="FFFF00"/>
                </a:highlight>
                <a:latin typeface="メイリオ" panose="020B0604030504040204" pitchFamily="50" charset="-128"/>
                <a:ea typeface="メイリオ" panose="020B0604030504040204" pitchFamily="50" charset="-128"/>
              </a:rPr>
              <a:t>夜間や当日朝に申し込みも可能</a:t>
            </a:r>
            <a:r>
              <a:rPr lang="ja-JP" altLang="en-US" dirty="0">
                <a:latin typeface="メイリオ" panose="020B0604030504040204" pitchFamily="50" charset="-128"/>
                <a:ea typeface="メイリオ" panose="020B0604030504040204" pitchFamily="50" charset="-128"/>
              </a:rPr>
              <a:t>）</a:t>
            </a:r>
          </a:p>
        </p:txBody>
      </p:sp>
      <p:sp>
        <p:nvSpPr>
          <p:cNvPr id="15" name="正方形/長方形 14">
            <a:extLst>
              <a:ext uri="{FF2B5EF4-FFF2-40B4-BE49-F238E27FC236}">
                <a16:creationId xmlns:a16="http://schemas.microsoft.com/office/drawing/2014/main" id="{A4F286E9-29AF-408A-B5A0-FB156B171A71}"/>
              </a:ext>
            </a:extLst>
          </p:cNvPr>
          <p:cNvSpPr/>
          <p:nvPr/>
        </p:nvSpPr>
        <p:spPr>
          <a:xfrm>
            <a:off x="1703479" y="5195377"/>
            <a:ext cx="1338828"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夜間～早朝</a:t>
            </a:r>
          </a:p>
        </p:txBody>
      </p:sp>
      <p:pic>
        <p:nvPicPr>
          <p:cNvPr id="10" name="図 9">
            <a:extLst>
              <a:ext uri="{FF2B5EF4-FFF2-40B4-BE49-F238E27FC236}">
                <a16:creationId xmlns:a16="http://schemas.microsoft.com/office/drawing/2014/main" id="{1CA129CD-5185-4D74-B1B3-41ED774FCF1E}"/>
              </a:ext>
            </a:extLst>
          </p:cNvPr>
          <p:cNvPicPr>
            <a:picLocks noChangeAspect="1"/>
          </p:cNvPicPr>
          <p:nvPr/>
        </p:nvPicPr>
        <p:blipFill>
          <a:blip r:embed="rId9"/>
          <a:stretch>
            <a:fillRect/>
          </a:stretch>
        </p:blipFill>
        <p:spPr>
          <a:xfrm>
            <a:off x="6674595" y="2526586"/>
            <a:ext cx="1326289" cy="1326289"/>
          </a:xfrm>
          <a:prstGeom prst="rect">
            <a:avLst/>
          </a:prstGeom>
        </p:spPr>
      </p:pic>
      <p:sp>
        <p:nvSpPr>
          <p:cNvPr id="18" name="正方形/長方形 17">
            <a:extLst>
              <a:ext uri="{FF2B5EF4-FFF2-40B4-BE49-F238E27FC236}">
                <a16:creationId xmlns:a16="http://schemas.microsoft.com/office/drawing/2014/main" id="{3EF27EC4-2430-4ADC-A755-D97984E34DAD}"/>
              </a:ext>
            </a:extLst>
          </p:cNvPr>
          <p:cNvSpPr/>
          <p:nvPr/>
        </p:nvSpPr>
        <p:spPr>
          <a:xfrm>
            <a:off x="7980596" y="4584898"/>
            <a:ext cx="2219380" cy="92333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発熱時、院内</a:t>
            </a:r>
            <a:r>
              <a:rPr lang="en-US" altLang="ja-JP" dirty="0">
                <a:latin typeface="メイリオ" panose="020B0604030504040204" pitchFamily="50" charset="-128"/>
                <a:ea typeface="メイリオ" panose="020B0604030504040204" pitchFamily="50" charset="-128"/>
              </a:rPr>
              <a:t>PCR</a:t>
            </a:r>
            <a:r>
              <a:rPr lang="ja-JP" altLang="en-US" dirty="0">
                <a:latin typeface="メイリオ" panose="020B0604030504040204" pitchFamily="50" charset="-128"/>
                <a:ea typeface="メイリオ" panose="020B0604030504040204" pitchFamily="50" charset="-128"/>
              </a:rPr>
              <a:t>センター利用可</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朝</a:t>
            </a:r>
            <a:r>
              <a:rPr lang="en-US" altLang="ja-JP" dirty="0">
                <a:latin typeface="メイリオ" panose="020B0604030504040204" pitchFamily="50" charset="-128"/>
                <a:ea typeface="メイリオ" panose="020B0604030504040204" pitchFamily="50" charset="-128"/>
              </a:rPr>
              <a:t>8</a:t>
            </a:r>
            <a:r>
              <a:rPr lang="ja-JP" altLang="en-US" dirty="0">
                <a:latin typeface="メイリオ" panose="020B0604030504040204" pitchFamily="50" charset="-128"/>
                <a:ea typeface="メイリオ" panose="020B0604030504040204" pitchFamily="50" charset="-128"/>
              </a:rPr>
              <a:t>時半～</a:t>
            </a:r>
          </a:p>
        </p:txBody>
      </p:sp>
      <p:sp>
        <p:nvSpPr>
          <p:cNvPr id="19" name="正方形/長方形 18">
            <a:extLst>
              <a:ext uri="{FF2B5EF4-FFF2-40B4-BE49-F238E27FC236}">
                <a16:creationId xmlns:a16="http://schemas.microsoft.com/office/drawing/2014/main" id="{FF7A3B8E-3C4E-462D-A90D-C6C1514F5FA5}"/>
              </a:ext>
            </a:extLst>
          </p:cNvPr>
          <p:cNvSpPr/>
          <p:nvPr/>
        </p:nvSpPr>
        <p:spPr>
          <a:xfrm>
            <a:off x="6104601" y="2429076"/>
            <a:ext cx="1338828"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小児科受診</a:t>
            </a:r>
            <a:endParaRPr lang="ja-JP" altLang="en-US" dirty="0"/>
          </a:p>
        </p:txBody>
      </p:sp>
      <p:sp>
        <p:nvSpPr>
          <p:cNvPr id="20" name="正方形/長方形 19">
            <a:extLst>
              <a:ext uri="{FF2B5EF4-FFF2-40B4-BE49-F238E27FC236}">
                <a16:creationId xmlns:a16="http://schemas.microsoft.com/office/drawing/2014/main" id="{C5768D49-34B4-443C-BE14-F2927023D185}"/>
              </a:ext>
            </a:extLst>
          </p:cNvPr>
          <p:cNvSpPr/>
          <p:nvPr/>
        </p:nvSpPr>
        <p:spPr>
          <a:xfrm>
            <a:off x="9767222" y="2228683"/>
            <a:ext cx="2262158" cy="646331"/>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病児保育中</a:t>
            </a:r>
            <a:endParaRPr lang="en-US" altLang="ja-JP" dirty="0">
              <a:latin typeface="メイリオ" panose="020B0604030504040204" pitchFamily="50" charset="-128"/>
              <a:ea typeface="メイリオ" panose="020B0604030504040204" pitchFamily="50" charset="-128"/>
            </a:endParaRPr>
          </a:p>
          <a:p>
            <a:r>
              <a:rPr lang="ja-JP" altLang="en-US" dirty="0">
                <a:highlight>
                  <a:srgbClr val="FFFF00"/>
                </a:highlight>
                <a:latin typeface="メイリオ" panose="020B0604030504040204" pitchFamily="50" charset="-128"/>
                <a:ea typeface="メイリオ" panose="020B0604030504040204" pitchFamily="50" charset="-128"/>
              </a:rPr>
              <a:t>小児科医の回診あり</a:t>
            </a:r>
            <a:endParaRPr lang="ja-JP" altLang="en-US" dirty="0">
              <a:highlight>
                <a:srgbClr val="FFFF00"/>
              </a:highlight>
            </a:endParaRPr>
          </a:p>
        </p:txBody>
      </p:sp>
      <p:sp>
        <p:nvSpPr>
          <p:cNvPr id="21" name="矢印: 右 20">
            <a:extLst>
              <a:ext uri="{FF2B5EF4-FFF2-40B4-BE49-F238E27FC236}">
                <a16:creationId xmlns:a16="http://schemas.microsoft.com/office/drawing/2014/main" id="{F13BE5A1-787E-40FB-BB47-719B2CBC706A}"/>
              </a:ext>
            </a:extLst>
          </p:cNvPr>
          <p:cNvSpPr/>
          <p:nvPr/>
        </p:nvSpPr>
        <p:spPr>
          <a:xfrm>
            <a:off x="3142034" y="2975071"/>
            <a:ext cx="460928" cy="236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右 21">
            <a:extLst>
              <a:ext uri="{FF2B5EF4-FFF2-40B4-BE49-F238E27FC236}">
                <a16:creationId xmlns:a16="http://schemas.microsoft.com/office/drawing/2014/main" id="{D17F388C-C5A8-4A87-AF7C-DE1FCEDA68E6}"/>
              </a:ext>
            </a:extLst>
          </p:cNvPr>
          <p:cNvSpPr/>
          <p:nvPr/>
        </p:nvSpPr>
        <p:spPr>
          <a:xfrm>
            <a:off x="3129583" y="4215294"/>
            <a:ext cx="460928" cy="236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太陽 22">
            <a:extLst>
              <a:ext uri="{FF2B5EF4-FFF2-40B4-BE49-F238E27FC236}">
                <a16:creationId xmlns:a16="http://schemas.microsoft.com/office/drawing/2014/main" id="{528F6E1A-7026-4582-A126-5A12B44D7949}"/>
              </a:ext>
            </a:extLst>
          </p:cNvPr>
          <p:cNvSpPr/>
          <p:nvPr/>
        </p:nvSpPr>
        <p:spPr>
          <a:xfrm rot="14337118">
            <a:off x="2707983" y="2340890"/>
            <a:ext cx="508439" cy="525146"/>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　　</a:t>
            </a:r>
          </a:p>
        </p:txBody>
      </p:sp>
      <p:sp>
        <p:nvSpPr>
          <p:cNvPr id="24" name="月 23">
            <a:extLst>
              <a:ext uri="{FF2B5EF4-FFF2-40B4-BE49-F238E27FC236}">
                <a16:creationId xmlns:a16="http://schemas.microsoft.com/office/drawing/2014/main" id="{ABEF0CE2-12DC-499C-9CBA-ABBFE53E805D}"/>
              </a:ext>
            </a:extLst>
          </p:cNvPr>
          <p:cNvSpPr/>
          <p:nvPr/>
        </p:nvSpPr>
        <p:spPr>
          <a:xfrm rot="12061099">
            <a:off x="2742538" y="3940127"/>
            <a:ext cx="322604" cy="496943"/>
          </a:xfrm>
          <a:prstGeom prst="mo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222EBA3-FAB0-4D04-870E-4BFAA862F4E3}"/>
              </a:ext>
            </a:extLst>
          </p:cNvPr>
          <p:cNvSpPr/>
          <p:nvPr/>
        </p:nvSpPr>
        <p:spPr>
          <a:xfrm>
            <a:off x="3692800" y="3462097"/>
            <a:ext cx="1569660"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☎問い合わせ</a:t>
            </a:r>
            <a:endParaRPr lang="ja-JP" altLang="en-US" dirty="0"/>
          </a:p>
        </p:txBody>
      </p:sp>
      <p:sp>
        <p:nvSpPr>
          <p:cNvPr id="27" name="矢印: 右 26">
            <a:extLst>
              <a:ext uri="{FF2B5EF4-FFF2-40B4-BE49-F238E27FC236}">
                <a16:creationId xmlns:a16="http://schemas.microsoft.com/office/drawing/2014/main" id="{224B2607-58BF-4471-BFE0-CB15B87C0C3E}"/>
              </a:ext>
            </a:extLst>
          </p:cNvPr>
          <p:cNvSpPr/>
          <p:nvPr/>
        </p:nvSpPr>
        <p:spPr>
          <a:xfrm>
            <a:off x="5530596" y="3338112"/>
            <a:ext cx="805469" cy="668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21C077A6-FA68-481B-884C-9678C41481C4}"/>
              </a:ext>
            </a:extLst>
          </p:cNvPr>
          <p:cNvSpPr/>
          <p:nvPr/>
        </p:nvSpPr>
        <p:spPr>
          <a:xfrm>
            <a:off x="8578478" y="3363575"/>
            <a:ext cx="805469" cy="668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8D403088-DD2E-432A-B4AD-85B7580ACA30}"/>
              </a:ext>
            </a:extLst>
          </p:cNvPr>
          <p:cNvSpPr/>
          <p:nvPr/>
        </p:nvSpPr>
        <p:spPr>
          <a:xfrm>
            <a:off x="468250" y="5733826"/>
            <a:ext cx="10440004" cy="10568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3836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保育園のイラスト（2カット） - イラストくん">
            <a:extLst>
              <a:ext uri="{FF2B5EF4-FFF2-40B4-BE49-F238E27FC236}">
                <a16:creationId xmlns:a16="http://schemas.microsoft.com/office/drawing/2014/main" id="{CC6DDC66-DD59-427C-9162-B25D068DF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542" y="1231017"/>
            <a:ext cx="1658898" cy="133782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EEB942B7-4AA5-47DC-9601-CCA610292D9B}"/>
              </a:ext>
            </a:extLst>
          </p:cNvPr>
          <p:cNvPicPr>
            <a:picLocks noChangeAspect="1"/>
          </p:cNvPicPr>
          <p:nvPr/>
        </p:nvPicPr>
        <p:blipFill>
          <a:blip r:embed="rId4"/>
          <a:stretch>
            <a:fillRect/>
          </a:stretch>
        </p:blipFill>
        <p:spPr>
          <a:xfrm>
            <a:off x="7983831" y="1915325"/>
            <a:ext cx="1152270" cy="1152270"/>
          </a:xfrm>
          <a:prstGeom prst="rect">
            <a:avLst/>
          </a:prstGeom>
        </p:spPr>
      </p:pic>
      <p:cxnSp>
        <p:nvCxnSpPr>
          <p:cNvPr id="6" name="直線コネクタ 5">
            <a:extLst>
              <a:ext uri="{FF2B5EF4-FFF2-40B4-BE49-F238E27FC236}">
                <a16:creationId xmlns:a16="http://schemas.microsoft.com/office/drawing/2014/main" id="{8A746B55-7B04-4D59-9579-5B40BBAB89D1}"/>
              </a:ext>
            </a:extLst>
          </p:cNvPr>
          <p:cNvCxnSpPr/>
          <p:nvPr/>
        </p:nvCxnSpPr>
        <p:spPr>
          <a:xfrm>
            <a:off x="1818039" y="4012608"/>
            <a:ext cx="7551868" cy="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D996D83-2D08-4083-9D35-67EC9477DB3A}"/>
              </a:ext>
            </a:extLst>
          </p:cNvPr>
          <p:cNvCxnSpPr/>
          <p:nvPr/>
        </p:nvCxnSpPr>
        <p:spPr>
          <a:xfrm>
            <a:off x="2510146" y="3808212"/>
            <a:ext cx="0" cy="4087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921905D-DC4A-4353-AC83-20226BF6EDB3}"/>
              </a:ext>
            </a:extLst>
          </p:cNvPr>
          <p:cNvCxnSpPr/>
          <p:nvPr/>
        </p:nvCxnSpPr>
        <p:spPr>
          <a:xfrm>
            <a:off x="2723477" y="3808212"/>
            <a:ext cx="0" cy="4087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B283159-2E88-480A-9ABF-DC72DCEBEF80}"/>
              </a:ext>
            </a:extLst>
          </p:cNvPr>
          <p:cNvCxnSpPr/>
          <p:nvPr/>
        </p:nvCxnSpPr>
        <p:spPr>
          <a:xfrm>
            <a:off x="9265922" y="3808212"/>
            <a:ext cx="0" cy="4087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2CAF6B67-9547-4A09-837D-0DAC0AA524D9}"/>
              </a:ext>
            </a:extLst>
          </p:cNvPr>
          <p:cNvSpPr/>
          <p:nvPr/>
        </p:nvSpPr>
        <p:spPr>
          <a:xfrm>
            <a:off x="2883049" y="3808212"/>
            <a:ext cx="2807744" cy="40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病棟業務</a:t>
            </a:r>
          </a:p>
        </p:txBody>
      </p:sp>
      <p:sp>
        <p:nvSpPr>
          <p:cNvPr id="13" name="正方形/長方形 12">
            <a:extLst>
              <a:ext uri="{FF2B5EF4-FFF2-40B4-BE49-F238E27FC236}">
                <a16:creationId xmlns:a16="http://schemas.microsoft.com/office/drawing/2014/main" id="{B42227CC-D399-4D82-BEA6-9485716EDD29}"/>
              </a:ext>
            </a:extLst>
          </p:cNvPr>
          <p:cNvSpPr/>
          <p:nvPr/>
        </p:nvSpPr>
        <p:spPr>
          <a:xfrm>
            <a:off x="6234059" y="3786695"/>
            <a:ext cx="2807744" cy="40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外来</a:t>
            </a:r>
          </a:p>
        </p:txBody>
      </p:sp>
      <p:cxnSp>
        <p:nvCxnSpPr>
          <p:cNvPr id="14" name="直線コネクタ 13">
            <a:extLst>
              <a:ext uri="{FF2B5EF4-FFF2-40B4-BE49-F238E27FC236}">
                <a16:creationId xmlns:a16="http://schemas.microsoft.com/office/drawing/2014/main" id="{C57B36BE-07A7-41CD-8F5B-A16E912D299D}"/>
              </a:ext>
            </a:extLst>
          </p:cNvPr>
          <p:cNvCxnSpPr/>
          <p:nvPr/>
        </p:nvCxnSpPr>
        <p:spPr>
          <a:xfrm>
            <a:off x="1839555" y="5294562"/>
            <a:ext cx="7551868" cy="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E2EB0EE-79FD-4427-983D-1A17A4A2D7E9}"/>
              </a:ext>
            </a:extLst>
          </p:cNvPr>
          <p:cNvCxnSpPr/>
          <p:nvPr/>
        </p:nvCxnSpPr>
        <p:spPr>
          <a:xfrm>
            <a:off x="2510146" y="5081203"/>
            <a:ext cx="0" cy="4087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454D3009-E8E6-4E08-AA27-AD22F57E5B66}"/>
              </a:ext>
            </a:extLst>
          </p:cNvPr>
          <p:cNvSpPr/>
          <p:nvPr/>
        </p:nvSpPr>
        <p:spPr>
          <a:xfrm>
            <a:off x="2105006" y="3403945"/>
            <a:ext cx="1755609"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rPr>
              <a:t>8:30</a:t>
            </a:r>
          </a:p>
          <a:p>
            <a:r>
              <a:rPr lang="ja-JP" altLang="en-US" sz="1200" dirty="0">
                <a:latin typeface="メイリオ" panose="020B0604030504040204" pitchFamily="50" charset="-128"/>
                <a:ea typeface="メイリオ" panose="020B0604030504040204" pitchFamily="50" charset="-128"/>
              </a:rPr>
              <a:t>インフル</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コロナ</a:t>
            </a:r>
            <a:r>
              <a:rPr lang="en-US" altLang="ja-JP" sz="1200" dirty="0">
                <a:latin typeface="メイリオ" panose="020B0604030504040204" pitchFamily="50" charset="-128"/>
                <a:ea typeface="メイリオ" panose="020B0604030504040204" pitchFamily="50" charset="-128"/>
              </a:rPr>
              <a:t>check</a:t>
            </a:r>
            <a:endParaRPr lang="ja-JP" altLang="en-US" sz="1200" dirty="0">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27468943-2487-4201-9074-359A3A4726E4}"/>
              </a:ext>
            </a:extLst>
          </p:cNvPr>
          <p:cNvSpPr/>
          <p:nvPr/>
        </p:nvSpPr>
        <p:spPr>
          <a:xfrm>
            <a:off x="2510146" y="4238522"/>
            <a:ext cx="1107996"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rPr>
              <a:t>8:45</a:t>
            </a:r>
          </a:p>
          <a:p>
            <a:r>
              <a:rPr lang="ja-JP" altLang="en-US" sz="1200" dirty="0">
                <a:latin typeface="メイリオ" panose="020B0604030504040204" pitchFamily="50" charset="-128"/>
                <a:ea typeface="メイリオ" panose="020B0604030504040204" pitchFamily="50" charset="-128"/>
              </a:rPr>
              <a:t>病児保育入室</a:t>
            </a:r>
          </a:p>
        </p:txBody>
      </p:sp>
      <p:sp>
        <p:nvSpPr>
          <p:cNvPr id="19" name="正方形/長方形 18">
            <a:extLst>
              <a:ext uri="{FF2B5EF4-FFF2-40B4-BE49-F238E27FC236}">
                <a16:creationId xmlns:a16="http://schemas.microsoft.com/office/drawing/2014/main" id="{E72693BA-F5B1-45FA-AA9D-F663FB74389A}"/>
              </a:ext>
            </a:extLst>
          </p:cNvPr>
          <p:cNvSpPr/>
          <p:nvPr/>
        </p:nvSpPr>
        <p:spPr>
          <a:xfrm>
            <a:off x="2227336" y="5520475"/>
            <a:ext cx="1107996"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rPr>
              <a:t>8:30</a:t>
            </a:r>
          </a:p>
          <a:p>
            <a:r>
              <a:rPr lang="ja-JP" altLang="en-US" sz="1200" dirty="0">
                <a:latin typeface="メイリオ" panose="020B0604030504040204" pitchFamily="50" charset="-128"/>
                <a:ea typeface="メイリオ" panose="020B0604030504040204" pitchFamily="50" charset="-128"/>
              </a:rPr>
              <a:t>病児保育入室</a:t>
            </a:r>
          </a:p>
        </p:txBody>
      </p:sp>
      <p:sp>
        <p:nvSpPr>
          <p:cNvPr id="20" name="正方形/長方形 19">
            <a:extLst>
              <a:ext uri="{FF2B5EF4-FFF2-40B4-BE49-F238E27FC236}">
                <a16:creationId xmlns:a16="http://schemas.microsoft.com/office/drawing/2014/main" id="{22667DE1-34DB-4003-872A-858DDD9AB872}"/>
              </a:ext>
            </a:extLst>
          </p:cNvPr>
          <p:cNvSpPr/>
          <p:nvPr/>
        </p:nvSpPr>
        <p:spPr>
          <a:xfrm>
            <a:off x="2635630" y="5074927"/>
            <a:ext cx="2807742" cy="40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手術</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cxnSp>
        <p:nvCxnSpPr>
          <p:cNvPr id="21" name="直線コネクタ 20">
            <a:extLst>
              <a:ext uri="{FF2B5EF4-FFF2-40B4-BE49-F238E27FC236}">
                <a16:creationId xmlns:a16="http://schemas.microsoft.com/office/drawing/2014/main" id="{EEB93C6C-97B8-40C3-8A26-3DBE526AC8D4}"/>
              </a:ext>
            </a:extLst>
          </p:cNvPr>
          <p:cNvCxnSpPr/>
          <p:nvPr/>
        </p:nvCxnSpPr>
        <p:spPr>
          <a:xfrm>
            <a:off x="9287436" y="5059687"/>
            <a:ext cx="0" cy="4087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D9286B74-77FD-4164-9245-837FBFAD00DE}"/>
              </a:ext>
            </a:extLst>
          </p:cNvPr>
          <p:cNvSpPr/>
          <p:nvPr/>
        </p:nvSpPr>
        <p:spPr>
          <a:xfrm>
            <a:off x="9143563" y="5483718"/>
            <a:ext cx="646331"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rPr>
              <a:t>17:00</a:t>
            </a:r>
          </a:p>
          <a:p>
            <a:r>
              <a:rPr lang="ja-JP" altLang="en-US" sz="1200" dirty="0">
                <a:latin typeface="メイリオ" panose="020B0604030504040204" pitchFamily="50" charset="-128"/>
                <a:ea typeface="メイリオ" panose="020B0604030504040204" pitchFamily="50" charset="-128"/>
              </a:rPr>
              <a:t>お迎え</a:t>
            </a:r>
          </a:p>
        </p:txBody>
      </p:sp>
      <p:sp>
        <p:nvSpPr>
          <p:cNvPr id="23" name="正方形/長方形 22">
            <a:extLst>
              <a:ext uri="{FF2B5EF4-FFF2-40B4-BE49-F238E27FC236}">
                <a16:creationId xmlns:a16="http://schemas.microsoft.com/office/drawing/2014/main" id="{5CEE9B8C-83EE-4783-9E1F-248402ED836D}"/>
              </a:ext>
            </a:extLst>
          </p:cNvPr>
          <p:cNvSpPr/>
          <p:nvPr/>
        </p:nvSpPr>
        <p:spPr>
          <a:xfrm>
            <a:off x="9024765" y="4254234"/>
            <a:ext cx="646331"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rPr>
              <a:t>17:00</a:t>
            </a:r>
          </a:p>
          <a:p>
            <a:r>
              <a:rPr lang="ja-JP" altLang="en-US" sz="1200" dirty="0">
                <a:latin typeface="メイリオ" panose="020B0604030504040204" pitchFamily="50" charset="-128"/>
                <a:ea typeface="メイリオ" panose="020B0604030504040204" pitchFamily="50" charset="-128"/>
              </a:rPr>
              <a:t>お迎え</a:t>
            </a:r>
          </a:p>
        </p:txBody>
      </p:sp>
      <p:cxnSp>
        <p:nvCxnSpPr>
          <p:cNvPr id="24" name="直線コネクタ 23">
            <a:extLst>
              <a:ext uri="{FF2B5EF4-FFF2-40B4-BE49-F238E27FC236}">
                <a16:creationId xmlns:a16="http://schemas.microsoft.com/office/drawing/2014/main" id="{3B43C0E4-2206-425B-9B13-9C81543AE364}"/>
              </a:ext>
            </a:extLst>
          </p:cNvPr>
          <p:cNvCxnSpPr/>
          <p:nvPr/>
        </p:nvCxnSpPr>
        <p:spPr>
          <a:xfrm>
            <a:off x="5997388" y="3786695"/>
            <a:ext cx="0" cy="4087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C2918ED4-C88D-480B-BFBA-1A407D160E75}"/>
              </a:ext>
            </a:extLst>
          </p:cNvPr>
          <p:cNvSpPr/>
          <p:nvPr/>
        </p:nvSpPr>
        <p:spPr>
          <a:xfrm>
            <a:off x="5674222" y="4221044"/>
            <a:ext cx="1261884"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rPr>
              <a:t>13:30</a:t>
            </a:r>
          </a:p>
          <a:p>
            <a:r>
              <a:rPr lang="ja-JP" altLang="en-US" sz="1200" dirty="0">
                <a:latin typeface="メイリオ" panose="020B0604030504040204" pitchFamily="50" charset="-128"/>
                <a:ea typeface="メイリオ" panose="020B0604030504040204" pitchFamily="50" charset="-128"/>
              </a:rPr>
              <a:t>病児保育に面会</a:t>
            </a:r>
          </a:p>
        </p:txBody>
      </p:sp>
      <p:cxnSp>
        <p:nvCxnSpPr>
          <p:cNvPr id="26" name="直線コネクタ 25">
            <a:extLst>
              <a:ext uri="{FF2B5EF4-FFF2-40B4-BE49-F238E27FC236}">
                <a16:creationId xmlns:a16="http://schemas.microsoft.com/office/drawing/2014/main" id="{A83EEE2F-1B7A-4F31-BB7E-44E01ECE808D}"/>
              </a:ext>
            </a:extLst>
          </p:cNvPr>
          <p:cNvCxnSpPr>
            <a:cxnSpLocks/>
          </p:cNvCxnSpPr>
          <p:nvPr/>
        </p:nvCxnSpPr>
        <p:spPr>
          <a:xfrm>
            <a:off x="1788060" y="2777272"/>
            <a:ext cx="5728297" cy="35914"/>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4E18E675-DC83-4603-A87E-A99C17A7C28E}"/>
              </a:ext>
            </a:extLst>
          </p:cNvPr>
          <p:cNvSpPr/>
          <p:nvPr/>
        </p:nvSpPr>
        <p:spPr>
          <a:xfrm>
            <a:off x="2716882" y="2581649"/>
            <a:ext cx="2586638" cy="40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病棟業務</a:t>
            </a:r>
          </a:p>
        </p:txBody>
      </p:sp>
      <p:cxnSp>
        <p:nvCxnSpPr>
          <p:cNvPr id="28" name="直線コネクタ 27">
            <a:extLst>
              <a:ext uri="{FF2B5EF4-FFF2-40B4-BE49-F238E27FC236}">
                <a16:creationId xmlns:a16="http://schemas.microsoft.com/office/drawing/2014/main" id="{2F074C47-13F8-453E-94C8-8B8D6E6E983B}"/>
              </a:ext>
            </a:extLst>
          </p:cNvPr>
          <p:cNvCxnSpPr/>
          <p:nvPr/>
        </p:nvCxnSpPr>
        <p:spPr>
          <a:xfrm>
            <a:off x="2002834" y="2572876"/>
            <a:ext cx="0" cy="4087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064D85F2-30FB-4BC3-B609-8FB651F6FA4C}"/>
              </a:ext>
            </a:extLst>
          </p:cNvPr>
          <p:cNvSpPr/>
          <p:nvPr/>
        </p:nvSpPr>
        <p:spPr>
          <a:xfrm>
            <a:off x="1807281" y="2052712"/>
            <a:ext cx="954107"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rPr>
              <a:t>7:20</a:t>
            </a:r>
          </a:p>
          <a:p>
            <a:r>
              <a:rPr lang="ja-JP" altLang="en-US" sz="1200" dirty="0">
                <a:latin typeface="メイリオ" panose="020B0604030504040204" pitchFamily="50" charset="-128"/>
                <a:ea typeface="メイリオ" panose="020B0604030504040204" pitchFamily="50" charset="-128"/>
              </a:rPr>
              <a:t>保育園送迎</a:t>
            </a:r>
          </a:p>
        </p:txBody>
      </p:sp>
      <p:sp>
        <p:nvSpPr>
          <p:cNvPr id="32" name="正方形/長方形 31">
            <a:extLst>
              <a:ext uri="{FF2B5EF4-FFF2-40B4-BE49-F238E27FC236}">
                <a16:creationId xmlns:a16="http://schemas.microsoft.com/office/drawing/2014/main" id="{E3D10D3E-F746-4DAC-8A5E-27C33918C81D}"/>
              </a:ext>
            </a:extLst>
          </p:cNvPr>
          <p:cNvSpPr/>
          <p:nvPr/>
        </p:nvSpPr>
        <p:spPr>
          <a:xfrm>
            <a:off x="2151119" y="2572876"/>
            <a:ext cx="401205" cy="40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EF39FB5B-2070-457B-889D-D95491A65D92}"/>
              </a:ext>
            </a:extLst>
          </p:cNvPr>
          <p:cNvSpPr/>
          <p:nvPr/>
        </p:nvSpPr>
        <p:spPr>
          <a:xfrm>
            <a:off x="2099672" y="2931524"/>
            <a:ext cx="1569660"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rPr>
              <a:t>7:50</a:t>
            </a:r>
          </a:p>
          <a:p>
            <a:r>
              <a:rPr lang="ja-JP" altLang="en-US" sz="1200" dirty="0">
                <a:latin typeface="メイリオ" panose="020B0604030504040204" pitchFamily="50" charset="-128"/>
                <a:ea typeface="メイリオ" panose="020B0604030504040204" pitchFamily="50" charset="-128"/>
              </a:rPr>
              <a:t>術前カンファレンス</a:t>
            </a:r>
          </a:p>
        </p:txBody>
      </p:sp>
      <p:pic>
        <p:nvPicPr>
          <p:cNvPr id="2" name="図 1">
            <a:extLst>
              <a:ext uri="{FF2B5EF4-FFF2-40B4-BE49-F238E27FC236}">
                <a16:creationId xmlns:a16="http://schemas.microsoft.com/office/drawing/2014/main" id="{F1C2296F-EB79-4F3F-B1AD-37F1587F6463}"/>
              </a:ext>
            </a:extLst>
          </p:cNvPr>
          <p:cNvPicPr>
            <a:picLocks noChangeAspect="1"/>
          </p:cNvPicPr>
          <p:nvPr/>
        </p:nvPicPr>
        <p:blipFill>
          <a:blip r:embed="rId5"/>
          <a:stretch>
            <a:fillRect/>
          </a:stretch>
        </p:blipFill>
        <p:spPr>
          <a:xfrm>
            <a:off x="5344551" y="2025458"/>
            <a:ext cx="1213393" cy="1265599"/>
          </a:xfrm>
          <a:prstGeom prst="rect">
            <a:avLst/>
          </a:prstGeom>
        </p:spPr>
      </p:pic>
      <p:pic>
        <p:nvPicPr>
          <p:cNvPr id="3" name="図 2">
            <a:extLst>
              <a:ext uri="{FF2B5EF4-FFF2-40B4-BE49-F238E27FC236}">
                <a16:creationId xmlns:a16="http://schemas.microsoft.com/office/drawing/2014/main" id="{DDAA7C7C-426A-4CCA-AE1C-08260CFDE62E}"/>
              </a:ext>
            </a:extLst>
          </p:cNvPr>
          <p:cNvPicPr>
            <a:picLocks noChangeAspect="1"/>
          </p:cNvPicPr>
          <p:nvPr/>
        </p:nvPicPr>
        <p:blipFill>
          <a:blip r:embed="rId6"/>
          <a:stretch>
            <a:fillRect/>
          </a:stretch>
        </p:blipFill>
        <p:spPr>
          <a:xfrm>
            <a:off x="6594541" y="1907482"/>
            <a:ext cx="921816" cy="1152270"/>
          </a:xfrm>
          <a:prstGeom prst="rect">
            <a:avLst/>
          </a:prstGeom>
        </p:spPr>
      </p:pic>
      <p:sp>
        <p:nvSpPr>
          <p:cNvPr id="34" name="正方形/長方形 33">
            <a:extLst>
              <a:ext uri="{FF2B5EF4-FFF2-40B4-BE49-F238E27FC236}">
                <a16:creationId xmlns:a16="http://schemas.microsoft.com/office/drawing/2014/main" id="{05D3149F-6096-49BF-BFEA-3A71EAF78D53}"/>
              </a:ext>
            </a:extLst>
          </p:cNvPr>
          <p:cNvSpPr/>
          <p:nvPr/>
        </p:nvSpPr>
        <p:spPr>
          <a:xfrm>
            <a:off x="7338083" y="3013585"/>
            <a:ext cx="492443"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早退</a:t>
            </a:r>
            <a:endParaRPr lang="en-US" altLang="ja-JP" sz="1200" dirty="0">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CBA711E8-4C00-4743-B6DC-D8074E8CD07C}"/>
              </a:ext>
            </a:extLst>
          </p:cNvPr>
          <p:cNvSpPr/>
          <p:nvPr/>
        </p:nvSpPr>
        <p:spPr>
          <a:xfrm>
            <a:off x="8415800" y="3049167"/>
            <a:ext cx="954107"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小児科受診</a:t>
            </a:r>
            <a:endParaRPr lang="en-US" altLang="ja-JP" sz="1200" dirty="0">
              <a:latin typeface="メイリオ" panose="020B0604030504040204" pitchFamily="50" charset="-128"/>
              <a:ea typeface="メイリオ" panose="020B0604030504040204" pitchFamily="50" charset="-128"/>
            </a:endParaRPr>
          </a:p>
        </p:txBody>
      </p:sp>
      <p:pic>
        <p:nvPicPr>
          <p:cNvPr id="36" name="図 35">
            <a:extLst>
              <a:ext uri="{FF2B5EF4-FFF2-40B4-BE49-F238E27FC236}">
                <a16:creationId xmlns:a16="http://schemas.microsoft.com/office/drawing/2014/main" id="{0323C1F4-C993-4EF0-B3B2-C9F53FF1FECD}"/>
              </a:ext>
            </a:extLst>
          </p:cNvPr>
          <p:cNvPicPr>
            <a:picLocks noChangeAspect="1"/>
          </p:cNvPicPr>
          <p:nvPr/>
        </p:nvPicPr>
        <p:blipFill>
          <a:blip r:embed="rId6"/>
          <a:stretch>
            <a:fillRect/>
          </a:stretch>
        </p:blipFill>
        <p:spPr>
          <a:xfrm>
            <a:off x="9620484" y="1866306"/>
            <a:ext cx="921816" cy="1152270"/>
          </a:xfrm>
          <a:prstGeom prst="rect">
            <a:avLst/>
          </a:prstGeom>
        </p:spPr>
      </p:pic>
      <p:sp>
        <p:nvSpPr>
          <p:cNvPr id="37" name="正方形/長方形 36">
            <a:extLst>
              <a:ext uri="{FF2B5EF4-FFF2-40B4-BE49-F238E27FC236}">
                <a16:creationId xmlns:a16="http://schemas.microsoft.com/office/drawing/2014/main" id="{92E2C42B-8BA8-4EA1-9A90-00C703BF6349}"/>
              </a:ext>
            </a:extLst>
          </p:cNvPr>
          <p:cNvSpPr/>
          <p:nvPr/>
        </p:nvSpPr>
        <p:spPr>
          <a:xfrm>
            <a:off x="9953033" y="3007803"/>
            <a:ext cx="1261884"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rPr>
              <a:t>病児保育の予約</a:t>
            </a:r>
            <a:endParaRPr lang="en-US" altLang="ja-JP" sz="1200" dirty="0">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EEC123F3-EDA2-4144-A2C4-6405804FFEDF}"/>
              </a:ext>
            </a:extLst>
          </p:cNvPr>
          <p:cNvSpPr/>
          <p:nvPr/>
        </p:nvSpPr>
        <p:spPr>
          <a:xfrm>
            <a:off x="531239" y="677918"/>
            <a:ext cx="5570756" cy="523220"/>
          </a:xfrm>
          <a:prstGeom prst="rect">
            <a:avLst/>
          </a:prstGeom>
        </p:spPr>
        <p:txBody>
          <a:bodyPr wrap="none">
            <a:spAutoFit/>
          </a:bodyPr>
          <a:lstStyle/>
          <a:p>
            <a:r>
              <a:rPr lang="ja-JP" altLang="en-US" sz="2800" b="1" dirty="0">
                <a:latin typeface="メイリオ" panose="020B0604030504040204" pitchFamily="50" charset="-128"/>
                <a:ea typeface="メイリオ" panose="020B0604030504040204" pitchFamily="50" charset="-128"/>
              </a:rPr>
              <a:t>育児支援システムを利用してみて</a:t>
            </a:r>
            <a:endParaRPr lang="en-US" altLang="ja-JP" sz="2800" b="1" dirty="0">
              <a:latin typeface="メイリオ" panose="020B0604030504040204" pitchFamily="50" charset="-128"/>
              <a:ea typeface="メイリオ" panose="020B0604030504040204" pitchFamily="50" charset="-128"/>
            </a:endParaRPr>
          </a:p>
        </p:txBody>
      </p:sp>
      <p:sp>
        <p:nvSpPr>
          <p:cNvPr id="40" name="正方形/長方形 39">
            <a:extLst>
              <a:ext uri="{FF2B5EF4-FFF2-40B4-BE49-F238E27FC236}">
                <a16:creationId xmlns:a16="http://schemas.microsoft.com/office/drawing/2014/main" id="{101C298A-CFF3-4B16-90D3-749F4833BB0C}"/>
              </a:ext>
            </a:extLst>
          </p:cNvPr>
          <p:cNvSpPr/>
          <p:nvPr/>
        </p:nvSpPr>
        <p:spPr>
          <a:xfrm>
            <a:off x="5911111" y="5059686"/>
            <a:ext cx="3130692" cy="40879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メイリオ" panose="020B0604030504040204" pitchFamily="50" charset="-128"/>
                <a:ea typeface="メイリオ" panose="020B0604030504040204" pitchFamily="50" charset="-128"/>
              </a:rPr>
              <a:t>手術</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21BF7627-068B-46E9-B0F9-AF38385F3D3E}"/>
              </a:ext>
            </a:extLst>
          </p:cNvPr>
          <p:cNvSpPr/>
          <p:nvPr/>
        </p:nvSpPr>
        <p:spPr>
          <a:xfrm>
            <a:off x="2036812" y="6130942"/>
            <a:ext cx="8785410" cy="646331"/>
          </a:xfrm>
          <a:prstGeom prst="rect">
            <a:avLst/>
          </a:prstGeom>
        </p:spPr>
        <p:txBody>
          <a:bodyPr wrap="square">
            <a:spAutoFit/>
          </a:bodyPr>
          <a:lstStyle/>
          <a:p>
            <a:r>
              <a:rPr lang="ja-JP" altLang="en-US" b="1" dirty="0">
                <a:latin typeface="メイリオ" panose="020B0604030504040204" pitchFamily="50" charset="-128"/>
                <a:ea typeface="メイリオ" panose="020B0604030504040204" pitchFamily="50" charset="-128"/>
              </a:rPr>
              <a:t>チームの医師達の配慮により早退させていただき、</a:t>
            </a:r>
          </a:p>
          <a:p>
            <a:r>
              <a:rPr lang="ja-JP" altLang="en-US" b="1" dirty="0">
                <a:latin typeface="メイリオ" panose="020B0604030504040204" pitchFamily="50" charset="-128"/>
                <a:ea typeface="メイリオ" panose="020B0604030504040204" pitchFamily="50" charset="-128"/>
              </a:rPr>
              <a:t>病児保育を利用することで翌日、翌々日の業務をこなすことができた。</a:t>
            </a:r>
          </a:p>
        </p:txBody>
      </p:sp>
      <p:sp>
        <p:nvSpPr>
          <p:cNvPr id="42" name="正方形/長方形 41">
            <a:extLst>
              <a:ext uri="{FF2B5EF4-FFF2-40B4-BE49-F238E27FC236}">
                <a16:creationId xmlns:a16="http://schemas.microsoft.com/office/drawing/2014/main" id="{A2109873-96B8-4DA0-95FC-B2D81DDEA6B5}"/>
              </a:ext>
            </a:extLst>
          </p:cNvPr>
          <p:cNvSpPr/>
          <p:nvPr/>
        </p:nvSpPr>
        <p:spPr>
          <a:xfrm>
            <a:off x="7864495" y="538081"/>
            <a:ext cx="3613202" cy="861774"/>
          </a:xfrm>
          <a:prstGeom prst="rect">
            <a:avLst/>
          </a:prstGeom>
          <a:ln>
            <a:solidFill>
              <a:schemeClr val="tx1"/>
            </a:solidFill>
          </a:ln>
        </p:spPr>
        <p:txBody>
          <a:bodyPr wrap="square">
            <a:spAutoFit/>
          </a:bodyPr>
          <a:lstStyle/>
          <a:p>
            <a:r>
              <a:rPr lang="ja-JP" altLang="en-US" sz="1600" dirty="0">
                <a:latin typeface="メイリオ" panose="020B0604030504040204" pitchFamily="50" charset="-128"/>
                <a:ea typeface="メイリオ" panose="020B0604030504040204" pitchFamily="50" charset="-128"/>
              </a:rPr>
              <a:t>第</a:t>
            </a:r>
            <a:r>
              <a:rPr lang="en-US" altLang="ja-JP" sz="1600" dirty="0">
                <a:latin typeface="メイリオ" panose="020B0604030504040204" pitchFamily="50" charset="-128"/>
                <a:ea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rPr>
              <a:t>子誕生後　産休</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育休</a:t>
            </a:r>
            <a:r>
              <a:rPr lang="en-US" altLang="ja-JP" sz="1600" dirty="0">
                <a:latin typeface="メイリオ" panose="020B0604030504040204" pitchFamily="50" charset="-128"/>
                <a:ea typeface="メイリオ" panose="020B0604030504040204" pitchFamily="50" charset="-128"/>
              </a:rPr>
              <a:t>6</a:t>
            </a:r>
            <a:r>
              <a:rPr lang="ja-JP" altLang="en-US" sz="1600" dirty="0">
                <a:latin typeface="メイリオ" panose="020B0604030504040204" pitchFamily="50" charset="-128"/>
                <a:ea typeface="メイリオ" panose="020B0604030504040204" pitchFamily="50" charset="-128"/>
              </a:rPr>
              <a:t>か月取得</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フルタイムで復職</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現在</a:t>
            </a:r>
            <a:r>
              <a:rPr lang="en-US" altLang="ja-JP" sz="1600" dirty="0">
                <a:latin typeface="メイリオ" panose="020B0604030504040204" pitchFamily="50" charset="-128"/>
                <a:ea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rPr>
              <a:t>歳</a:t>
            </a:r>
            <a:endParaRPr lang="en-US" altLang="ja-JP" sz="1600" dirty="0">
              <a:latin typeface="メイリオ" panose="020B0604030504040204" pitchFamily="50" charset="-128"/>
              <a:ea typeface="メイリオ" panose="020B0604030504040204" pitchFamily="50" charset="-128"/>
            </a:endParaRPr>
          </a:p>
        </p:txBody>
      </p:sp>
      <p:cxnSp>
        <p:nvCxnSpPr>
          <p:cNvPr id="43" name="直線コネクタ 42">
            <a:extLst>
              <a:ext uri="{FF2B5EF4-FFF2-40B4-BE49-F238E27FC236}">
                <a16:creationId xmlns:a16="http://schemas.microsoft.com/office/drawing/2014/main" id="{98C06D7A-6A80-4F11-A35D-093908B379CB}"/>
              </a:ext>
            </a:extLst>
          </p:cNvPr>
          <p:cNvCxnSpPr/>
          <p:nvPr/>
        </p:nvCxnSpPr>
        <p:spPr>
          <a:xfrm>
            <a:off x="5690793" y="5074926"/>
            <a:ext cx="0" cy="4087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C2BA21D3-37D0-4DDB-A146-3BA2343A3D56}"/>
              </a:ext>
            </a:extLst>
          </p:cNvPr>
          <p:cNvSpPr/>
          <p:nvPr/>
        </p:nvSpPr>
        <p:spPr>
          <a:xfrm>
            <a:off x="5280169" y="5512425"/>
            <a:ext cx="1261884" cy="461665"/>
          </a:xfrm>
          <a:prstGeom prst="rect">
            <a:avLst/>
          </a:prstGeom>
        </p:spPr>
        <p:txBody>
          <a:bodyPr wrap="none">
            <a:spAutoFit/>
          </a:bodyPr>
          <a:lstStyle/>
          <a:p>
            <a:r>
              <a:rPr lang="en-US" altLang="ja-JP" sz="1200" dirty="0">
                <a:latin typeface="メイリオ" panose="020B0604030504040204" pitchFamily="50" charset="-128"/>
                <a:ea typeface="メイリオ" panose="020B0604030504040204" pitchFamily="50" charset="-128"/>
              </a:rPr>
              <a:t>13:00</a:t>
            </a:r>
          </a:p>
          <a:p>
            <a:r>
              <a:rPr lang="ja-JP" altLang="en-US" sz="1200" dirty="0">
                <a:latin typeface="メイリオ" panose="020B0604030504040204" pitchFamily="50" charset="-128"/>
                <a:ea typeface="メイリオ" panose="020B0604030504040204" pitchFamily="50" charset="-128"/>
              </a:rPr>
              <a:t>病児保育に面会</a:t>
            </a:r>
          </a:p>
        </p:txBody>
      </p:sp>
    </p:spTree>
    <p:extLst>
      <p:ext uri="{BB962C8B-B14F-4D97-AF65-F5344CB8AC3E}">
        <p14:creationId xmlns:p14="http://schemas.microsoft.com/office/powerpoint/2010/main" val="364720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4FAC4669-6E2E-4D91-8ECF-AAC1040B87BF}"/>
              </a:ext>
            </a:extLst>
          </p:cNvPr>
          <p:cNvSpPr/>
          <p:nvPr/>
        </p:nvSpPr>
        <p:spPr>
          <a:xfrm>
            <a:off x="2250037" y="4615220"/>
            <a:ext cx="3688425" cy="18494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8F471865-7E70-4592-BBAC-DDE40D19FA84}"/>
              </a:ext>
            </a:extLst>
          </p:cNvPr>
          <p:cNvSpPr/>
          <p:nvPr/>
        </p:nvSpPr>
        <p:spPr>
          <a:xfrm>
            <a:off x="2969230" y="5283046"/>
            <a:ext cx="2969232" cy="19626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6B6B0B8A-3AF3-4567-A5E4-281960B4BB6B}"/>
              </a:ext>
            </a:extLst>
          </p:cNvPr>
          <p:cNvSpPr/>
          <p:nvPr/>
        </p:nvSpPr>
        <p:spPr>
          <a:xfrm>
            <a:off x="2969231" y="2632331"/>
            <a:ext cx="1619893" cy="1900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2CBFB23-2B14-4F6A-831C-155F7709618C}"/>
              </a:ext>
            </a:extLst>
          </p:cNvPr>
          <p:cNvSpPr/>
          <p:nvPr/>
        </p:nvSpPr>
        <p:spPr>
          <a:xfrm>
            <a:off x="2250038" y="4946573"/>
            <a:ext cx="3688425" cy="18494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3222CEA8-C882-40F5-8E6D-44DA281A7F7F}"/>
              </a:ext>
            </a:extLst>
          </p:cNvPr>
          <p:cNvSpPr/>
          <p:nvPr/>
        </p:nvSpPr>
        <p:spPr>
          <a:xfrm>
            <a:off x="2250038" y="3017591"/>
            <a:ext cx="2503471" cy="1900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40004A36-9C9F-4180-9517-6E451ACEC9B5}"/>
              </a:ext>
            </a:extLst>
          </p:cNvPr>
          <p:cNvSpPr/>
          <p:nvPr/>
        </p:nvSpPr>
        <p:spPr>
          <a:xfrm>
            <a:off x="2250038" y="3333527"/>
            <a:ext cx="2503471" cy="1900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FC93677F-6F23-4DB6-83E8-9BCDE1BED49E}"/>
              </a:ext>
            </a:extLst>
          </p:cNvPr>
          <p:cNvSpPr/>
          <p:nvPr/>
        </p:nvSpPr>
        <p:spPr>
          <a:xfrm>
            <a:off x="2243189" y="3682853"/>
            <a:ext cx="2503471" cy="1900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9B6F4DED-4DCC-4B11-9ED9-9C275621C4A0}"/>
              </a:ext>
            </a:extLst>
          </p:cNvPr>
          <p:cNvSpPr/>
          <p:nvPr/>
        </p:nvSpPr>
        <p:spPr>
          <a:xfrm>
            <a:off x="2250038" y="4011623"/>
            <a:ext cx="2503471" cy="1900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0C7C0CA0-9F7B-4D0C-BE7F-2B07B09AFC76}"/>
              </a:ext>
            </a:extLst>
          </p:cNvPr>
          <p:cNvSpPr/>
          <p:nvPr/>
        </p:nvSpPr>
        <p:spPr>
          <a:xfrm>
            <a:off x="2250038" y="4350680"/>
            <a:ext cx="2503471" cy="1900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82AB637-5575-44EA-A60B-417BFF84B745}"/>
              </a:ext>
            </a:extLst>
          </p:cNvPr>
          <p:cNvSpPr/>
          <p:nvPr/>
        </p:nvSpPr>
        <p:spPr>
          <a:xfrm>
            <a:off x="4217541" y="3210237"/>
            <a:ext cx="1065087" cy="3119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E4DC31C-071B-4DE3-8D27-424473C57EE7}"/>
              </a:ext>
            </a:extLst>
          </p:cNvPr>
          <p:cNvSpPr/>
          <p:nvPr/>
        </p:nvSpPr>
        <p:spPr>
          <a:xfrm>
            <a:off x="4217542" y="2871189"/>
            <a:ext cx="1065086" cy="33390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0CEA88E5-0330-4B60-AB2A-117D9AFE4A15}"/>
              </a:ext>
            </a:extLst>
          </p:cNvPr>
          <p:cNvSpPr/>
          <p:nvPr/>
        </p:nvSpPr>
        <p:spPr>
          <a:xfrm>
            <a:off x="4226103" y="2532141"/>
            <a:ext cx="1058238" cy="339048"/>
          </a:xfrm>
          <a:prstGeom prst="rect">
            <a:avLst/>
          </a:prstGeom>
          <a:solidFill>
            <a:srgbClr val="64FC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病棟</a:t>
            </a:r>
          </a:p>
        </p:txBody>
      </p:sp>
      <p:sp>
        <p:nvSpPr>
          <p:cNvPr id="8" name="正方形/長方形 7">
            <a:extLst>
              <a:ext uri="{FF2B5EF4-FFF2-40B4-BE49-F238E27FC236}">
                <a16:creationId xmlns:a16="http://schemas.microsoft.com/office/drawing/2014/main" id="{3F4E2E80-1946-451C-9AB0-55357BCCCEDE}"/>
              </a:ext>
            </a:extLst>
          </p:cNvPr>
          <p:cNvSpPr/>
          <p:nvPr/>
        </p:nvSpPr>
        <p:spPr>
          <a:xfrm>
            <a:off x="4224391" y="2193093"/>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185C7A8-91A3-48E4-A685-6FF29FD5613B}"/>
              </a:ext>
            </a:extLst>
          </p:cNvPr>
          <p:cNvSpPr/>
          <p:nvPr/>
        </p:nvSpPr>
        <p:spPr>
          <a:xfrm>
            <a:off x="4222679" y="1854045"/>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93FDAC8-FC68-41A5-904E-C5F696351A35}"/>
              </a:ext>
            </a:extLst>
          </p:cNvPr>
          <p:cNvSpPr/>
          <p:nvPr/>
        </p:nvSpPr>
        <p:spPr>
          <a:xfrm>
            <a:off x="4219254" y="1514997"/>
            <a:ext cx="1061662"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5B938F0-3255-4C0A-8177-BB571A07CD46}"/>
              </a:ext>
            </a:extLst>
          </p:cNvPr>
          <p:cNvSpPr/>
          <p:nvPr/>
        </p:nvSpPr>
        <p:spPr>
          <a:xfrm>
            <a:off x="4224391" y="5203432"/>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22BA9DA4-4133-40C1-BAB1-A090D57D70FC}"/>
              </a:ext>
            </a:extLst>
          </p:cNvPr>
          <p:cNvSpPr/>
          <p:nvPr/>
        </p:nvSpPr>
        <p:spPr>
          <a:xfrm>
            <a:off x="4224391" y="4864384"/>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507719D7-8790-49E8-A648-806C8E11934C}"/>
              </a:ext>
            </a:extLst>
          </p:cNvPr>
          <p:cNvSpPr/>
          <p:nvPr/>
        </p:nvSpPr>
        <p:spPr>
          <a:xfrm>
            <a:off x="4222678" y="4525336"/>
            <a:ext cx="1058238" cy="339048"/>
          </a:xfrm>
          <a:prstGeom prst="rect">
            <a:avLst/>
          </a:prstGeom>
          <a:solidFill>
            <a:srgbClr val="64FC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手術室</a:t>
            </a:r>
          </a:p>
        </p:txBody>
      </p:sp>
      <p:sp>
        <p:nvSpPr>
          <p:cNvPr id="14" name="正方形/長方形 13">
            <a:extLst>
              <a:ext uri="{FF2B5EF4-FFF2-40B4-BE49-F238E27FC236}">
                <a16:creationId xmlns:a16="http://schemas.microsoft.com/office/drawing/2014/main" id="{A7405F57-C066-45DB-A9BC-0292444D826A}"/>
              </a:ext>
            </a:extLst>
          </p:cNvPr>
          <p:cNvSpPr/>
          <p:nvPr/>
        </p:nvSpPr>
        <p:spPr>
          <a:xfrm>
            <a:off x="4220966" y="4186288"/>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D93EEFA-C795-4713-A8A8-0E24CC1D9A2F}"/>
              </a:ext>
            </a:extLst>
          </p:cNvPr>
          <p:cNvSpPr/>
          <p:nvPr/>
        </p:nvSpPr>
        <p:spPr>
          <a:xfrm>
            <a:off x="4219254" y="3847239"/>
            <a:ext cx="1063946" cy="35223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1D88579-21A5-4012-9BDD-FCFCF9861232}"/>
              </a:ext>
            </a:extLst>
          </p:cNvPr>
          <p:cNvSpPr/>
          <p:nvPr/>
        </p:nvSpPr>
        <p:spPr>
          <a:xfrm>
            <a:off x="4222678" y="3519481"/>
            <a:ext cx="1059951" cy="32997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3A4394D-0D5F-40BC-BE2A-1EA6AAAB2828}"/>
              </a:ext>
            </a:extLst>
          </p:cNvPr>
          <p:cNvSpPr/>
          <p:nvPr/>
        </p:nvSpPr>
        <p:spPr>
          <a:xfrm>
            <a:off x="2808270" y="4227381"/>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17172804-8D3A-4653-914B-19CD9A6B0340}"/>
              </a:ext>
            </a:extLst>
          </p:cNvPr>
          <p:cNvSpPr/>
          <p:nvPr/>
        </p:nvSpPr>
        <p:spPr>
          <a:xfrm>
            <a:off x="2808270" y="3888333"/>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43FB645-D158-45F7-BE74-BABCABBA38A0}"/>
              </a:ext>
            </a:extLst>
          </p:cNvPr>
          <p:cNvSpPr/>
          <p:nvPr/>
        </p:nvSpPr>
        <p:spPr>
          <a:xfrm>
            <a:off x="2804845" y="3220995"/>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EB0641E-27F0-4809-848D-8225C480BB4B}"/>
              </a:ext>
            </a:extLst>
          </p:cNvPr>
          <p:cNvSpPr/>
          <p:nvPr/>
        </p:nvSpPr>
        <p:spPr>
          <a:xfrm>
            <a:off x="2803133" y="2881947"/>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18FE471-C5B3-4EE3-9321-C46DB10E0952}"/>
              </a:ext>
            </a:extLst>
          </p:cNvPr>
          <p:cNvSpPr/>
          <p:nvPr/>
        </p:nvSpPr>
        <p:spPr>
          <a:xfrm>
            <a:off x="2798693" y="2542899"/>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A26D481-54F5-4390-8EE6-2061286698A3}"/>
              </a:ext>
            </a:extLst>
          </p:cNvPr>
          <p:cNvSpPr/>
          <p:nvPr/>
        </p:nvSpPr>
        <p:spPr>
          <a:xfrm>
            <a:off x="2801420" y="5203432"/>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209AD6D1-63F2-4C02-AAC1-6A35CAF10554}"/>
              </a:ext>
            </a:extLst>
          </p:cNvPr>
          <p:cNvSpPr/>
          <p:nvPr/>
        </p:nvSpPr>
        <p:spPr>
          <a:xfrm>
            <a:off x="2806557" y="4545884"/>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EB8DC058-E107-48E9-B493-00AB6C001E27}"/>
              </a:ext>
            </a:extLst>
          </p:cNvPr>
          <p:cNvSpPr/>
          <p:nvPr/>
        </p:nvSpPr>
        <p:spPr>
          <a:xfrm>
            <a:off x="1405847" y="4238151"/>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6D5BE32-3B9F-43B3-B823-8A753AA49BAD}"/>
              </a:ext>
            </a:extLst>
          </p:cNvPr>
          <p:cNvSpPr/>
          <p:nvPr/>
        </p:nvSpPr>
        <p:spPr>
          <a:xfrm>
            <a:off x="1405847" y="3899103"/>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C6DA4693-896B-4CA5-ADF4-C06D881F3550}"/>
              </a:ext>
            </a:extLst>
          </p:cNvPr>
          <p:cNvSpPr/>
          <p:nvPr/>
        </p:nvSpPr>
        <p:spPr>
          <a:xfrm>
            <a:off x="1415423" y="3560055"/>
            <a:ext cx="1058238" cy="339048"/>
          </a:xfrm>
          <a:prstGeom prst="rect">
            <a:avLst/>
          </a:prstGeom>
          <a:solidFill>
            <a:srgbClr val="64FC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医局</a:t>
            </a:r>
          </a:p>
        </p:txBody>
      </p:sp>
      <p:sp>
        <p:nvSpPr>
          <p:cNvPr id="31" name="正方形/長方形 30">
            <a:extLst>
              <a:ext uri="{FF2B5EF4-FFF2-40B4-BE49-F238E27FC236}">
                <a16:creationId xmlns:a16="http://schemas.microsoft.com/office/drawing/2014/main" id="{C55F9CC5-94F0-4DE3-82DD-51C0A2C29C49}"/>
              </a:ext>
            </a:extLst>
          </p:cNvPr>
          <p:cNvSpPr/>
          <p:nvPr/>
        </p:nvSpPr>
        <p:spPr>
          <a:xfrm>
            <a:off x="1412696" y="3221007"/>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FA7A91D7-3EAD-44ED-96D4-6BD2BA84F495}"/>
              </a:ext>
            </a:extLst>
          </p:cNvPr>
          <p:cNvSpPr/>
          <p:nvPr/>
        </p:nvSpPr>
        <p:spPr>
          <a:xfrm>
            <a:off x="1412696" y="2876828"/>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4620F8E-9F6F-4DE7-88CB-AD82675363FE}"/>
              </a:ext>
            </a:extLst>
          </p:cNvPr>
          <p:cNvSpPr/>
          <p:nvPr/>
        </p:nvSpPr>
        <p:spPr>
          <a:xfrm>
            <a:off x="1409271" y="5203444"/>
            <a:ext cx="1051707" cy="29424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2092726D-44B0-4729-A5D6-AF744A005B4D}"/>
              </a:ext>
            </a:extLst>
          </p:cNvPr>
          <p:cNvSpPr/>
          <p:nvPr/>
        </p:nvSpPr>
        <p:spPr>
          <a:xfrm>
            <a:off x="1407559" y="4864396"/>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19A5DDE-BAB9-4B14-9E9E-E8FF38EDB1FC}"/>
              </a:ext>
            </a:extLst>
          </p:cNvPr>
          <p:cNvSpPr/>
          <p:nvPr/>
        </p:nvSpPr>
        <p:spPr>
          <a:xfrm>
            <a:off x="1412123" y="4569572"/>
            <a:ext cx="1062236" cy="29481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F080D9BF-C7C9-4AC5-BD7C-BEA26C3249A1}"/>
              </a:ext>
            </a:extLst>
          </p:cNvPr>
          <p:cNvSpPr/>
          <p:nvPr/>
        </p:nvSpPr>
        <p:spPr>
          <a:xfrm>
            <a:off x="5637087" y="5170032"/>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A83658BE-9FD6-4432-AC82-5A7EF002F9C3}"/>
              </a:ext>
            </a:extLst>
          </p:cNvPr>
          <p:cNvSpPr/>
          <p:nvPr/>
        </p:nvSpPr>
        <p:spPr>
          <a:xfrm>
            <a:off x="5634360" y="4830984"/>
            <a:ext cx="1058238" cy="339048"/>
          </a:xfrm>
          <a:prstGeom prst="rect">
            <a:avLst/>
          </a:prstGeom>
          <a:solidFill>
            <a:srgbClr val="64FC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外来</a:t>
            </a:r>
          </a:p>
        </p:txBody>
      </p:sp>
      <p:sp>
        <p:nvSpPr>
          <p:cNvPr id="45" name="正方形/長方形 44">
            <a:extLst>
              <a:ext uri="{FF2B5EF4-FFF2-40B4-BE49-F238E27FC236}">
                <a16:creationId xmlns:a16="http://schemas.microsoft.com/office/drawing/2014/main" id="{ABEBA464-B1D9-47D0-8734-2B609BDE6BE2}"/>
              </a:ext>
            </a:extLst>
          </p:cNvPr>
          <p:cNvSpPr/>
          <p:nvPr/>
        </p:nvSpPr>
        <p:spPr>
          <a:xfrm>
            <a:off x="5640512" y="4501192"/>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9819B89F-1A8B-4354-9E48-E3C57FEAB9CA}"/>
              </a:ext>
            </a:extLst>
          </p:cNvPr>
          <p:cNvSpPr/>
          <p:nvPr/>
        </p:nvSpPr>
        <p:spPr>
          <a:xfrm>
            <a:off x="2807888" y="3555644"/>
            <a:ext cx="1058238" cy="3390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12A16236-B444-4850-9EF6-819FC9305301}"/>
              </a:ext>
            </a:extLst>
          </p:cNvPr>
          <p:cNvSpPr/>
          <p:nvPr/>
        </p:nvSpPr>
        <p:spPr>
          <a:xfrm>
            <a:off x="8983862" y="4946573"/>
            <a:ext cx="1198715" cy="65754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病児保育</a:t>
            </a:r>
          </a:p>
        </p:txBody>
      </p:sp>
      <p:sp>
        <p:nvSpPr>
          <p:cNvPr id="2" name="矢印: 左カーブ 1">
            <a:extLst>
              <a:ext uri="{FF2B5EF4-FFF2-40B4-BE49-F238E27FC236}">
                <a16:creationId xmlns:a16="http://schemas.microsoft.com/office/drawing/2014/main" id="{84F6AB78-B820-4A91-B8C7-89190A74DE26}"/>
              </a:ext>
            </a:extLst>
          </p:cNvPr>
          <p:cNvSpPr/>
          <p:nvPr/>
        </p:nvSpPr>
        <p:spPr>
          <a:xfrm rot="5707322">
            <a:off x="5965920" y="2955432"/>
            <a:ext cx="1198715" cy="621389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a:extLst>
              <a:ext uri="{FF2B5EF4-FFF2-40B4-BE49-F238E27FC236}">
                <a16:creationId xmlns:a16="http://schemas.microsoft.com/office/drawing/2014/main" id="{D538A2D1-97C8-4B3B-9C83-D62411863E2F}"/>
              </a:ext>
            </a:extLst>
          </p:cNvPr>
          <p:cNvSpPr txBox="1"/>
          <p:nvPr/>
        </p:nvSpPr>
        <p:spPr>
          <a:xfrm>
            <a:off x="1581448" y="1873260"/>
            <a:ext cx="2617063" cy="400110"/>
          </a:xfrm>
          <a:prstGeom prst="rect">
            <a:avLst/>
          </a:prstGeom>
          <a:noFill/>
        </p:spPr>
        <p:txBody>
          <a:bodyPr wrap="none" rtlCol="0">
            <a:spAutoFit/>
          </a:bodyPr>
          <a:lstStyle/>
          <a:p>
            <a:r>
              <a:rPr kumimoji="1" lang="en-US" altLang="ja-JP" sz="2000" dirty="0">
                <a:latin typeface="Arial" panose="020B0604020202020204" pitchFamily="34" charset="0"/>
                <a:cs typeface="Arial" panose="020B0604020202020204" pitchFamily="34" charset="0"/>
              </a:rPr>
              <a:t>University of Tsukuba</a:t>
            </a:r>
            <a:endParaRPr kumimoji="1" lang="ja-JP" altLang="en-US" sz="2000" dirty="0">
              <a:latin typeface="Arial" panose="020B0604020202020204" pitchFamily="34" charset="0"/>
              <a:cs typeface="Arial" panose="020B0604020202020204" pitchFamily="34" charset="0"/>
            </a:endParaRPr>
          </a:p>
        </p:txBody>
      </p:sp>
      <p:pic>
        <p:nvPicPr>
          <p:cNvPr id="17" name="図 16">
            <a:extLst>
              <a:ext uri="{FF2B5EF4-FFF2-40B4-BE49-F238E27FC236}">
                <a16:creationId xmlns:a16="http://schemas.microsoft.com/office/drawing/2014/main" id="{BFC49BC7-6931-4516-AEE4-6DDEBBE21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077" y="1850569"/>
            <a:ext cx="445491" cy="445491"/>
          </a:xfrm>
          <a:prstGeom prst="rect">
            <a:avLst/>
          </a:prstGeom>
        </p:spPr>
      </p:pic>
      <p:sp>
        <p:nvSpPr>
          <p:cNvPr id="33" name="正方形/長方形 32">
            <a:extLst>
              <a:ext uri="{FF2B5EF4-FFF2-40B4-BE49-F238E27FC236}">
                <a16:creationId xmlns:a16="http://schemas.microsoft.com/office/drawing/2014/main" id="{3C955A0A-42D9-46DA-AFA6-F0FE6E0F1C58}"/>
              </a:ext>
            </a:extLst>
          </p:cNvPr>
          <p:cNvSpPr/>
          <p:nvPr/>
        </p:nvSpPr>
        <p:spPr>
          <a:xfrm>
            <a:off x="5694228" y="2718288"/>
            <a:ext cx="6096000" cy="830997"/>
          </a:xfrm>
          <a:prstGeom prst="rect">
            <a:avLst/>
          </a:prstGeom>
        </p:spPr>
        <p:txBody>
          <a:bodyPr>
            <a:spAutoFit/>
          </a:bodyPr>
          <a:lstStyle/>
          <a:p>
            <a:r>
              <a:rPr lang="ja-JP" altLang="en-US" sz="2400" dirty="0">
                <a:latin typeface="メイリオ" panose="020B0604030504040204" pitchFamily="50" charset="-128"/>
                <a:ea typeface="メイリオ" panose="020B0604030504040204" pitchFamily="50" charset="-128"/>
              </a:rPr>
              <a:t>・送り迎えが、とても楽になった</a:t>
            </a:r>
          </a:p>
          <a:p>
            <a:r>
              <a:rPr lang="ja-JP" altLang="en-US" sz="2400" dirty="0">
                <a:latin typeface="メイリオ" panose="020B0604030504040204" pitchFamily="50" charset="-128"/>
                <a:ea typeface="メイリオ" panose="020B0604030504040204" pitchFamily="50" charset="-128"/>
              </a:rPr>
              <a:t>・お昼休みに顔を見に行ける</a:t>
            </a:r>
          </a:p>
        </p:txBody>
      </p:sp>
      <p:sp>
        <p:nvSpPr>
          <p:cNvPr id="62" name="正方形/長方形 61">
            <a:extLst>
              <a:ext uri="{FF2B5EF4-FFF2-40B4-BE49-F238E27FC236}">
                <a16:creationId xmlns:a16="http://schemas.microsoft.com/office/drawing/2014/main" id="{78221B39-BDE4-4D52-8643-475B213274A5}"/>
              </a:ext>
            </a:extLst>
          </p:cNvPr>
          <p:cNvSpPr/>
          <p:nvPr/>
        </p:nvSpPr>
        <p:spPr>
          <a:xfrm>
            <a:off x="350619" y="714645"/>
            <a:ext cx="8699818" cy="523220"/>
          </a:xfrm>
          <a:prstGeom prst="rect">
            <a:avLst/>
          </a:prstGeom>
        </p:spPr>
        <p:txBody>
          <a:bodyPr wrap="none">
            <a:spAutoFit/>
          </a:bodyPr>
          <a:lstStyle/>
          <a:p>
            <a:r>
              <a:rPr lang="en-US" altLang="ja-JP" sz="2800" b="1" dirty="0">
                <a:latin typeface="メイリオ" panose="020B0604030504040204" pitchFamily="50" charset="-128"/>
                <a:ea typeface="メイリオ" panose="020B0604030504040204" pitchFamily="50" charset="-128"/>
              </a:rPr>
              <a:t>2024</a:t>
            </a:r>
            <a:r>
              <a:rPr lang="ja-JP" altLang="en-US" sz="2800" b="1" dirty="0">
                <a:latin typeface="メイリオ" panose="020B0604030504040204" pitchFamily="50" charset="-128"/>
                <a:ea typeface="メイリオ" panose="020B0604030504040204" pitchFamily="50" charset="-128"/>
              </a:rPr>
              <a:t>年より、病児保育が</a:t>
            </a:r>
            <a:r>
              <a:rPr lang="ja-JP" altLang="en-US" sz="2800" b="1" u="sng" dirty="0">
                <a:latin typeface="メイリオ" panose="020B0604030504040204" pitchFamily="50" charset="-128"/>
                <a:ea typeface="メイリオ" panose="020B0604030504040204" pitchFamily="50" charset="-128"/>
              </a:rPr>
              <a:t>病院の建物内</a:t>
            </a:r>
            <a:r>
              <a:rPr lang="ja-JP" altLang="en-US" sz="2800" b="1" dirty="0">
                <a:latin typeface="メイリオ" panose="020B0604030504040204" pitchFamily="50" charset="-128"/>
                <a:ea typeface="メイリオ" panose="020B0604030504040204" pitchFamily="50" charset="-128"/>
              </a:rPr>
              <a:t>に新設された</a:t>
            </a:r>
          </a:p>
        </p:txBody>
      </p:sp>
      <p:pic>
        <p:nvPicPr>
          <p:cNvPr id="50" name="図 49">
            <a:extLst>
              <a:ext uri="{FF2B5EF4-FFF2-40B4-BE49-F238E27FC236}">
                <a16:creationId xmlns:a16="http://schemas.microsoft.com/office/drawing/2014/main" id="{D03D7DF3-3B64-4B78-B17C-82C56677E629}"/>
              </a:ext>
            </a:extLst>
          </p:cNvPr>
          <p:cNvPicPr>
            <a:picLocks noChangeAspect="1"/>
          </p:cNvPicPr>
          <p:nvPr/>
        </p:nvPicPr>
        <p:blipFill rotWithShape="1">
          <a:blip r:embed="rId4">
            <a:extLst>
              <a:ext uri="{28A0092B-C50C-407E-A947-70E740481C1C}">
                <a14:useLocalDpi xmlns:a14="http://schemas.microsoft.com/office/drawing/2010/main" val="0"/>
              </a:ext>
            </a:extLst>
          </a:blip>
          <a:srcRect l="26800" t="9616" r="24456" b="9835"/>
          <a:stretch/>
        </p:blipFill>
        <p:spPr>
          <a:xfrm rot="5400000">
            <a:off x="9972994" y="65916"/>
            <a:ext cx="1691302" cy="2133017"/>
          </a:xfrm>
          <a:prstGeom prst="rect">
            <a:avLst/>
          </a:prstGeom>
        </p:spPr>
      </p:pic>
      <p:sp>
        <p:nvSpPr>
          <p:cNvPr id="4" name="正方形/長方形 3">
            <a:extLst>
              <a:ext uri="{FF2B5EF4-FFF2-40B4-BE49-F238E27FC236}">
                <a16:creationId xmlns:a16="http://schemas.microsoft.com/office/drawing/2014/main" id="{B8021426-AB45-4E33-BB3A-2A529858787D}"/>
              </a:ext>
            </a:extLst>
          </p:cNvPr>
          <p:cNvSpPr/>
          <p:nvPr/>
        </p:nvSpPr>
        <p:spPr>
          <a:xfrm>
            <a:off x="5763369" y="4225582"/>
            <a:ext cx="800219"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rPr>
              <a:t>外来棟</a:t>
            </a:r>
          </a:p>
        </p:txBody>
      </p:sp>
      <p:sp>
        <p:nvSpPr>
          <p:cNvPr id="61" name="正方形/長方形 60">
            <a:extLst>
              <a:ext uri="{FF2B5EF4-FFF2-40B4-BE49-F238E27FC236}">
                <a16:creationId xmlns:a16="http://schemas.microsoft.com/office/drawing/2014/main" id="{F8088BE2-4305-42AD-9FA7-F6F0F9A6A1AB}"/>
              </a:ext>
            </a:extLst>
          </p:cNvPr>
          <p:cNvSpPr/>
          <p:nvPr/>
        </p:nvSpPr>
        <p:spPr>
          <a:xfrm>
            <a:off x="3030294" y="2252683"/>
            <a:ext cx="595035"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rPr>
              <a:t>病棟</a:t>
            </a:r>
          </a:p>
        </p:txBody>
      </p:sp>
      <p:sp>
        <p:nvSpPr>
          <p:cNvPr id="63" name="正方形/長方形 62">
            <a:extLst>
              <a:ext uri="{FF2B5EF4-FFF2-40B4-BE49-F238E27FC236}">
                <a16:creationId xmlns:a16="http://schemas.microsoft.com/office/drawing/2014/main" id="{454B68C8-83E3-4BBE-8AC0-8CA8071ECB5A}"/>
              </a:ext>
            </a:extLst>
          </p:cNvPr>
          <p:cNvSpPr/>
          <p:nvPr/>
        </p:nvSpPr>
        <p:spPr>
          <a:xfrm>
            <a:off x="4455991" y="1232747"/>
            <a:ext cx="595035"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rPr>
              <a:t>病棟</a:t>
            </a:r>
          </a:p>
        </p:txBody>
      </p:sp>
      <p:sp>
        <p:nvSpPr>
          <p:cNvPr id="65" name="正方形/長方形 64">
            <a:extLst>
              <a:ext uri="{FF2B5EF4-FFF2-40B4-BE49-F238E27FC236}">
                <a16:creationId xmlns:a16="http://schemas.microsoft.com/office/drawing/2014/main" id="{210029BF-EAFB-4246-8D09-0E9F1FD5C363}"/>
              </a:ext>
            </a:extLst>
          </p:cNvPr>
          <p:cNvSpPr/>
          <p:nvPr/>
        </p:nvSpPr>
        <p:spPr>
          <a:xfrm>
            <a:off x="1534856" y="2595256"/>
            <a:ext cx="800219"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rPr>
              <a:t>学系棟</a:t>
            </a:r>
          </a:p>
        </p:txBody>
      </p:sp>
      <p:sp>
        <p:nvSpPr>
          <p:cNvPr id="26" name="正方形/長方形 25">
            <a:extLst>
              <a:ext uri="{FF2B5EF4-FFF2-40B4-BE49-F238E27FC236}">
                <a16:creationId xmlns:a16="http://schemas.microsoft.com/office/drawing/2014/main" id="{53B9CFF2-27AB-4041-94B9-2F77926DFEA4}"/>
              </a:ext>
            </a:extLst>
          </p:cNvPr>
          <p:cNvSpPr/>
          <p:nvPr/>
        </p:nvSpPr>
        <p:spPr>
          <a:xfrm>
            <a:off x="2799224" y="4864384"/>
            <a:ext cx="1058238" cy="339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メイリオ" panose="020B0604030504040204" pitchFamily="50" charset="-128"/>
                <a:ea typeface="メイリオ" panose="020B0604030504040204" pitchFamily="50" charset="-128"/>
              </a:rPr>
              <a:t>病</a:t>
            </a:r>
            <a:r>
              <a:rPr kumimoji="1" lang="ja-JP" altLang="en-US" sz="1600" dirty="0">
                <a:solidFill>
                  <a:schemeClr val="tx1"/>
                </a:solidFill>
                <a:latin typeface="メイリオ" panose="020B0604030504040204" pitchFamily="50" charset="-128"/>
                <a:ea typeface="メイリオ" panose="020B0604030504040204" pitchFamily="50" charset="-128"/>
              </a:rPr>
              <a:t>児保育</a:t>
            </a:r>
          </a:p>
        </p:txBody>
      </p:sp>
    </p:spTree>
    <p:extLst>
      <p:ext uri="{BB962C8B-B14F-4D97-AF65-F5344CB8AC3E}">
        <p14:creationId xmlns:p14="http://schemas.microsoft.com/office/powerpoint/2010/main" val="231730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3FACDF28-11D1-40D2-995B-A2ECB52E9AEC}"/>
              </a:ext>
            </a:extLst>
          </p:cNvPr>
          <p:cNvPicPr>
            <a:picLocks noChangeAspect="1"/>
          </p:cNvPicPr>
          <p:nvPr/>
        </p:nvPicPr>
        <p:blipFill rotWithShape="1">
          <a:blip r:embed="rId3">
            <a:extLst>
              <a:ext uri="{28A0092B-C50C-407E-A947-70E740481C1C}">
                <a14:useLocalDpi xmlns:a14="http://schemas.microsoft.com/office/drawing/2010/main" val="0"/>
              </a:ext>
            </a:extLst>
          </a:blip>
          <a:srcRect b="13167"/>
          <a:stretch/>
        </p:blipFill>
        <p:spPr>
          <a:xfrm>
            <a:off x="7428557" y="3589866"/>
            <a:ext cx="2822762" cy="3268132"/>
          </a:xfrm>
          <a:prstGeom prst="rect">
            <a:avLst/>
          </a:prstGeom>
        </p:spPr>
      </p:pic>
      <p:pic>
        <p:nvPicPr>
          <p:cNvPr id="4" name="図 3">
            <a:extLst>
              <a:ext uri="{FF2B5EF4-FFF2-40B4-BE49-F238E27FC236}">
                <a16:creationId xmlns:a16="http://schemas.microsoft.com/office/drawing/2014/main" id="{8EB1EC2F-D268-48E0-927E-C67F8BE46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356" y="3564466"/>
            <a:ext cx="4357509" cy="3268132"/>
          </a:xfrm>
          <a:prstGeom prst="rect">
            <a:avLst/>
          </a:prstGeom>
        </p:spPr>
      </p:pic>
      <p:pic>
        <p:nvPicPr>
          <p:cNvPr id="6" name="図 5">
            <a:extLst>
              <a:ext uri="{FF2B5EF4-FFF2-40B4-BE49-F238E27FC236}">
                <a16:creationId xmlns:a16="http://schemas.microsoft.com/office/drawing/2014/main" id="{42177C09-B5ED-4F2C-81D4-305586C72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3276" y="0"/>
            <a:ext cx="4786488" cy="3589867"/>
          </a:xfrm>
          <a:prstGeom prst="rect">
            <a:avLst/>
          </a:prstGeom>
        </p:spPr>
      </p:pic>
      <p:pic>
        <p:nvPicPr>
          <p:cNvPr id="8" name="図 7">
            <a:extLst>
              <a:ext uri="{FF2B5EF4-FFF2-40B4-BE49-F238E27FC236}">
                <a16:creationId xmlns:a16="http://schemas.microsoft.com/office/drawing/2014/main" id="{00E80436-828D-40F3-8980-9A7249C01D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08520" y="3998385"/>
            <a:ext cx="3268151" cy="2451113"/>
          </a:xfrm>
          <a:prstGeom prst="rect">
            <a:avLst/>
          </a:prstGeom>
        </p:spPr>
      </p:pic>
      <p:pic>
        <p:nvPicPr>
          <p:cNvPr id="9" name="図 8">
            <a:extLst>
              <a:ext uri="{FF2B5EF4-FFF2-40B4-BE49-F238E27FC236}">
                <a16:creationId xmlns:a16="http://schemas.microsoft.com/office/drawing/2014/main" id="{23E2E6F7-D8C5-4514-91F4-DF1BB7942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4786489" cy="3589867"/>
          </a:xfrm>
          <a:prstGeom prst="rect">
            <a:avLst/>
          </a:prstGeom>
        </p:spPr>
      </p:pic>
      <p:sp>
        <p:nvSpPr>
          <p:cNvPr id="2" name="正方形/長方形 1">
            <a:extLst>
              <a:ext uri="{FF2B5EF4-FFF2-40B4-BE49-F238E27FC236}">
                <a16:creationId xmlns:a16="http://schemas.microsoft.com/office/drawing/2014/main" id="{61E5A7EE-8436-4A2C-8023-617A46796265}"/>
              </a:ext>
            </a:extLst>
          </p:cNvPr>
          <p:cNvSpPr/>
          <p:nvPr/>
        </p:nvSpPr>
        <p:spPr>
          <a:xfrm>
            <a:off x="2920442" y="4366358"/>
            <a:ext cx="3732094" cy="369332"/>
          </a:xfrm>
          <a:prstGeom prst="rect">
            <a:avLst/>
          </a:prstGeom>
          <a:solidFill>
            <a:schemeClr val="bg1">
              <a:lumMod val="95000"/>
            </a:schemeClr>
          </a:solidFill>
        </p:spPr>
        <p:txBody>
          <a:bodyPr wrap="square">
            <a:spAutoFit/>
          </a:bodyPr>
          <a:lstStyle/>
          <a:p>
            <a:r>
              <a:rPr lang="ja-JP" altLang="en-US" b="1" dirty="0">
                <a:latin typeface="メイリオ" panose="020B0604030504040204" pitchFamily="50" charset="-128"/>
                <a:ea typeface="メイリオ" panose="020B0604030504040204" pitchFamily="50" charset="-128"/>
              </a:rPr>
              <a:t>子どもが使いやすい高さの手洗い</a:t>
            </a:r>
          </a:p>
        </p:txBody>
      </p:sp>
      <p:sp>
        <p:nvSpPr>
          <p:cNvPr id="11" name="正方形/長方形 10">
            <a:extLst>
              <a:ext uri="{FF2B5EF4-FFF2-40B4-BE49-F238E27FC236}">
                <a16:creationId xmlns:a16="http://schemas.microsoft.com/office/drawing/2014/main" id="{FB8A9728-F026-4FCE-AFFA-415BF3C845E6}"/>
              </a:ext>
            </a:extLst>
          </p:cNvPr>
          <p:cNvSpPr/>
          <p:nvPr/>
        </p:nvSpPr>
        <p:spPr>
          <a:xfrm>
            <a:off x="508787" y="6351982"/>
            <a:ext cx="1814866" cy="369332"/>
          </a:xfrm>
          <a:prstGeom prst="rect">
            <a:avLst/>
          </a:prstGeom>
          <a:solidFill>
            <a:schemeClr val="bg1">
              <a:lumMod val="95000"/>
            </a:schemeClr>
          </a:solidFill>
        </p:spPr>
        <p:txBody>
          <a:bodyPr wrap="square">
            <a:spAutoFit/>
          </a:bodyPr>
          <a:lstStyle/>
          <a:p>
            <a:r>
              <a:rPr lang="ja-JP" altLang="en-US" b="1" dirty="0">
                <a:latin typeface="メイリオ" panose="020B0604030504040204" pitchFamily="50" charset="-128"/>
                <a:ea typeface="メイリオ" panose="020B0604030504040204" pitchFamily="50" charset="-128"/>
              </a:rPr>
              <a:t>子ども用トイレ</a:t>
            </a:r>
          </a:p>
        </p:txBody>
      </p:sp>
      <p:sp>
        <p:nvSpPr>
          <p:cNvPr id="12" name="正方形/長方形 11">
            <a:extLst>
              <a:ext uri="{FF2B5EF4-FFF2-40B4-BE49-F238E27FC236}">
                <a16:creationId xmlns:a16="http://schemas.microsoft.com/office/drawing/2014/main" id="{CD0122C8-AA2E-441D-A1FA-132897D890BB}"/>
              </a:ext>
            </a:extLst>
          </p:cNvPr>
          <p:cNvSpPr/>
          <p:nvPr/>
        </p:nvSpPr>
        <p:spPr>
          <a:xfrm>
            <a:off x="10176363" y="1040561"/>
            <a:ext cx="1586655" cy="1200329"/>
          </a:xfrm>
          <a:prstGeom prst="rect">
            <a:avLst/>
          </a:prstGeom>
          <a:ln>
            <a:solidFill>
              <a:schemeClr val="tx1"/>
            </a:solidFill>
          </a:ln>
        </p:spPr>
        <p:txBody>
          <a:bodyPr wrap="square">
            <a:spAutoFit/>
          </a:bodyPr>
          <a:lstStyle/>
          <a:p>
            <a:r>
              <a:rPr lang="ja-JP" altLang="en-US" sz="3600" b="1" dirty="0">
                <a:latin typeface="メイリオ" panose="020B0604030504040204" pitchFamily="50" charset="-128"/>
                <a:ea typeface="メイリオ" panose="020B0604030504040204" pitchFamily="50" charset="-128"/>
              </a:rPr>
              <a:t>病児</a:t>
            </a:r>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保育室</a:t>
            </a:r>
          </a:p>
        </p:txBody>
      </p:sp>
      <p:sp>
        <p:nvSpPr>
          <p:cNvPr id="14" name="正方形/長方形 13">
            <a:extLst>
              <a:ext uri="{FF2B5EF4-FFF2-40B4-BE49-F238E27FC236}">
                <a16:creationId xmlns:a16="http://schemas.microsoft.com/office/drawing/2014/main" id="{6AF02E22-4EB1-4931-982A-AA53668193A0}"/>
              </a:ext>
            </a:extLst>
          </p:cNvPr>
          <p:cNvSpPr/>
          <p:nvPr/>
        </p:nvSpPr>
        <p:spPr>
          <a:xfrm>
            <a:off x="7873824" y="827457"/>
            <a:ext cx="1932227" cy="646331"/>
          </a:xfrm>
          <a:prstGeom prst="rect">
            <a:avLst/>
          </a:prstGeom>
          <a:solidFill>
            <a:schemeClr val="bg1">
              <a:lumMod val="95000"/>
            </a:schemeClr>
          </a:solidFill>
        </p:spPr>
        <p:txBody>
          <a:bodyPr wrap="square">
            <a:spAutoFit/>
          </a:bodyPr>
          <a:lstStyle/>
          <a:p>
            <a:r>
              <a:rPr lang="ja-JP" altLang="en-US" b="1" dirty="0">
                <a:latin typeface="メイリオ" panose="020B0604030504040204" pitchFamily="50" charset="-128"/>
                <a:ea typeface="メイリオ" panose="020B0604030504040204" pitchFamily="50" charset="-128"/>
              </a:rPr>
              <a:t>ポット、冷蔵庫、電子レンジ完備</a:t>
            </a:r>
          </a:p>
        </p:txBody>
      </p:sp>
      <p:sp>
        <p:nvSpPr>
          <p:cNvPr id="15" name="正方形/長方形 14">
            <a:extLst>
              <a:ext uri="{FF2B5EF4-FFF2-40B4-BE49-F238E27FC236}">
                <a16:creationId xmlns:a16="http://schemas.microsoft.com/office/drawing/2014/main" id="{FAAE990B-4418-4AE9-A081-56E14EF6F054}"/>
              </a:ext>
            </a:extLst>
          </p:cNvPr>
          <p:cNvSpPr/>
          <p:nvPr/>
        </p:nvSpPr>
        <p:spPr>
          <a:xfrm>
            <a:off x="7488899" y="3641972"/>
            <a:ext cx="2307202" cy="646331"/>
          </a:xfrm>
          <a:prstGeom prst="rect">
            <a:avLst/>
          </a:prstGeom>
          <a:solidFill>
            <a:schemeClr val="bg1">
              <a:lumMod val="95000"/>
            </a:schemeClr>
          </a:solidFill>
        </p:spPr>
        <p:txBody>
          <a:bodyPr wrap="square">
            <a:spAutoFit/>
          </a:bodyPr>
          <a:lstStyle/>
          <a:p>
            <a:r>
              <a:rPr lang="ja-JP" altLang="en-US" b="1" dirty="0">
                <a:latin typeface="メイリオ" panose="020B0604030504040204" pitchFamily="50" charset="-128"/>
                <a:ea typeface="メイリオ" panose="020B0604030504040204" pitchFamily="50" charset="-128"/>
              </a:rPr>
              <a:t>おもちゃ、布団</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子供用イスなど完備</a:t>
            </a:r>
          </a:p>
        </p:txBody>
      </p:sp>
      <p:pic>
        <p:nvPicPr>
          <p:cNvPr id="16" name="図 15">
            <a:extLst>
              <a:ext uri="{FF2B5EF4-FFF2-40B4-BE49-F238E27FC236}">
                <a16:creationId xmlns:a16="http://schemas.microsoft.com/office/drawing/2014/main" id="{360DEC14-B07F-4535-8F5A-F3B6C3F6D4DB}"/>
              </a:ext>
            </a:extLst>
          </p:cNvPr>
          <p:cNvPicPr>
            <a:picLocks noChangeAspect="1"/>
          </p:cNvPicPr>
          <p:nvPr/>
        </p:nvPicPr>
        <p:blipFill>
          <a:blip r:embed="rId8"/>
          <a:stretch>
            <a:fillRect/>
          </a:stretch>
        </p:blipFill>
        <p:spPr>
          <a:xfrm>
            <a:off x="10227510" y="2361601"/>
            <a:ext cx="1561074" cy="1414333"/>
          </a:xfrm>
          <a:prstGeom prst="rect">
            <a:avLst/>
          </a:prstGeom>
        </p:spPr>
      </p:pic>
    </p:spTree>
    <p:extLst>
      <p:ext uri="{BB962C8B-B14F-4D97-AF65-F5344CB8AC3E}">
        <p14:creationId xmlns:p14="http://schemas.microsoft.com/office/powerpoint/2010/main" val="3152305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C93C9CE-319B-495E-B484-D5C0642E059E}"/>
              </a:ext>
            </a:extLst>
          </p:cNvPr>
          <p:cNvSpPr txBox="1"/>
          <p:nvPr/>
        </p:nvSpPr>
        <p:spPr>
          <a:xfrm>
            <a:off x="737432" y="1389991"/>
            <a:ext cx="11441485" cy="2031325"/>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・若手医師のキャリアや働き方についてのアンケート　　～</a:t>
            </a:r>
            <a:r>
              <a:rPr lang="ja-JP" altLang="en-US" b="1" dirty="0">
                <a:latin typeface="メイリオ" panose="020B0604030504040204" pitchFamily="50" charset="-128"/>
                <a:ea typeface="メイリオ" panose="020B0604030504040204" pitchFamily="50" charset="-128"/>
              </a:rPr>
              <a:t>今後も継続する</a:t>
            </a:r>
            <a:r>
              <a:rPr lang="ja-JP" altLang="en-US" dirty="0">
                <a:latin typeface="メイリオ" panose="020B0604030504040204" pitchFamily="50" charset="-128"/>
                <a:ea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・時短勤務</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男性医師の育児休業などの理解を深める　　～</a:t>
            </a:r>
            <a:r>
              <a:rPr lang="ja-JP" altLang="en-US" b="1" dirty="0">
                <a:latin typeface="メイリオ" panose="020B0604030504040204" pitchFamily="50" charset="-128"/>
                <a:ea typeface="メイリオ" panose="020B0604030504040204" pitchFamily="50" charset="-128"/>
              </a:rPr>
              <a:t>経験者の報告など</a:t>
            </a:r>
            <a:r>
              <a:rPr lang="ja-JP" altLang="en-US" dirty="0">
                <a:latin typeface="メイリオ" panose="020B0604030504040204" pitchFamily="50" charset="-128"/>
                <a:ea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・多職種を交えて、女性の働き方について相談できる場を増やす　　～</a:t>
            </a:r>
            <a:r>
              <a:rPr lang="ja-JP" altLang="en-US" b="1" dirty="0">
                <a:latin typeface="メイリオ" panose="020B0604030504040204" pitchFamily="50" charset="-128"/>
                <a:ea typeface="メイリオ" panose="020B0604030504040204" pitchFamily="50" charset="-128"/>
              </a:rPr>
              <a:t>多職種ママ交流</a:t>
            </a:r>
            <a:r>
              <a:rPr lang="ja-JP" altLang="en-US" dirty="0">
                <a:latin typeface="メイリオ" panose="020B0604030504040204" pitchFamily="50" charset="-128"/>
                <a:ea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・育児支援システムについて、医局内でも周知する　　～</a:t>
            </a:r>
            <a:r>
              <a:rPr kumimoji="1" lang="ja-JP" altLang="en-US" b="1" dirty="0">
                <a:latin typeface="メイリオ" panose="020B0604030504040204" pitchFamily="50" charset="-128"/>
                <a:ea typeface="メイリオ" panose="020B0604030504040204" pitchFamily="50" charset="-128"/>
              </a:rPr>
              <a:t>人事異動の度に行う</a:t>
            </a:r>
            <a:r>
              <a:rPr kumimoji="1" lang="ja-JP" altLang="en-US" dirty="0">
                <a:latin typeface="メイリオ" panose="020B0604030504040204" pitchFamily="50" charset="-128"/>
                <a:ea typeface="メイリオ" panose="020B0604030504040204" pitchFamily="50" charset="-128"/>
              </a:rPr>
              <a:t>～</a:t>
            </a:r>
            <a:endParaRPr kumimoji="1" lang="en-US" altLang="ja-JP" dirty="0">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0183AEC5-4806-442E-B550-B1294EB1D541}"/>
              </a:ext>
            </a:extLst>
          </p:cNvPr>
          <p:cNvPicPr>
            <a:picLocks noChangeAspect="1"/>
          </p:cNvPicPr>
          <p:nvPr/>
        </p:nvPicPr>
        <p:blipFill rotWithShape="1">
          <a:blip r:embed="rId3">
            <a:extLst>
              <a:ext uri="{28A0092B-C50C-407E-A947-70E740481C1C}">
                <a14:useLocalDpi xmlns:a14="http://schemas.microsoft.com/office/drawing/2010/main" val="0"/>
              </a:ext>
            </a:extLst>
          </a:blip>
          <a:srcRect l="7560" t="9881"/>
          <a:stretch/>
        </p:blipFill>
        <p:spPr>
          <a:xfrm>
            <a:off x="921848" y="3926494"/>
            <a:ext cx="3743661" cy="2737862"/>
          </a:xfrm>
          <a:prstGeom prst="rect">
            <a:avLst/>
          </a:prstGeom>
        </p:spPr>
      </p:pic>
      <p:sp>
        <p:nvSpPr>
          <p:cNvPr id="22" name="正方形/長方形 21">
            <a:extLst>
              <a:ext uri="{FF2B5EF4-FFF2-40B4-BE49-F238E27FC236}">
                <a16:creationId xmlns:a16="http://schemas.microsoft.com/office/drawing/2014/main" id="{BF332EC7-7947-4A57-AEAC-C8FF821088B4}"/>
              </a:ext>
            </a:extLst>
          </p:cNvPr>
          <p:cNvSpPr/>
          <p:nvPr/>
        </p:nvSpPr>
        <p:spPr>
          <a:xfrm>
            <a:off x="350619" y="714645"/>
            <a:ext cx="1980029" cy="523220"/>
          </a:xfrm>
          <a:prstGeom prst="rect">
            <a:avLst/>
          </a:prstGeom>
        </p:spPr>
        <p:txBody>
          <a:bodyPr wrap="none">
            <a:spAutoFit/>
          </a:bodyPr>
          <a:lstStyle/>
          <a:p>
            <a:r>
              <a:rPr lang="ja-JP" altLang="en-US" sz="2800" b="1" dirty="0">
                <a:latin typeface="メイリオ" panose="020B0604030504040204" pitchFamily="50" charset="-128"/>
                <a:ea typeface="メイリオ" panose="020B0604030504040204" pitchFamily="50" charset="-128"/>
              </a:rPr>
              <a:t>今後の展望</a:t>
            </a:r>
          </a:p>
        </p:txBody>
      </p:sp>
      <p:sp>
        <p:nvSpPr>
          <p:cNvPr id="23" name="テキスト ボックス 22">
            <a:extLst>
              <a:ext uri="{FF2B5EF4-FFF2-40B4-BE49-F238E27FC236}">
                <a16:creationId xmlns:a16="http://schemas.microsoft.com/office/drawing/2014/main" id="{A88D9D66-8096-4AD6-ADC0-39A1864E8EF6}"/>
              </a:ext>
            </a:extLst>
          </p:cNvPr>
          <p:cNvSpPr txBox="1"/>
          <p:nvPr/>
        </p:nvSpPr>
        <p:spPr>
          <a:xfrm>
            <a:off x="921848" y="3634106"/>
            <a:ext cx="3262432" cy="584775"/>
          </a:xfrm>
          <a:prstGeom prst="rect">
            <a:avLst/>
          </a:prstGeom>
          <a:solidFill>
            <a:schemeClr val="accent4">
              <a:lumMod val="20000"/>
              <a:lumOff val="80000"/>
            </a:schemeClr>
          </a:solidFill>
        </p:spPr>
        <p:txBody>
          <a:bodyPr wrap="none" rtlCol="0">
            <a:spAutoFit/>
          </a:bodyPr>
          <a:lstStyle/>
          <a:p>
            <a:r>
              <a:rPr kumimoji="1" lang="ja-JP" altLang="en-US" sz="1600" b="1" dirty="0">
                <a:latin typeface="メイリオ" panose="020B0604030504040204" pitchFamily="50" charset="-128"/>
                <a:ea typeface="メイリオ" panose="020B0604030504040204" pitchFamily="50" charset="-128"/>
              </a:rPr>
              <a:t>多職種ママ交流</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（耳鼻科医、看護師、検査技師）</a:t>
            </a:r>
          </a:p>
        </p:txBody>
      </p:sp>
      <p:pic>
        <p:nvPicPr>
          <p:cNvPr id="27" name="図 26">
            <a:extLst>
              <a:ext uri="{FF2B5EF4-FFF2-40B4-BE49-F238E27FC236}">
                <a16:creationId xmlns:a16="http://schemas.microsoft.com/office/drawing/2014/main" id="{53D2C8BF-746E-4E4D-9994-3C0602519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175" y="3855977"/>
            <a:ext cx="3743661" cy="2808379"/>
          </a:xfrm>
          <a:prstGeom prst="rect">
            <a:avLst/>
          </a:prstGeom>
        </p:spPr>
      </p:pic>
      <p:sp>
        <p:nvSpPr>
          <p:cNvPr id="32" name="正方形/長方形 31">
            <a:extLst>
              <a:ext uri="{FF2B5EF4-FFF2-40B4-BE49-F238E27FC236}">
                <a16:creationId xmlns:a16="http://schemas.microsoft.com/office/drawing/2014/main" id="{FF04A512-A91E-4CB7-94F0-8B0A272F757A}"/>
              </a:ext>
            </a:extLst>
          </p:cNvPr>
          <p:cNvSpPr/>
          <p:nvPr/>
        </p:nvSpPr>
        <p:spPr>
          <a:xfrm>
            <a:off x="5829638" y="6211669"/>
            <a:ext cx="5017660" cy="646331"/>
          </a:xfrm>
          <a:prstGeom prst="rect">
            <a:avLst/>
          </a:prstGeom>
          <a:solidFill>
            <a:schemeClr val="accent4">
              <a:lumMod val="60000"/>
              <a:lumOff val="40000"/>
            </a:schemeClr>
          </a:solidFill>
        </p:spPr>
        <p:txBody>
          <a:bodyPr wrap="square">
            <a:spAutoFit/>
          </a:bodyPr>
          <a:lstStyle/>
          <a:p>
            <a:r>
              <a:rPr lang="ja-JP" altLang="en-US" b="1" dirty="0">
                <a:latin typeface="メイリオ" panose="020B0604030504040204" pitchFamily="50" charset="-128"/>
                <a:ea typeface="メイリオ" panose="020B0604030504040204" pitchFamily="50" charset="-128"/>
              </a:rPr>
              <a:t>医局、病棟、外来スタッフの皆様のサポートを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得ながら今後も子育て世代一同頑張ります！！</a:t>
            </a:r>
          </a:p>
        </p:txBody>
      </p:sp>
      <p:sp>
        <p:nvSpPr>
          <p:cNvPr id="34" name="スマイル 33">
            <a:extLst>
              <a:ext uri="{FF2B5EF4-FFF2-40B4-BE49-F238E27FC236}">
                <a16:creationId xmlns:a16="http://schemas.microsoft.com/office/drawing/2014/main" id="{CCF9D94B-F1E6-4402-85D4-87160AF7D5E4}"/>
              </a:ext>
            </a:extLst>
          </p:cNvPr>
          <p:cNvSpPr/>
          <p:nvPr/>
        </p:nvSpPr>
        <p:spPr>
          <a:xfrm>
            <a:off x="8389310" y="4701091"/>
            <a:ext cx="172121" cy="215153"/>
          </a:xfrm>
          <a:prstGeom prst="smileyFac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マイル 34">
            <a:extLst>
              <a:ext uri="{FF2B5EF4-FFF2-40B4-BE49-F238E27FC236}">
                <a16:creationId xmlns:a16="http://schemas.microsoft.com/office/drawing/2014/main" id="{8180DC85-6D17-4CC7-9AFF-9E045A3504E5}"/>
              </a:ext>
            </a:extLst>
          </p:cNvPr>
          <p:cNvSpPr/>
          <p:nvPr/>
        </p:nvSpPr>
        <p:spPr>
          <a:xfrm>
            <a:off x="9436249" y="4808668"/>
            <a:ext cx="310180" cy="268709"/>
          </a:xfrm>
          <a:prstGeom prst="smileyFac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スマイル 35">
            <a:extLst>
              <a:ext uri="{FF2B5EF4-FFF2-40B4-BE49-F238E27FC236}">
                <a16:creationId xmlns:a16="http://schemas.microsoft.com/office/drawing/2014/main" id="{CAA655B0-4C36-4108-A397-8FA8F40F4531}"/>
              </a:ext>
            </a:extLst>
          </p:cNvPr>
          <p:cNvSpPr/>
          <p:nvPr/>
        </p:nvSpPr>
        <p:spPr>
          <a:xfrm>
            <a:off x="7428431" y="4760144"/>
            <a:ext cx="236668" cy="247426"/>
          </a:xfrm>
          <a:prstGeom prst="smileyFac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スマイル 36">
            <a:extLst>
              <a:ext uri="{FF2B5EF4-FFF2-40B4-BE49-F238E27FC236}">
                <a16:creationId xmlns:a16="http://schemas.microsoft.com/office/drawing/2014/main" id="{7892BCD8-A214-4278-950C-EF6F610D0358}"/>
              </a:ext>
            </a:extLst>
          </p:cNvPr>
          <p:cNvSpPr/>
          <p:nvPr/>
        </p:nvSpPr>
        <p:spPr>
          <a:xfrm>
            <a:off x="7632824" y="5632036"/>
            <a:ext cx="370863" cy="477551"/>
          </a:xfrm>
          <a:prstGeom prst="smileyFac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マイル 37">
            <a:extLst>
              <a:ext uri="{FF2B5EF4-FFF2-40B4-BE49-F238E27FC236}">
                <a16:creationId xmlns:a16="http://schemas.microsoft.com/office/drawing/2014/main" id="{B6045764-8495-4E97-8893-183112921E87}"/>
              </a:ext>
            </a:extLst>
          </p:cNvPr>
          <p:cNvSpPr/>
          <p:nvPr/>
        </p:nvSpPr>
        <p:spPr>
          <a:xfrm>
            <a:off x="2895601" y="4983799"/>
            <a:ext cx="234874" cy="233660"/>
          </a:xfrm>
          <a:prstGeom prst="smileyFac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106610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4234</TotalTime>
  <Words>650</Words>
  <Application>Microsoft Office PowerPoint</Application>
  <PresentationFormat>ワイド画面</PresentationFormat>
  <Paragraphs>130</Paragraphs>
  <Slides>8</Slides>
  <Notes>8</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vt:i4>
      </vt:variant>
    </vt:vector>
  </HeadingPairs>
  <TitlesOfParts>
    <vt:vector size="13" baseType="lpstr">
      <vt:lpstr>メイリオ</vt:lpstr>
      <vt:lpstr>游ゴシック</vt:lpstr>
      <vt:lpstr>游ゴシック Light</vt:lpstr>
      <vt:lpstr>Arial</vt:lpstr>
      <vt:lpstr>Office テーマ</vt:lpstr>
      <vt:lpstr>当科での育児支援の取り組み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井伊里恵子</dc:creator>
  <cp:lastModifiedBy>井伊里恵子</cp:lastModifiedBy>
  <cp:revision>69</cp:revision>
  <dcterms:created xsi:type="dcterms:W3CDTF">2025-01-30T01:43:18Z</dcterms:created>
  <dcterms:modified xsi:type="dcterms:W3CDTF">2025-02-02T16:17:35Z</dcterms:modified>
</cp:coreProperties>
</file>