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uebPsHP6/+cMWyJF7PFcQ==" hashData="yVsIYa4OgVuJsBSFAn1U21NZnuk8Kz8kWL06VJPQ83VeP23ohYaKRUfUlJSAaaSnCCKOA4MsFzQN5z/jnYy0O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6A1"/>
    <a:srgbClr val="B2B2B2"/>
    <a:srgbClr val="FF99CC"/>
    <a:srgbClr val="FF00FF"/>
    <a:srgbClr val="CC00CC"/>
    <a:srgbClr val="05A4BF"/>
    <a:srgbClr val="53E3FB"/>
    <a:srgbClr val="8AFAFA"/>
    <a:srgbClr val="75DB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5</c:v>
                </c:pt>
                <c:pt idx="12">
                  <c:v>3</c:v>
                </c:pt>
                <c:pt idx="13">
                  <c:v>2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8-4EBD-BB3F-CFE23D47AF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C8-4EBD-BB3F-CFE23D47A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798616"/>
        <c:axId val="455796816"/>
      </c:barChart>
      <c:catAx>
        <c:axId val="45579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5796816"/>
        <c:crosses val="autoZero"/>
        <c:auto val="1"/>
        <c:lblAlgn val="ctr"/>
        <c:lblOffset val="100"/>
        <c:noMultiLvlLbl val="0"/>
      </c:catAx>
      <c:valAx>
        <c:axId val="45579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579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18-4385-9AB0-190378845CEC}"/>
              </c:ext>
            </c:extLst>
          </c:dPt>
          <c:dPt>
            <c:idx val="1"/>
            <c:bubble3D val="0"/>
            <c:spPr>
              <a:solidFill>
                <a:srgbClr val="FDF6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18-4385-9AB0-190378845CEC}"/>
              </c:ext>
            </c:extLst>
          </c:dPt>
          <c:dPt>
            <c:idx val="2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18-4385-9AB0-190378845CEC}"/>
              </c:ext>
            </c:extLst>
          </c:dPt>
          <c:dPt>
            <c:idx val="3"/>
            <c:bubble3D val="0"/>
            <c:spPr>
              <a:solidFill>
                <a:srgbClr val="B2B2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518-4385-9AB0-190378845CEC}"/>
              </c:ext>
            </c:extLst>
          </c:dPt>
          <c:cat>
            <c:strRef>
              <c:f>Sheet1!$A$2:$A$5</c:f>
              <c:strCache>
                <c:ptCount val="4"/>
                <c:pt idx="0">
                  <c:v>65 歳以上</c:v>
                </c:pt>
                <c:pt idx="1">
                  <c:v>65歳未満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18-4385-9AB0-190378845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30FBC-8034-57A8-DD1D-B0C2C3163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66238B8-EF2B-BA29-17A0-0AB7CC4C8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3C761E-655E-0122-5E92-89A021D2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003D2D-75DF-EF5D-CD61-827CE108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4712B9-C07C-06A5-1048-4C37EFBD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96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4FD16C-C708-8C28-C9FF-711218E5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631CC4-4180-8EE2-FF17-82D7EDB64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78463F-F31C-CC47-F638-A6686B1A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7C783A-AD6A-388E-F8DC-30EE673E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48A84D-DB79-E1EB-8F53-D72F3169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35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FDB356C-D59F-8C71-05C3-28FB5C394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DE3C15-34D8-F90B-5941-0196DCC8F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DA2688-5775-7453-FE74-0DA7AAAA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9D7266-99A8-B133-3D01-6891CFDE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580AF2-9361-7042-AFE2-4A624EA8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91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EDEDC-39DC-090C-CDD7-85B964FF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BFB6FD-141B-BA76-D43B-8AD9DBE55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7E9812-EEBC-E167-95E4-C96D5BDE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7E7EB0-7A71-5FDE-7FE5-B719B283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7BB969-DFE1-CC99-4539-0DAFFD72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24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F3D21-B4C6-A702-A7C0-762F73D9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0C58F9-42A9-811B-1356-26431650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70C7AE-03E7-0900-E272-C9084844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9B01DE-8916-6EDF-997B-A7F8D531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E65647-3620-415C-1190-33DAC7E5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82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1DCC11-5F69-ECDA-625F-0B3D5E0D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51346E-1293-07FD-60B8-C6FD22F56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7B4EC1-F16D-F3F9-DFEC-A456CD91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C301AE-C2D0-E538-1480-6591716C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7A63AA-D626-3936-7632-EE14DE17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F5155B-D4E8-629C-90C4-A6BE0A37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83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D7E767-655E-17FA-5C6A-F3B5193E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0D8FD5-9DBE-3873-8610-8E734A86B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8C60C6-13E2-8363-1AE8-F72DD893C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52BF7B9-C168-A411-C91A-C5B83149E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955ED0-23DC-6DD0-D2AE-CF7865313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5B5C6C8-2477-EDDB-52D7-BE721D71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13AD4D2-15E2-C2E8-BFB3-8DB702EB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DB0023-B18E-761A-D736-ECD0AE15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8E007C-1AE7-B8FC-84F4-8446E5C7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A35EA7-1D2A-FC21-44EA-B440DA06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C73D3C-F4CD-20FE-E374-0FB2E0FF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3B604D-F6A0-1070-F1DE-019DD59A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22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C19186D-C361-9A6B-5CE3-1CD58028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FA804-616A-351B-5D7B-02FCB428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5AF2D1-83E0-9CD4-C776-3BB59A45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29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FAFE7-4468-322D-810F-EF38BB36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9DC35B-BEE8-BA12-3AA3-8753DFDBC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D87858-E9B3-CF22-369E-989BBB984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16A531-F057-CC04-7EF6-55410B21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678CF8-DA21-F90A-54E7-80EAED5D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7C7C9E-9112-34B2-93FA-A2B04385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65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256DB-BCCD-CEC3-5D4F-A08F90DD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4718D81-50D8-3F70-D0D8-BC5085A94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B8B6D2-0622-93BA-BCBC-DD20C92E8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59FE00-73AB-209C-EF01-03B3D8F0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ECC676-8E19-A7EC-8A43-0126FE5C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2F09A8-72A2-CF32-1FC5-438EC401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38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C986A6D-20A9-75A2-C8A0-CDB363B3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46EB4E-5821-085A-B914-FD3C11CF0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774874-7657-8E61-0FD3-3C6E6EC0F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D3364-4DD5-49D6-853C-433C939D075B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2F2482-308E-874E-2302-53A8D7B6B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2DCCB-879B-0B54-8624-85F624A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D722-035D-4E8D-AEAA-399E973F3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6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1C281C-A302-4E23-0024-2C11FF8ED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4601"/>
            <a:ext cx="9144000" cy="1655762"/>
          </a:xfrm>
        </p:spPr>
        <p:txBody>
          <a:bodyPr/>
          <a:lstStyle/>
          <a:p>
            <a:r>
              <a:rPr kumimoji="1" lang="ja-JP" altLang="en-US" dirty="0"/>
              <a:t>当教室の子育て支援活動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F882B7-A718-87F5-FF05-E68799602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広島大学大学院　耳鼻咽喉科学・頭頸部外科学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747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21941A-42B9-6008-8A8F-4FB6DE70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b="1" dirty="0"/>
              <a:t>広島大学病院</a:t>
            </a:r>
            <a:r>
              <a:rPr lang="ja-JP" altLang="en-US" b="1" dirty="0"/>
              <a:t>としての取り組み</a:t>
            </a:r>
            <a:endParaRPr kumimoji="1" lang="ja-JP" altLang="en-US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2DF9FCF-ABF7-7C01-2029-F42C05B9E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23" y="1094550"/>
            <a:ext cx="6737437" cy="54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1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2DF9FCF-ABF7-7C01-2029-F42C05B9E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6522" r="-4000" b="32548"/>
          <a:stretch/>
        </p:blipFill>
        <p:spPr>
          <a:xfrm>
            <a:off x="338972" y="292368"/>
            <a:ext cx="7006945" cy="1135782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1E0D4C9-78C5-68CC-075A-0C335AE2B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613" y="172744"/>
            <a:ext cx="3358415" cy="15345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/>
              <a:t>勤務・診療体制の改善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活躍</a:t>
            </a:r>
            <a:r>
              <a:rPr kumimoji="1" lang="ja-JP" altLang="en-US" dirty="0"/>
              <a:t>支援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保育環境改善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次世代育成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5E59C05-65E2-C1A6-C2D4-A4787F7D7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" t="1251" r="10872" b="3456"/>
          <a:stretch/>
        </p:blipFill>
        <p:spPr>
          <a:xfrm>
            <a:off x="150462" y="1633343"/>
            <a:ext cx="3546926" cy="500510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B2BA3DE-E4E0-8A88-C8D5-3DFF3C229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0" t="1884" r="3062" b="1936"/>
          <a:stretch/>
        </p:blipFill>
        <p:spPr>
          <a:xfrm>
            <a:off x="3744138" y="1640596"/>
            <a:ext cx="3601779" cy="5005106"/>
          </a:xfrm>
          <a:prstGeom prst="rect">
            <a:avLst/>
          </a:prstGeom>
        </p:spPr>
      </p:pic>
      <p:sp>
        <p:nvSpPr>
          <p:cNvPr id="2" name="雲 1">
            <a:extLst>
              <a:ext uri="{FF2B5EF4-FFF2-40B4-BE49-F238E27FC236}">
                <a16:creationId xmlns:a16="http://schemas.microsoft.com/office/drawing/2014/main" id="{81812319-2F4D-3760-D3FF-9DB047588E16}"/>
              </a:ext>
            </a:extLst>
          </p:cNvPr>
          <p:cNvSpPr/>
          <p:nvPr/>
        </p:nvSpPr>
        <p:spPr>
          <a:xfrm rot="11726887">
            <a:off x="7463105" y="2425465"/>
            <a:ext cx="4824832" cy="3683749"/>
          </a:xfrm>
          <a:prstGeom prst="cloud">
            <a:avLst/>
          </a:prstGeom>
          <a:solidFill>
            <a:srgbClr val="FDF6A1">
              <a:alpha val="9804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4723D8-540D-4F46-0CA8-81FD51438134}"/>
              </a:ext>
            </a:extLst>
          </p:cNvPr>
          <p:cNvSpPr txBox="1">
            <a:spLocks/>
          </p:cNvSpPr>
          <p:nvPr/>
        </p:nvSpPr>
        <p:spPr>
          <a:xfrm>
            <a:off x="7440247" y="2907901"/>
            <a:ext cx="4692596" cy="451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/>
              <a:t>当教室からは</a:t>
            </a:r>
            <a:endParaRPr lang="en-US" altLang="ja-JP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E9A6B85-2920-B7CB-268E-29359D20AB39}"/>
              </a:ext>
            </a:extLst>
          </p:cNvPr>
          <p:cNvCxnSpPr/>
          <p:nvPr/>
        </p:nvCxnSpPr>
        <p:spPr>
          <a:xfrm>
            <a:off x="7059648" y="913951"/>
            <a:ext cx="761198" cy="0"/>
          </a:xfrm>
          <a:prstGeom prst="line">
            <a:avLst/>
          </a:prstGeom>
          <a:ln w="38100">
            <a:solidFill>
              <a:srgbClr val="05A4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4ABE328-B13A-1431-F72D-84F8BCD29712}"/>
              </a:ext>
            </a:extLst>
          </p:cNvPr>
          <p:cNvCxnSpPr>
            <a:cxnSpLocks/>
          </p:cNvCxnSpPr>
          <p:nvPr/>
        </p:nvCxnSpPr>
        <p:spPr>
          <a:xfrm>
            <a:off x="7820846" y="292368"/>
            <a:ext cx="0" cy="1131656"/>
          </a:xfrm>
          <a:prstGeom prst="line">
            <a:avLst/>
          </a:prstGeom>
          <a:ln w="38100">
            <a:solidFill>
              <a:srgbClr val="05A4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0916604-FBD8-73FF-DD58-D09FA87736C7}"/>
              </a:ext>
            </a:extLst>
          </p:cNvPr>
          <p:cNvCxnSpPr/>
          <p:nvPr/>
        </p:nvCxnSpPr>
        <p:spPr>
          <a:xfrm>
            <a:off x="7820846" y="1440132"/>
            <a:ext cx="761198" cy="0"/>
          </a:xfrm>
          <a:prstGeom prst="line">
            <a:avLst/>
          </a:prstGeom>
          <a:ln w="38100">
            <a:solidFill>
              <a:srgbClr val="05A4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29B6324-833D-6B1C-E1A1-6ED85EC2CDD4}"/>
              </a:ext>
            </a:extLst>
          </p:cNvPr>
          <p:cNvCxnSpPr/>
          <p:nvPr/>
        </p:nvCxnSpPr>
        <p:spPr>
          <a:xfrm>
            <a:off x="7820846" y="1082392"/>
            <a:ext cx="761198" cy="0"/>
          </a:xfrm>
          <a:prstGeom prst="line">
            <a:avLst/>
          </a:prstGeom>
          <a:ln w="38100">
            <a:solidFill>
              <a:srgbClr val="05A4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D247271-4E3E-08BF-B69A-6B74E022FB3C}"/>
              </a:ext>
            </a:extLst>
          </p:cNvPr>
          <p:cNvCxnSpPr/>
          <p:nvPr/>
        </p:nvCxnSpPr>
        <p:spPr>
          <a:xfrm>
            <a:off x="7820846" y="292368"/>
            <a:ext cx="761198" cy="0"/>
          </a:xfrm>
          <a:prstGeom prst="line">
            <a:avLst/>
          </a:prstGeom>
          <a:ln w="38100">
            <a:solidFill>
              <a:srgbClr val="05A4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203C5F5-998E-1C9D-DA69-3D63A535C973}"/>
              </a:ext>
            </a:extLst>
          </p:cNvPr>
          <p:cNvCxnSpPr/>
          <p:nvPr/>
        </p:nvCxnSpPr>
        <p:spPr>
          <a:xfrm>
            <a:off x="7820846" y="701504"/>
            <a:ext cx="761198" cy="0"/>
          </a:xfrm>
          <a:prstGeom prst="line">
            <a:avLst/>
          </a:prstGeom>
          <a:ln w="38100">
            <a:solidFill>
              <a:srgbClr val="05A4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CB558FC-A40B-13C6-3F0D-B52BF889F74C}"/>
              </a:ext>
            </a:extLst>
          </p:cNvPr>
          <p:cNvSpPr txBox="1">
            <a:spLocks/>
          </p:cNvSpPr>
          <p:nvPr/>
        </p:nvSpPr>
        <p:spPr>
          <a:xfrm>
            <a:off x="7392667" y="4366629"/>
            <a:ext cx="4692596" cy="1184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/>
              <a:t>・催事への参加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医学生や女性医師との交流</a:t>
            </a:r>
            <a:endParaRPr lang="en-US" altLang="ja-JP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FCB70B87-8C64-D6E0-CAD6-EEB2B2DE4EFD}"/>
              </a:ext>
            </a:extLst>
          </p:cNvPr>
          <p:cNvSpPr txBox="1">
            <a:spLocks/>
          </p:cNvSpPr>
          <p:nvPr/>
        </p:nvSpPr>
        <p:spPr>
          <a:xfrm>
            <a:off x="7345917" y="3166517"/>
            <a:ext cx="4692596" cy="1415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・運営委員会活動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12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B21E75-5C4C-EFB3-C052-C8800A36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29"/>
            <a:ext cx="10515600" cy="799531"/>
          </a:xfrm>
        </p:spPr>
        <p:txBody>
          <a:bodyPr/>
          <a:lstStyle/>
          <a:p>
            <a:r>
              <a:rPr lang="ja-JP" altLang="en-US" dirty="0"/>
              <a:t>入局者推移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A5FC3806-BCD8-EBC4-4FA2-BEDE92464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452661"/>
              </p:ext>
            </p:extLst>
          </p:nvPr>
        </p:nvGraphicFramePr>
        <p:xfrm>
          <a:off x="838200" y="1046222"/>
          <a:ext cx="10515600" cy="493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0C1E6-B371-6F2B-637E-8B82CCD91389}"/>
              </a:ext>
            </a:extLst>
          </p:cNvPr>
          <p:cNvSpPr txBox="1">
            <a:spLocks/>
          </p:cNvSpPr>
          <p:nvPr/>
        </p:nvSpPr>
        <p:spPr>
          <a:xfrm>
            <a:off x="3313856" y="6155165"/>
            <a:ext cx="6559278" cy="347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支援の効果か、女性医師の入局が徐々に増えてきている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81399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無料の日本地図イラスト集 － 広島県「白地図（県境のみ）」">
            <a:extLst>
              <a:ext uri="{FF2B5EF4-FFF2-40B4-BE49-F238E27FC236}">
                <a16:creationId xmlns:a16="http://schemas.microsoft.com/office/drawing/2014/main" id="{3D19C818-8FFC-644C-58B3-13B680B21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7071" r="2588" b="6654"/>
          <a:stretch/>
        </p:blipFill>
        <p:spPr bwMode="auto">
          <a:xfrm>
            <a:off x="2458619" y="-9703"/>
            <a:ext cx="7471444" cy="68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BAA1559-8713-FB1E-B7F7-97BF73FC66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7" t="-895" b="1"/>
          <a:stretch/>
        </p:blipFill>
        <p:spPr bwMode="auto">
          <a:xfrm>
            <a:off x="453102" y="3907940"/>
            <a:ext cx="4677077" cy="17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04B3822-0FB5-A57F-E532-599A37BBFF50}"/>
              </a:ext>
            </a:extLst>
          </p:cNvPr>
          <p:cNvSpPr txBox="1">
            <a:spLocks/>
          </p:cNvSpPr>
          <p:nvPr/>
        </p:nvSpPr>
        <p:spPr>
          <a:xfrm>
            <a:off x="453503" y="3907940"/>
            <a:ext cx="2444016" cy="49690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広島大学病院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B077B0D-3E7A-7960-BE8B-142214D46816}"/>
              </a:ext>
            </a:extLst>
          </p:cNvPr>
          <p:cNvSpPr txBox="1">
            <a:spLocks/>
          </p:cNvSpPr>
          <p:nvPr/>
        </p:nvSpPr>
        <p:spPr>
          <a:xfrm>
            <a:off x="247875" y="5781579"/>
            <a:ext cx="4209650" cy="7831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人員が多く融通の利く環境</a:t>
            </a:r>
            <a:endParaRPr lang="en-US" altLang="ja-JP" dirty="0"/>
          </a:p>
          <a:p>
            <a:r>
              <a:rPr lang="ja-JP" altLang="en-US" dirty="0"/>
              <a:t>大学院生としての経歴</a:t>
            </a:r>
            <a:endParaRPr lang="en-US" altLang="ja-JP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3BFCB92-6ACA-33BD-A882-C2F7F658B563}"/>
              </a:ext>
            </a:extLst>
          </p:cNvPr>
          <p:cNvSpPr txBox="1">
            <a:spLocks/>
          </p:cNvSpPr>
          <p:nvPr/>
        </p:nvSpPr>
        <p:spPr>
          <a:xfrm>
            <a:off x="112437" y="1057174"/>
            <a:ext cx="4345088" cy="49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増員し時間外勤務の軽減</a:t>
            </a:r>
            <a:endParaRPr lang="en-US" altLang="ja-JP" sz="2400" dirty="0"/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3" name="Picture 2" descr="大学病院イラスト｜無料イラスト・フリー素材なら「イラストAC」">
            <a:extLst>
              <a:ext uri="{FF2B5EF4-FFF2-40B4-BE49-F238E27FC236}">
                <a16:creationId xmlns:a16="http://schemas.microsoft.com/office/drawing/2014/main" id="{590DF8F9-70B9-A600-0770-EE4023BA2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8" r="1186" b="10343"/>
          <a:stretch/>
        </p:blipFill>
        <p:spPr bwMode="auto">
          <a:xfrm>
            <a:off x="556859" y="1516388"/>
            <a:ext cx="2065213" cy="12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大病院のイラスト | かわいいフリー素材集 いらすとや">
            <a:extLst>
              <a:ext uri="{FF2B5EF4-FFF2-40B4-BE49-F238E27FC236}">
                <a16:creationId xmlns:a16="http://schemas.microsoft.com/office/drawing/2014/main" id="{58DD4140-3875-285E-1394-5999576C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74" y="1637901"/>
            <a:ext cx="2165342" cy="11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総合病院イラスト｜無料イラスト・フリー素材なら「イラストAC」">
            <a:extLst>
              <a:ext uri="{FF2B5EF4-FFF2-40B4-BE49-F238E27FC236}">
                <a16:creationId xmlns:a16="http://schemas.microsoft.com/office/drawing/2014/main" id="{D2CBF086-A5D3-F078-F0FD-46CBB1672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t="24918" r="6056" b="22111"/>
          <a:stretch/>
        </p:blipFill>
        <p:spPr bwMode="auto">
          <a:xfrm>
            <a:off x="7283354" y="1473956"/>
            <a:ext cx="3259681" cy="19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C201BFA-9DAE-08BA-6F74-6E5167E7D1E9}"/>
              </a:ext>
            </a:extLst>
          </p:cNvPr>
          <p:cNvSpPr txBox="1">
            <a:spLocks/>
          </p:cNvSpPr>
          <p:nvPr/>
        </p:nvSpPr>
        <p:spPr>
          <a:xfrm>
            <a:off x="9412402" y="1160912"/>
            <a:ext cx="3089710" cy="803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600" dirty="0"/>
              <a:t>家族からの支援が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受けやすい環境</a:t>
            </a:r>
            <a:endParaRPr lang="en-US" altLang="ja-JP" sz="26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288CA1C-D348-5259-0C43-8527F5E028BF}"/>
              </a:ext>
            </a:extLst>
          </p:cNvPr>
          <p:cNvSpPr txBox="1">
            <a:spLocks/>
          </p:cNvSpPr>
          <p:nvPr/>
        </p:nvSpPr>
        <p:spPr>
          <a:xfrm>
            <a:off x="233852" y="476447"/>
            <a:ext cx="2444016" cy="49690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都市近郊病院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A84AD68-C659-0EE0-C15D-57382CDCC5D7}"/>
              </a:ext>
            </a:extLst>
          </p:cNvPr>
          <p:cNvSpPr txBox="1">
            <a:spLocks/>
          </p:cNvSpPr>
          <p:nvPr/>
        </p:nvSpPr>
        <p:spPr>
          <a:xfrm>
            <a:off x="9412402" y="552989"/>
            <a:ext cx="1635938" cy="49690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郊外病院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8770A2A-951A-0305-73F3-7064B849B618}"/>
              </a:ext>
            </a:extLst>
          </p:cNvPr>
          <p:cNvCxnSpPr>
            <a:cxnSpLocks/>
          </p:cNvCxnSpPr>
          <p:nvPr/>
        </p:nvCxnSpPr>
        <p:spPr>
          <a:xfrm>
            <a:off x="4746638" y="2773882"/>
            <a:ext cx="0" cy="1220602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053ED5-9897-BF95-05A1-72EB39CBAD5E}"/>
              </a:ext>
            </a:extLst>
          </p:cNvPr>
          <p:cNvCxnSpPr>
            <a:cxnSpLocks/>
          </p:cNvCxnSpPr>
          <p:nvPr/>
        </p:nvCxnSpPr>
        <p:spPr>
          <a:xfrm flipH="1">
            <a:off x="4928135" y="2680859"/>
            <a:ext cx="2393987" cy="1313625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雲 18">
            <a:extLst>
              <a:ext uri="{FF2B5EF4-FFF2-40B4-BE49-F238E27FC236}">
                <a16:creationId xmlns:a16="http://schemas.microsoft.com/office/drawing/2014/main" id="{4BFDFCC0-50B2-83FA-8B45-FFF586B37E9A}"/>
              </a:ext>
            </a:extLst>
          </p:cNvPr>
          <p:cNvSpPr/>
          <p:nvPr/>
        </p:nvSpPr>
        <p:spPr>
          <a:xfrm rot="10963442">
            <a:off x="5370668" y="3372337"/>
            <a:ext cx="4894266" cy="1568110"/>
          </a:xfrm>
          <a:prstGeom prst="cloud">
            <a:avLst/>
          </a:prstGeom>
          <a:solidFill>
            <a:srgbClr val="FDF6A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F26A5304-7EE7-E70C-CA3B-8E07A32ED111}"/>
              </a:ext>
            </a:extLst>
          </p:cNvPr>
          <p:cNvSpPr txBox="1">
            <a:spLocks/>
          </p:cNvSpPr>
          <p:nvPr/>
        </p:nvSpPr>
        <p:spPr>
          <a:xfrm>
            <a:off x="5992065" y="3973234"/>
            <a:ext cx="4715402" cy="91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・各病院部長との話し合い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・電話での個人面談</a:t>
            </a:r>
            <a:endParaRPr lang="en-US" altLang="ja-JP" sz="2400" dirty="0"/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044C3FE3-05B3-A74D-33B5-7D8707DA22C3}"/>
              </a:ext>
            </a:extLst>
          </p:cNvPr>
          <p:cNvSpPr txBox="1">
            <a:spLocks/>
          </p:cNvSpPr>
          <p:nvPr/>
        </p:nvSpPr>
        <p:spPr>
          <a:xfrm>
            <a:off x="6471332" y="3658746"/>
            <a:ext cx="3002193" cy="3357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各々の希望に添えるように</a:t>
            </a:r>
            <a:endParaRPr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37045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DD0F33E-8731-0BCD-18CD-A424E6A5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当教室在籍女性医師</a:t>
            </a:r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77A00A24-26D8-AC79-1600-5A3B32BAACD6}"/>
              </a:ext>
            </a:extLst>
          </p:cNvPr>
          <p:cNvSpPr txBox="1">
            <a:spLocks/>
          </p:cNvSpPr>
          <p:nvPr/>
        </p:nvSpPr>
        <p:spPr>
          <a:xfrm>
            <a:off x="3616222" y="2670397"/>
            <a:ext cx="1455933" cy="75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graphicFrame>
        <p:nvGraphicFramePr>
          <p:cNvPr id="21" name="コンテンツ プレースホルダー 15">
            <a:extLst>
              <a:ext uri="{FF2B5EF4-FFF2-40B4-BE49-F238E27FC236}">
                <a16:creationId xmlns:a16="http://schemas.microsoft.com/office/drawing/2014/main" id="{E894552B-C49B-9794-070A-C43BC87CD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197746"/>
              </p:ext>
            </p:extLst>
          </p:nvPr>
        </p:nvGraphicFramePr>
        <p:xfrm>
          <a:off x="-950999" y="1690688"/>
          <a:ext cx="7658668" cy="467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タイトル 4">
            <a:extLst>
              <a:ext uri="{FF2B5EF4-FFF2-40B4-BE49-F238E27FC236}">
                <a16:creationId xmlns:a16="http://schemas.microsoft.com/office/drawing/2014/main" id="{6BFE0962-6103-27BC-C4FF-FE035F5AEDBA}"/>
              </a:ext>
            </a:extLst>
          </p:cNvPr>
          <p:cNvSpPr txBox="1">
            <a:spLocks/>
          </p:cNvSpPr>
          <p:nvPr/>
        </p:nvSpPr>
        <p:spPr>
          <a:xfrm>
            <a:off x="7390113" y="1363691"/>
            <a:ext cx="2213510" cy="70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総計</a:t>
            </a:r>
            <a:r>
              <a:rPr lang="en-US" altLang="ja-JP" sz="3600" dirty="0"/>
              <a:t>27</a:t>
            </a:r>
            <a:r>
              <a:rPr lang="ja-JP" altLang="en-US" sz="3600" dirty="0"/>
              <a:t>名</a:t>
            </a:r>
            <a:endParaRPr lang="en-US" altLang="ja-JP" sz="3600" dirty="0"/>
          </a:p>
        </p:txBody>
      </p:sp>
      <p:sp>
        <p:nvSpPr>
          <p:cNvPr id="27" name="タイトル 4">
            <a:extLst>
              <a:ext uri="{FF2B5EF4-FFF2-40B4-BE49-F238E27FC236}">
                <a16:creationId xmlns:a16="http://schemas.microsoft.com/office/drawing/2014/main" id="{3E3BE441-0528-C06E-8DD8-BA83CEC30F5F}"/>
              </a:ext>
            </a:extLst>
          </p:cNvPr>
          <p:cNvSpPr txBox="1">
            <a:spLocks/>
          </p:cNvSpPr>
          <p:nvPr/>
        </p:nvSpPr>
        <p:spPr>
          <a:xfrm>
            <a:off x="6252181" y="2224533"/>
            <a:ext cx="4737957" cy="27426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65</a:t>
            </a:r>
            <a:r>
              <a:rPr lang="ja-JP" altLang="en-US" sz="2800" dirty="0"/>
              <a:t>歳未満</a:t>
            </a:r>
            <a:endParaRPr lang="en-US" altLang="ja-JP" sz="2800" dirty="0"/>
          </a:p>
          <a:p>
            <a:r>
              <a:rPr lang="ja-JP" altLang="en-US" sz="2800" dirty="0"/>
              <a:t>　　</a:t>
            </a:r>
            <a:r>
              <a:rPr lang="ja-JP" altLang="en-US" sz="2800" dirty="0">
                <a:solidFill>
                  <a:srgbClr val="FF99CC"/>
                </a:solidFill>
              </a:rPr>
              <a:t>■</a:t>
            </a:r>
            <a:r>
              <a:rPr lang="ja-JP" altLang="en-US" sz="2800" dirty="0"/>
              <a:t>キャリア継続</a:t>
            </a:r>
            <a:r>
              <a:rPr lang="en-US" altLang="ja-JP" sz="2800" dirty="0"/>
              <a:t>19</a:t>
            </a:r>
            <a:r>
              <a:rPr lang="ja-JP" altLang="en-US" sz="2800" dirty="0"/>
              <a:t>名</a:t>
            </a:r>
            <a:endParaRPr lang="en-US" altLang="ja-JP" sz="2800" dirty="0"/>
          </a:p>
          <a:p>
            <a:r>
              <a:rPr lang="ja-JP" altLang="en-US" sz="2800" dirty="0"/>
              <a:t>　　</a:t>
            </a:r>
            <a:r>
              <a:rPr lang="ja-JP" altLang="en-US" sz="2800" dirty="0">
                <a:solidFill>
                  <a:srgbClr val="B2B2B2"/>
                </a:solidFill>
              </a:rPr>
              <a:t>■</a:t>
            </a:r>
            <a:r>
              <a:rPr lang="en-US" altLang="ja-JP" sz="2800" dirty="0"/>
              <a:t>1</a:t>
            </a:r>
            <a:r>
              <a:rPr lang="ja-JP" altLang="en-US" sz="2800" dirty="0"/>
              <a:t>名</a:t>
            </a:r>
            <a:endParaRPr lang="en-US" altLang="ja-JP" sz="2800" dirty="0"/>
          </a:p>
          <a:p>
            <a:r>
              <a:rPr lang="en-US" altLang="ja-JP" sz="2800" dirty="0"/>
              <a:t>65</a:t>
            </a:r>
            <a:r>
              <a:rPr lang="ja-JP" altLang="en-US" sz="2800" dirty="0"/>
              <a:t>歳以上</a:t>
            </a:r>
            <a:endParaRPr lang="en-US" altLang="ja-JP" sz="2800" dirty="0"/>
          </a:p>
          <a:p>
            <a:r>
              <a:rPr lang="ja-JP" altLang="en-US" sz="2800" dirty="0"/>
              <a:t>　　</a:t>
            </a:r>
            <a:r>
              <a:rPr lang="ja-JP" altLang="en-US" sz="2800" dirty="0">
                <a:solidFill>
                  <a:srgbClr val="FDF6A1"/>
                </a:solidFill>
              </a:rPr>
              <a:t>■</a:t>
            </a:r>
            <a:r>
              <a:rPr lang="ja-JP" altLang="en-US" sz="2800" dirty="0"/>
              <a:t>キャリア継続</a:t>
            </a:r>
            <a:r>
              <a:rPr lang="en-US" altLang="ja-JP" sz="2800" dirty="0"/>
              <a:t>5</a:t>
            </a:r>
            <a:r>
              <a:rPr lang="ja-JP" altLang="en-US" sz="2800" dirty="0"/>
              <a:t>名</a:t>
            </a:r>
            <a:endParaRPr lang="en-US" altLang="ja-JP" sz="2800" dirty="0"/>
          </a:p>
          <a:p>
            <a:r>
              <a:rPr lang="ja-JP" altLang="en-US" sz="2800" dirty="0"/>
              <a:t>　　</a:t>
            </a:r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■</a:t>
            </a:r>
            <a:r>
              <a:rPr lang="en-US" altLang="ja-JP" sz="2800" dirty="0"/>
              <a:t>2</a:t>
            </a:r>
            <a:r>
              <a:rPr lang="ja-JP" altLang="en-US" sz="2800" dirty="0"/>
              <a:t>名</a:t>
            </a:r>
            <a:endParaRPr lang="en-US" altLang="ja-JP" sz="2800" dirty="0"/>
          </a:p>
        </p:txBody>
      </p:sp>
      <p:sp>
        <p:nvSpPr>
          <p:cNvPr id="28" name="タイトル 4">
            <a:extLst>
              <a:ext uri="{FF2B5EF4-FFF2-40B4-BE49-F238E27FC236}">
                <a16:creationId xmlns:a16="http://schemas.microsoft.com/office/drawing/2014/main" id="{D4EDA9FB-C668-42C4-F01F-BE27F622C393}"/>
              </a:ext>
            </a:extLst>
          </p:cNvPr>
          <p:cNvSpPr txBox="1">
            <a:spLocks/>
          </p:cNvSpPr>
          <p:nvPr/>
        </p:nvSpPr>
        <p:spPr>
          <a:xfrm>
            <a:off x="1781424" y="4326884"/>
            <a:ext cx="1259726" cy="70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19</a:t>
            </a:r>
            <a:r>
              <a:rPr lang="ja-JP" altLang="en-US" sz="2800" dirty="0"/>
              <a:t>名</a:t>
            </a:r>
            <a:endParaRPr lang="en-US" altLang="ja-JP" sz="2800" dirty="0"/>
          </a:p>
        </p:txBody>
      </p:sp>
      <p:sp>
        <p:nvSpPr>
          <p:cNvPr id="29" name="タイトル 4">
            <a:extLst>
              <a:ext uri="{FF2B5EF4-FFF2-40B4-BE49-F238E27FC236}">
                <a16:creationId xmlns:a16="http://schemas.microsoft.com/office/drawing/2014/main" id="{0D02CB2E-72B1-734C-DDFB-523ED68146D6}"/>
              </a:ext>
            </a:extLst>
          </p:cNvPr>
          <p:cNvSpPr txBox="1">
            <a:spLocks/>
          </p:cNvSpPr>
          <p:nvPr/>
        </p:nvSpPr>
        <p:spPr>
          <a:xfrm>
            <a:off x="3714325" y="3164905"/>
            <a:ext cx="1259726" cy="70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5</a:t>
            </a:r>
            <a:r>
              <a:rPr lang="ja-JP" altLang="en-US" sz="2800" dirty="0"/>
              <a:t>名</a:t>
            </a:r>
            <a:endParaRPr lang="en-US" altLang="ja-JP" sz="2800" dirty="0"/>
          </a:p>
        </p:txBody>
      </p:sp>
      <p:sp>
        <p:nvSpPr>
          <p:cNvPr id="31" name="タイトル 4">
            <a:extLst>
              <a:ext uri="{FF2B5EF4-FFF2-40B4-BE49-F238E27FC236}">
                <a16:creationId xmlns:a16="http://schemas.microsoft.com/office/drawing/2014/main" id="{76E61BE7-4786-73CC-FFF6-B0F8040D409D}"/>
              </a:ext>
            </a:extLst>
          </p:cNvPr>
          <p:cNvSpPr txBox="1">
            <a:spLocks/>
          </p:cNvSpPr>
          <p:nvPr/>
        </p:nvSpPr>
        <p:spPr>
          <a:xfrm>
            <a:off x="5309457" y="5331889"/>
            <a:ext cx="7078894" cy="960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多くの女性医師がキャリア継続している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17970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74491-A885-91D1-D096-B2CE724E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4B2A002-A969-3AFF-8234-D7C0E549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D0D6E488-F573-CD59-6EBB-555923FA2A26}"/>
              </a:ext>
            </a:extLst>
          </p:cNvPr>
          <p:cNvSpPr txBox="1">
            <a:spLocks/>
          </p:cNvSpPr>
          <p:nvPr/>
        </p:nvSpPr>
        <p:spPr>
          <a:xfrm>
            <a:off x="3616222" y="2670397"/>
            <a:ext cx="1455933" cy="75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graphicFrame>
        <p:nvGraphicFramePr>
          <p:cNvPr id="21" name="コンテンツ プレースホルダー 15">
            <a:extLst>
              <a:ext uri="{FF2B5EF4-FFF2-40B4-BE49-F238E27FC236}">
                <a16:creationId xmlns:a16="http://schemas.microsoft.com/office/drawing/2014/main" id="{A01F72F8-5C99-386E-068E-CD4F70415C1F}"/>
              </a:ext>
            </a:extLst>
          </p:cNvPr>
          <p:cNvGraphicFramePr>
            <a:graphicFrameLocks/>
          </p:cNvGraphicFramePr>
          <p:nvPr/>
        </p:nvGraphicFramePr>
        <p:xfrm>
          <a:off x="-950999" y="1690688"/>
          <a:ext cx="7658668" cy="467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868EFE2-9BE2-500E-96A2-85BB7AFE4481}"/>
              </a:ext>
            </a:extLst>
          </p:cNvPr>
          <p:cNvSpPr txBox="1">
            <a:spLocks/>
          </p:cNvSpPr>
          <p:nvPr/>
        </p:nvSpPr>
        <p:spPr>
          <a:xfrm>
            <a:off x="1199410" y="1489752"/>
            <a:ext cx="8992554" cy="47774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広島大学病院女性医師支援センター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・センター運営委員会活動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・催事への積極的な参加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各病院部長・医局員個人との面談</a:t>
            </a:r>
            <a:endParaRPr lang="en-US" altLang="ja-JP" dirty="0"/>
          </a:p>
          <a:p>
            <a:r>
              <a:rPr lang="ja-JP" altLang="en-US" dirty="0"/>
              <a:t>各々の希望に添える工夫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女性医師勤務しやすい病院の増加</a:t>
            </a:r>
            <a:endParaRPr lang="en-US" altLang="ja-JP" dirty="0"/>
          </a:p>
          <a:p>
            <a:r>
              <a:rPr lang="ja-JP" altLang="en-US" dirty="0"/>
              <a:t>今後も体制を整えていく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1026" name="Picture 2" descr="9,700点を超える女医のイラスト素材、ロイヤリティフリーの ...">
            <a:extLst>
              <a:ext uri="{FF2B5EF4-FFF2-40B4-BE49-F238E27FC236}">
                <a16:creationId xmlns:a16="http://schemas.microsoft.com/office/drawing/2014/main" id="{34D5F553-23F2-4366-307C-DA9CE79A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08" y="1489752"/>
            <a:ext cx="4398602" cy="439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88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221</Words>
  <Application>Microsoft Office PowerPoint</Application>
  <PresentationFormat>ワイド画面</PresentationFormat>
  <Paragraphs>46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游ゴシック</vt:lpstr>
      <vt:lpstr>游ゴシック Light</vt:lpstr>
      <vt:lpstr>Arial</vt:lpstr>
      <vt:lpstr>Office テーマ</vt:lpstr>
      <vt:lpstr>当教室の子育て支援活動</vt:lpstr>
      <vt:lpstr>　広島大学病院としての取り組み</vt:lpstr>
      <vt:lpstr>PowerPoint プレゼンテーション</vt:lpstr>
      <vt:lpstr>入局者推移</vt:lpstr>
      <vt:lpstr>PowerPoint プレゼンテーション</vt:lpstr>
      <vt:lpstr>当教室在籍女性医師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当教室の子育て支援活動</dc:title>
  <dc:creator>結衣 小川</dc:creator>
  <cp:lastModifiedBy>英文誌・国際・広報</cp:lastModifiedBy>
  <cp:revision>5</cp:revision>
  <dcterms:created xsi:type="dcterms:W3CDTF">2023-12-18T07:51:01Z</dcterms:created>
  <dcterms:modified xsi:type="dcterms:W3CDTF">2024-03-07T02:17:34Z</dcterms:modified>
</cp:coreProperties>
</file>