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3" r:id="rId7"/>
    <p:sldId id="262" r:id="rId8"/>
    <p:sldId id="264"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昇 羽生" userId="27c99c7a5ef89af8" providerId="LiveId" clId="{53BCB47C-1460-4240-BD49-0D3A525E4C70}"/>
    <pc:docChg chg="undo custSel addSld modSld">
      <pc:chgData name="昇 羽生" userId="27c99c7a5ef89af8" providerId="LiveId" clId="{53BCB47C-1460-4240-BD49-0D3A525E4C70}" dt="2025-01-31T14:53:14.397" v="262" actId="1076"/>
      <pc:docMkLst>
        <pc:docMk/>
      </pc:docMkLst>
      <pc:sldChg chg="modSp mod">
        <pc:chgData name="昇 羽生" userId="27c99c7a5ef89af8" providerId="LiveId" clId="{53BCB47C-1460-4240-BD49-0D3A525E4C70}" dt="2025-01-31T14:53:14.397" v="262" actId="1076"/>
        <pc:sldMkLst>
          <pc:docMk/>
          <pc:sldMk cId="4029196204" sldId="257"/>
        </pc:sldMkLst>
        <pc:spChg chg="mod">
          <ac:chgData name="昇 羽生" userId="27c99c7a5ef89af8" providerId="LiveId" clId="{53BCB47C-1460-4240-BD49-0D3A525E4C70}" dt="2025-01-31T14:53:14.397" v="262" actId="1076"/>
          <ac:spMkLst>
            <pc:docMk/>
            <pc:sldMk cId="4029196204" sldId="257"/>
            <ac:spMk id="2" creationId="{8482FFA3-1FDE-55CF-6690-72D74EE83AC7}"/>
          </ac:spMkLst>
        </pc:spChg>
        <pc:graphicFrameChg chg="mod modGraphic">
          <ac:chgData name="昇 羽生" userId="27c99c7a5ef89af8" providerId="LiveId" clId="{53BCB47C-1460-4240-BD49-0D3A525E4C70}" dt="2025-01-31T14:45:16.606" v="232" actId="6549"/>
          <ac:graphicFrameMkLst>
            <pc:docMk/>
            <pc:sldMk cId="4029196204" sldId="257"/>
            <ac:graphicFrameMk id="4" creationId="{AA33C997-3820-3FCA-FE9D-6ACB5AD61FF3}"/>
          </ac:graphicFrameMkLst>
        </pc:graphicFrameChg>
      </pc:sldChg>
      <pc:sldChg chg="new">
        <pc:chgData name="昇 羽生" userId="27c99c7a5ef89af8" providerId="LiveId" clId="{53BCB47C-1460-4240-BD49-0D3A525E4C70}" dt="2025-01-31T14:47:42.938" v="233" actId="680"/>
        <pc:sldMkLst>
          <pc:docMk/>
          <pc:sldMk cId="842485157" sldId="25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C2B2B5-A605-9F5F-6DD6-728D724A65C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ACF4B68-633A-43E7-CB05-6D3AA8EC47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0254DB3-2AA4-BCC6-EFD4-B66C99ABD072}"/>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55BCD19E-C5CA-64ED-9CF1-A0AD75F116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A4B33F-69DD-1579-1E0F-A874C9444CB0}"/>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10073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9CC9A4-6422-8181-A44C-876F16B0AEC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AD85FC4-D814-C627-F73A-4FFA9C166D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8A67B2-8862-FAC0-F3D6-3E5235FB9003}"/>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D103B977-4C61-A25A-E717-2AFAAB854D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37078C-2572-85D9-7156-4D22C007E9F5}"/>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2098416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D4D0BBB-6D2F-0D97-3018-1879023B72E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FC12F02-5035-F1B1-1EFD-C236801FBD8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4A61183-8991-080E-70BE-4E08CF40D3D8}"/>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E473922A-C4BB-FEA9-2D26-78CBA31A34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C80E93E-1296-FA93-3F88-8A357264BA9A}"/>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1138876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47A591-65B2-8402-5BDC-1E31D746E22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CE3F7B-1808-E9AA-1428-D94ACBEED66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C3C801-5AC5-F062-880B-56009FCDE1C9}"/>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19121C24-543A-A28F-0F1C-BB54BA6A66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736B4-1CE7-5729-0D9F-D505063AFA80}"/>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340198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FCF217-F7D6-25F3-8ED3-4FE36FD4840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ED7E75-8B9A-D08A-4BE0-39BBCED78E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654B457-67F9-EB9B-B261-7C8446D4C794}"/>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79FE803E-9855-19E9-547F-ED7B465464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614491-8F70-C7A6-C96A-7D653275B465}"/>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3651849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59AABD-EB15-1273-6157-BA27B4DA310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C81291-8E7E-4309-BC3F-401EDB659CD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A43F5CD-CEBF-EEE6-42A7-4F045D44A4D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EE6256B-9994-2B42-8AE6-2963613CE97F}"/>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6" name="フッター プレースホルダー 5">
            <a:extLst>
              <a:ext uri="{FF2B5EF4-FFF2-40B4-BE49-F238E27FC236}">
                <a16:creationId xmlns:a16="http://schemas.microsoft.com/office/drawing/2014/main" id="{8A31074B-7DBE-236C-1E52-9478027EE9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AC43AC8-47AA-837B-5CC9-89D48B8BAAF2}"/>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1795924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E08B61-B482-E8E6-2ADC-3C9DE5425EE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667492-27E7-E7E3-614A-67C1574A3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59512F7-4CAD-17AE-59A2-A4784464D9C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0798C4D-56D7-68DF-CB4E-360F999369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9DF133F-3512-71D3-A724-CBA65627089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3225A62-ABC3-92F6-E896-3BFF525B4B1E}"/>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8" name="フッター プレースホルダー 7">
            <a:extLst>
              <a:ext uri="{FF2B5EF4-FFF2-40B4-BE49-F238E27FC236}">
                <a16:creationId xmlns:a16="http://schemas.microsoft.com/office/drawing/2014/main" id="{90128965-B6AB-8155-CE97-57174EE3614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FD1D5AC-E29D-F079-EC77-B27E5A8E2589}"/>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372980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2130F7-EAD3-33E9-AC74-FE1BBEA3828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8A17D07-2586-83EE-B20A-0527EF69FB46}"/>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4" name="フッター プレースホルダー 3">
            <a:extLst>
              <a:ext uri="{FF2B5EF4-FFF2-40B4-BE49-F238E27FC236}">
                <a16:creationId xmlns:a16="http://schemas.microsoft.com/office/drawing/2014/main" id="{FDB2C7C5-90DF-CB93-A756-7428D742E43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8490A07-D4A1-F624-124D-B4DB20BABA70}"/>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28875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EF8B844-7B5C-F5A9-E2AD-5F9A03F31AE4}"/>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3" name="フッター プレースホルダー 2">
            <a:extLst>
              <a:ext uri="{FF2B5EF4-FFF2-40B4-BE49-F238E27FC236}">
                <a16:creationId xmlns:a16="http://schemas.microsoft.com/office/drawing/2014/main" id="{A8C46410-6316-2723-E482-6DE76D3A526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3D248A7-B9E2-88C4-F3B3-2301040DDBC8}"/>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1898570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36FB92-D587-D561-6507-123DBB659A0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8388902-27D0-7779-B2BF-8EB28316A9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569E4E3-D0CA-D20C-086E-374427A81D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36C9D9E-7D3D-4DC5-E0BB-CA1774C06CD3}"/>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6" name="フッター プレースホルダー 5">
            <a:extLst>
              <a:ext uri="{FF2B5EF4-FFF2-40B4-BE49-F238E27FC236}">
                <a16:creationId xmlns:a16="http://schemas.microsoft.com/office/drawing/2014/main" id="{50CCFF82-CE63-B655-C677-E013C871A61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E2C747-8052-5092-FC02-F22BBABDAC53}"/>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4233617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DB4921-8546-6FE8-05DF-C032D8F084E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289EA55-583E-E89F-BBE3-53A998AB06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209FD4D-1CC1-314A-FD13-3977CB0E7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7C5B12-A8F9-8780-6BF3-58952952D0A3}"/>
              </a:ext>
            </a:extLst>
          </p:cNvPr>
          <p:cNvSpPr>
            <a:spLocks noGrp="1"/>
          </p:cNvSpPr>
          <p:nvPr>
            <p:ph type="dt" sz="half" idx="10"/>
          </p:nvPr>
        </p:nvSpPr>
        <p:spPr/>
        <p:txBody>
          <a:bodyPr/>
          <a:lstStyle/>
          <a:p>
            <a:fld id="{2C92182F-2906-4394-8F75-CFDFC3C70550}" type="datetimeFigureOut">
              <a:rPr kumimoji="1" lang="ja-JP" altLang="en-US" smtClean="0"/>
              <a:t>2025/2/1</a:t>
            </a:fld>
            <a:endParaRPr kumimoji="1" lang="ja-JP" altLang="en-US"/>
          </a:p>
        </p:txBody>
      </p:sp>
      <p:sp>
        <p:nvSpPr>
          <p:cNvPr id="6" name="フッター プレースホルダー 5">
            <a:extLst>
              <a:ext uri="{FF2B5EF4-FFF2-40B4-BE49-F238E27FC236}">
                <a16:creationId xmlns:a16="http://schemas.microsoft.com/office/drawing/2014/main" id="{F37416D1-7A3A-3AB7-1331-6FDC54600E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D2E66FA-D947-1B50-1CB4-07C93ADC8FBD}"/>
              </a:ext>
            </a:extLst>
          </p:cNvPr>
          <p:cNvSpPr>
            <a:spLocks noGrp="1"/>
          </p:cNvSpPr>
          <p:nvPr>
            <p:ph type="sldNum" sz="quarter" idx="12"/>
          </p:nvPr>
        </p:nvSpPr>
        <p:spPr/>
        <p:txBody>
          <a:body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1772372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AB69BB9-887D-F997-9066-21CD529F8F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D879CC4-24E0-B9A6-10B7-CB49E6A9EC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68A312-1088-947B-F416-CB687811F3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2182F-2906-4394-8F75-CFDFC3C70550}"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3FE06674-0DF9-73FB-40B1-89E994499F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C19462F-789A-4C42-E61A-9564A84856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280C02-DAA6-4384-96D7-DC60FF5096A8}" type="slidenum">
              <a:rPr kumimoji="1" lang="ja-JP" altLang="en-US" smtClean="0"/>
              <a:t>‹#›</a:t>
            </a:fld>
            <a:endParaRPr kumimoji="1" lang="ja-JP" altLang="en-US"/>
          </a:p>
        </p:txBody>
      </p:sp>
    </p:spTree>
    <p:extLst>
      <p:ext uri="{BB962C8B-B14F-4D97-AF65-F5344CB8AC3E}">
        <p14:creationId xmlns:p14="http://schemas.microsoft.com/office/powerpoint/2010/main" val="749383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E76948-70A4-EF85-20EA-05B6530E1447}"/>
              </a:ext>
            </a:extLst>
          </p:cNvPr>
          <p:cNvSpPr>
            <a:spLocks noGrp="1"/>
          </p:cNvSpPr>
          <p:nvPr>
            <p:ph type="ctrTitle"/>
          </p:nvPr>
        </p:nvSpPr>
        <p:spPr>
          <a:xfrm>
            <a:off x="1164772" y="413657"/>
            <a:ext cx="9383486" cy="1822678"/>
          </a:xfrm>
        </p:spPr>
        <p:txBody>
          <a:bodyPr>
            <a:normAutofit/>
          </a:bodyPr>
          <a:lstStyle/>
          <a:p>
            <a:r>
              <a:rPr kumimoji="1" lang="ja-JP" altLang="en-US" sz="3600" dirty="0"/>
              <a:t>国家公務員共済組合会 立川病院</a:t>
            </a:r>
            <a:br>
              <a:rPr kumimoji="1" lang="en-US" altLang="ja-JP" sz="3600" dirty="0"/>
            </a:br>
            <a:r>
              <a:rPr kumimoji="1" lang="ja-JP" altLang="en-US" sz="3600" dirty="0"/>
              <a:t>耳鼻咽喉科・頭頸部外科での</a:t>
            </a:r>
            <a:br>
              <a:rPr kumimoji="1" lang="en-US" altLang="ja-JP" sz="3600" dirty="0"/>
            </a:br>
            <a:r>
              <a:rPr kumimoji="1" lang="ja-JP" altLang="en-US" sz="3600" dirty="0"/>
              <a:t>取り組み</a:t>
            </a:r>
          </a:p>
        </p:txBody>
      </p:sp>
      <p:sp>
        <p:nvSpPr>
          <p:cNvPr id="3" name="字幕 2">
            <a:extLst>
              <a:ext uri="{FF2B5EF4-FFF2-40B4-BE49-F238E27FC236}">
                <a16:creationId xmlns:a16="http://schemas.microsoft.com/office/drawing/2014/main" id="{8B3E5C8B-00EF-2B07-580E-7C11599F31BA}"/>
              </a:ext>
            </a:extLst>
          </p:cNvPr>
          <p:cNvSpPr>
            <a:spLocks noGrp="1"/>
          </p:cNvSpPr>
          <p:nvPr>
            <p:ph type="subTitle" idx="1"/>
          </p:nvPr>
        </p:nvSpPr>
        <p:spPr>
          <a:xfrm>
            <a:off x="1012371" y="2545898"/>
            <a:ext cx="10602686" cy="3914094"/>
          </a:xfrm>
        </p:spPr>
        <p:txBody>
          <a:bodyPr>
            <a:normAutofit fontScale="92500" lnSpcReduction="10000"/>
          </a:bodyPr>
          <a:lstStyle/>
          <a:p>
            <a:pPr algn="l"/>
            <a:r>
              <a:rPr kumimoji="1" lang="ja-JP" altLang="en-US" sz="3200" dirty="0"/>
              <a:t>・立川病院耳鼻咽喉科・頭頸部外科は、慶應義塾大学の</a:t>
            </a:r>
            <a:endParaRPr kumimoji="1" lang="en-US" altLang="ja-JP" sz="3200" dirty="0"/>
          </a:p>
          <a:p>
            <a:pPr algn="l"/>
            <a:r>
              <a:rPr kumimoji="1" lang="ja-JP" altLang="en-US" sz="3200" dirty="0"/>
              <a:t>　</a:t>
            </a:r>
            <a:r>
              <a:rPr lang="ja-JP" altLang="en-US" sz="3200" b="0" i="0" dirty="0">
                <a:solidFill>
                  <a:srgbClr val="333333"/>
                </a:solidFill>
                <a:effectLst/>
                <a:latin typeface="Lucida Sans Unicode" panose="020B0602030504020204" pitchFamily="34" charset="0"/>
              </a:rPr>
              <a:t>専門研修プログラム</a:t>
            </a:r>
            <a:r>
              <a:rPr kumimoji="1" lang="ja-JP" altLang="en-US" sz="3200" dirty="0"/>
              <a:t>連携施設である。</a:t>
            </a:r>
            <a:endParaRPr kumimoji="1" lang="en-US" altLang="ja-JP" sz="3200" dirty="0"/>
          </a:p>
          <a:p>
            <a:pPr algn="l"/>
            <a:endParaRPr kumimoji="1" lang="en-US" altLang="ja-JP" sz="3200" dirty="0"/>
          </a:p>
          <a:p>
            <a:pPr algn="l"/>
            <a:r>
              <a:rPr kumimoji="1" lang="ja-JP" altLang="en-US" sz="3200" dirty="0"/>
              <a:t>・耳鼻咽喉科頭頸部外科スタッフは４人である。</a:t>
            </a:r>
            <a:endParaRPr kumimoji="1" lang="en-US" altLang="ja-JP" sz="1900" dirty="0"/>
          </a:p>
          <a:p>
            <a:pPr algn="l"/>
            <a:r>
              <a:rPr lang="ja-JP" altLang="en-US" sz="3200" dirty="0"/>
              <a:t>　　４０代男性部長　指導医</a:t>
            </a:r>
            <a:endParaRPr lang="en-US" altLang="ja-JP" sz="3200" dirty="0"/>
          </a:p>
          <a:p>
            <a:pPr algn="l"/>
            <a:r>
              <a:rPr lang="ja-JP" altLang="en-US" sz="3200" dirty="0"/>
              <a:t>　　４０代男性医長　指導医　</a:t>
            </a:r>
            <a:r>
              <a:rPr lang="en-US" altLang="ja-JP" sz="3200" u="sng" dirty="0"/>
              <a:t>(</a:t>
            </a:r>
            <a:r>
              <a:rPr lang="en-US" altLang="ja-JP" sz="3200" u="sng" dirty="0">
                <a:solidFill>
                  <a:srgbClr val="FF0000"/>
                </a:solidFill>
              </a:rPr>
              <a:t>2023</a:t>
            </a:r>
            <a:r>
              <a:rPr lang="ja-JP" altLang="en-US" sz="3200" u="sng" dirty="0">
                <a:solidFill>
                  <a:srgbClr val="FF0000"/>
                </a:solidFill>
              </a:rPr>
              <a:t>年育休を取得した</a:t>
            </a:r>
            <a:r>
              <a:rPr lang="ja-JP" altLang="en-US" sz="3200" u="sng" dirty="0"/>
              <a:t>）</a:t>
            </a:r>
            <a:endParaRPr lang="en-US" altLang="ja-JP" sz="3200" u="sng" dirty="0"/>
          </a:p>
          <a:p>
            <a:pPr algn="l"/>
            <a:r>
              <a:rPr lang="ja-JP" altLang="en-US" sz="3200" dirty="0"/>
              <a:t>　　３０代男性医員　専門医</a:t>
            </a:r>
            <a:endParaRPr lang="en-US" altLang="ja-JP" sz="3200" dirty="0"/>
          </a:p>
          <a:p>
            <a:pPr algn="l"/>
            <a:r>
              <a:rPr lang="ja-JP" altLang="en-US" sz="3200" dirty="0"/>
              <a:t>　　３０代女性医員   専攻医４年目　</a:t>
            </a:r>
            <a:r>
              <a:rPr lang="en-US" altLang="ja-JP" sz="3200" u="sng" dirty="0"/>
              <a:t>(</a:t>
            </a:r>
            <a:r>
              <a:rPr lang="ja-JP" altLang="en-US" sz="3200" u="sng" dirty="0">
                <a:solidFill>
                  <a:srgbClr val="FF0000"/>
                </a:solidFill>
              </a:rPr>
              <a:t>時短勤務</a:t>
            </a:r>
            <a:r>
              <a:rPr lang="en-US" altLang="ja-JP" sz="3200" u="sng" dirty="0"/>
              <a:t>)</a:t>
            </a:r>
            <a:r>
              <a:rPr lang="ja-JP" altLang="en-US" sz="3200" u="sng" dirty="0"/>
              <a:t>　　　　　　　</a:t>
            </a:r>
            <a:endParaRPr lang="en-US" altLang="ja-JP" sz="3200" u="sng" dirty="0"/>
          </a:p>
          <a:p>
            <a:pPr algn="l"/>
            <a:endParaRPr kumimoji="1" lang="ja-JP" altLang="en-US" sz="3200" dirty="0"/>
          </a:p>
        </p:txBody>
      </p:sp>
      <p:sp>
        <p:nvSpPr>
          <p:cNvPr id="5" name="左中かっこ 4">
            <a:extLst>
              <a:ext uri="{FF2B5EF4-FFF2-40B4-BE49-F238E27FC236}">
                <a16:creationId xmlns:a16="http://schemas.microsoft.com/office/drawing/2014/main" id="{ABBA4793-1381-948B-0578-0714F0FCFC43}"/>
              </a:ext>
            </a:extLst>
          </p:cNvPr>
          <p:cNvSpPr/>
          <p:nvPr/>
        </p:nvSpPr>
        <p:spPr>
          <a:xfrm>
            <a:off x="1306286" y="4621665"/>
            <a:ext cx="446314" cy="16049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83491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C88FC8-F2B4-A083-0580-9CE7E9FF8CB5}"/>
              </a:ext>
            </a:extLst>
          </p:cNvPr>
          <p:cNvSpPr>
            <a:spLocks noGrp="1"/>
          </p:cNvSpPr>
          <p:nvPr>
            <p:ph type="title"/>
          </p:nvPr>
        </p:nvSpPr>
        <p:spPr/>
        <p:txBody>
          <a:bodyPr/>
          <a:lstStyle/>
          <a:p>
            <a:endParaRPr kumimoji="1" lang="ja-JP" altLang="en-US" dirty="0"/>
          </a:p>
        </p:txBody>
      </p:sp>
      <p:sp>
        <p:nvSpPr>
          <p:cNvPr id="3" name="コンテンツ プレースホルダー 2">
            <a:extLst>
              <a:ext uri="{FF2B5EF4-FFF2-40B4-BE49-F238E27FC236}">
                <a16:creationId xmlns:a16="http://schemas.microsoft.com/office/drawing/2014/main" id="{EBFC26A8-16F8-386E-7210-0D9D95BB0CD7}"/>
              </a:ext>
            </a:extLst>
          </p:cNvPr>
          <p:cNvSpPr>
            <a:spLocks noGrp="1"/>
          </p:cNvSpPr>
          <p:nvPr>
            <p:ph idx="1"/>
          </p:nvPr>
        </p:nvSpPr>
        <p:spPr>
          <a:xfrm>
            <a:off x="838200" y="3241755"/>
            <a:ext cx="10515600" cy="3022294"/>
          </a:xfrm>
        </p:spPr>
        <p:txBody>
          <a:bodyPr>
            <a:normAutofit fontScale="92500"/>
          </a:bodyPr>
          <a:lstStyle/>
          <a:p>
            <a:pPr marL="0" indent="0">
              <a:buNone/>
            </a:pPr>
            <a:r>
              <a:rPr kumimoji="1" lang="ja-JP" altLang="en-US" dirty="0"/>
              <a:t>・立川病院は立川市にあり、東京都の多摩地域にある。</a:t>
            </a:r>
            <a:endParaRPr kumimoji="1" lang="en-US" altLang="ja-JP" dirty="0"/>
          </a:p>
          <a:p>
            <a:pPr marL="0" indent="0">
              <a:buNone/>
            </a:pPr>
            <a:r>
              <a:rPr lang="ja-JP" altLang="en-US" dirty="0"/>
              <a:t>・＜北多摩西部医療圏：立川市、国立市、国分寺市、武蔵村山市、</a:t>
            </a:r>
            <a:endParaRPr lang="en-US" altLang="ja-JP" dirty="0"/>
          </a:p>
          <a:p>
            <a:pPr marL="0" indent="0">
              <a:buNone/>
            </a:pPr>
            <a:r>
              <a:rPr lang="ja-JP" altLang="en-US" dirty="0"/>
              <a:t>　東大和市、昭島市＞</a:t>
            </a:r>
            <a:r>
              <a:rPr kumimoji="1" lang="ja-JP" altLang="en-US" dirty="0"/>
              <a:t>に耳鼻科常勤医師がいる病院は当院含めて２つ</a:t>
            </a:r>
            <a:endParaRPr kumimoji="1" lang="en-US" altLang="ja-JP" dirty="0"/>
          </a:p>
          <a:p>
            <a:pPr marL="0" indent="0">
              <a:buNone/>
            </a:pPr>
            <a:r>
              <a:rPr kumimoji="1" lang="ja-JP" altLang="en-US" dirty="0"/>
              <a:t>　のみである。</a:t>
            </a:r>
            <a:r>
              <a:rPr kumimoji="1" lang="en-US" altLang="ja-JP" dirty="0"/>
              <a:t>(2020</a:t>
            </a:r>
            <a:r>
              <a:rPr kumimoji="1" lang="ja-JP" altLang="en-US" dirty="0"/>
              <a:t>年までは当院のみであった</a:t>
            </a:r>
            <a:r>
              <a:rPr lang="ja-JP" altLang="en-US" dirty="0"/>
              <a:t>。）</a:t>
            </a:r>
            <a:endParaRPr kumimoji="1" lang="en-US" altLang="ja-JP" dirty="0"/>
          </a:p>
          <a:p>
            <a:pPr marL="0" indent="0">
              <a:buNone/>
            </a:pPr>
            <a:r>
              <a:rPr lang="ja-JP" altLang="en-US" dirty="0"/>
              <a:t>・耳鼻科の年間初診数は、</a:t>
            </a:r>
            <a:r>
              <a:rPr lang="en-US" altLang="ja-JP" dirty="0"/>
              <a:t>2023</a:t>
            </a:r>
            <a:r>
              <a:rPr lang="ja-JP" altLang="en-US" dirty="0"/>
              <a:t>年度は</a:t>
            </a:r>
            <a:r>
              <a:rPr lang="en-US" altLang="ja-JP" dirty="0"/>
              <a:t>2258</a:t>
            </a:r>
            <a:r>
              <a:rPr lang="ja-JP" altLang="en-US" dirty="0"/>
              <a:t>名である。</a:t>
            </a:r>
            <a:endParaRPr lang="en-US" altLang="ja-JP" dirty="0"/>
          </a:p>
          <a:p>
            <a:pPr marL="0" indent="0">
              <a:buNone/>
            </a:pPr>
            <a:r>
              <a:rPr kumimoji="1" lang="ja-JP" altLang="en-US" dirty="0"/>
              <a:t>・紹介予約制をとっている。</a:t>
            </a:r>
          </a:p>
        </p:txBody>
      </p:sp>
      <p:pic>
        <p:nvPicPr>
          <p:cNvPr id="5" name="コンテンツ プレースホルダー 4">
            <a:extLst>
              <a:ext uri="{FF2B5EF4-FFF2-40B4-BE49-F238E27FC236}">
                <a16:creationId xmlns:a16="http://schemas.microsoft.com/office/drawing/2014/main" id="{2B44C1D0-53E6-C93F-8AD7-C81B40A9D524}"/>
              </a:ext>
            </a:extLst>
          </p:cNvPr>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a:off x="7117874" y="802828"/>
            <a:ext cx="4290355" cy="2212214"/>
          </a:xfrm>
          <a:prstGeom prst="rect">
            <a:avLst/>
          </a:prstGeom>
          <a:noFill/>
          <a:ln w="9525">
            <a:noFill/>
            <a:miter lim="800000"/>
            <a:headEnd/>
            <a:tailEnd/>
          </a:ln>
          <a:effectLst/>
        </p:spPr>
      </p:pic>
      <p:pic>
        <p:nvPicPr>
          <p:cNvPr id="1028" name="Picture 4" descr="東京都立川市の地図 | Map-It マップ・イット">
            <a:extLst>
              <a:ext uri="{FF2B5EF4-FFF2-40B4-BE49-F238E27FC236}">
                <a16:creationId xmlns:a16="http://schemas.microsoft.com/office/drawing/2014/main" id="{BF74771A-C276-E724-2A12-BE53E018C90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825" t="27835" r="6032" b="28095"/>
          <a:stretch/>
        </p:blipFill>
        <p:spPr bwMode="auto">
          <a:xfrm>
            <a:off x="1087188" y="219461"/>
            <a:ext cx="5976257" cy="3022294"/>
          </a:xfrm>
          <a:prstGeom prst="rect">
            <a:avLst/>
          </a:prstGeom>
          <a:noFill/>
          <a:extLst>
            <a:ext uri="{909E8E84-426E-40DD-AFC4-6F175D3DCCD1}">
              <a14:hiddenFill xmlns:a14="http://schemas.microsoft.com/office/drawing/2010/main">
                <a:solidFill>
                  <a:srgbClr val="FFFFFF"/>
                </a:solidFill>
              </a14:hiddenFill>
            </a:ext>
          </a:extLst>
        </p:spPr>
      </p:pic>
      <p:sp>
        <p:nvSpPr>
          <p:cNvPr id="6" name="タイトル 1">
            <a:extLst>
              <a:ext uri="{FF2B5EF4-FFF2-40B4-BE49-F238E27FC236}">
                <a16:creationId xmlns:a16="http://schemas.microsoft.com/office/drawing/2014/main" id="{74D1C225-5957-0F32-B7C2-9EB82F5F68E4}"/>
              </a:ext>
            </a:extLst>
          </p:cNvPr>
          <p:cNvSpPr txBox="1">
            <a:spLocks/>
          </p:cNvSpPr>
          <p:nvPr/>
        </p:nvSpPr>
        <p:spPr>
          <a:xfrm>
            <a:off x="8773884" y="6055172"/>
            <a:ext cx="3799116" cy="689277"/>
          </a:xfrm>
          <a:prstGeom prst="rect">
            <a:avLst/>
          </a:prstGeom>
          <a:ln>
            <a:solidFill>
              <a:srgbClr val="0070C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a:t>地図：けやき出版より引用</a:t>
            </a:r>
          </a:p>
        </p:txBody>
      </p:sp>
    </p:spTree>
    <p:extLst>
      <p:ext uri="{BB962C8B-B14F-4D97-AF65-F5344CB8AC3E}">
        <p14:creationId xmlns:p14="http://schemas.microsoft.com/office/powerpoint/2010/main" val="199102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82FFA3-1FDE-55CF-6690-72D74EE83AC7}"/>
              </a:ext>
            </a:extLst>
          </p:cNvPr>
          <p:cNvSpPr>
            <a:spLocks noGrp="1"/>
          </p:cNvSpPr>
          <p:nvPr>
            <p:ph type="title"/>
          </p:nvPr>
        </p:nvSpPr>
        <p:spPr>
          <a:xfrm>
            <a:off x="-2261507" y="0"/>
            <a:ext cx="10449560" cy="1018320"/>
          </a:xfrm>
        </p:spPr>
        <p:txBody>
          <a:bodyPr>
            <a:normAutofit/>
          </a:bodyPr>
          <a:lstStyle/>
          <a:p>
            <a:pPr algn="ctr"/>
            <a:r>
              <a:rPr kumimoji="1" lang="ja-JP" altLang="en-US" sz="3600" b="1" dirty="0"/>
              <a:t>週間予定</a:t>
            </a:r>
          </a:p>
        </p:txBody>
      </p:sp>
      <p:graphicFrame>
        <p:nvGraphicFramePr>
          <p:cNvPr id="4" name="コンテンツ プレースホルダー 3">
            <a:extLst>
              <a:ext uri="{FF2B5EF4-FFF2-40B4-BE49-F238E27FC236}">
                <a16:creationId xmlns:a16="http://schemas.microsoft.com/office/drawing/2014/main" id="{AA33C997-3820-3FCA-FE9D-6ACB5AD61FF3}"/>
              </a:ext>
            </a:extLst>
          </p:cNvPr>
          <p:cNvGraphicFramePr>
            <a:graphicFrameLocks noGrp="1"/>
          </p:cNvGraphicFramePr>
          <p:nvPr>
            <p:ph idx="1"/>
            <p:extLst>
              <p:ext uri="{D42A27DB-BD31-4B8C-83A1-F6EECF244321}">
                <p14:modId xmlns:p14="http://schemas.microsoft.com/office/powerpoint/2010/main" val="4086520081"/>
              </p:ext>
            </p:extLst>
          </p:nvPr>
        </p:nvGraphicFramePr>
        <p:xfrm>
          <a:off x="424543" y="876203"/>
          <a:ext cx="11401696" cy="5922479"/>
        </p:xfrm>
        <a:graphic>
          <a:graphicData uri="http://schemas.openxmlformats.org/drawingml/2006/table">
            <a:tbl>
              <a:tblPr firstRow="1" bandRow="1">
                <a:tableStyleId>{5C22544A-7EE6-4342-B048-85BDC9FD1C3A}</a:tableStyleId>
              </a:tblPr>
              <a:tblGrid>
                <a:gridCol w="1091944">
                  <a:extLst>
                    <a:ext uri="{9D8B030D-6E8A-4147-A177-3AD203B41FA5}">
                      <a16:colId xmlns:a16="http://schemas.microsoft.com/office/drawing/2014/main" val="2869781496"/>
                    </a:ext>
                  </a:extLst>
                </a:gridCol>
                <a:gridCol w="1904656">
                  <a:extLst>
                    <a:ext uri="{9D8B030D-6E8A-4147-A177-3AD203B41FA5}">
                      <a16:colId xmlns:a16="http://schemas.microsoft.com/office/drawing/2014/main" val="1853296621"/>
                    </a:ext>
                  </a:extLst>
                </a:gridCol>
                <a:gridCol w="2044511">
                  <a:extLst>
                    <a:ext uri="{9D8B030D-6E8A-4147-A177-3AD203B41FA5}">
                      <a16:colId xmlns:a16="http://schemas.microsoft.com/office/drawing/2014/main" val="4191494115"/>
                    </a:ext>
                  </a:extLst>
                </a:gridCol>
                <a:gridCol w="2010103">
                  <a:extLst>
                    <a:ext uri="{9D8B030D-6E8A-4147-A177-3AD203B41FA5}">
                      <a16:colId xmlns:a16="http://schemas.microsoft.com/office/drawing/2014/main" val="4264548577"/>
                    </a:ext>
                  </a:extLst>
                </a:gridCol>
                <a:gridCol w="2107752">
                  <a:extLst>
                    <a:ext uri="{9D8B030D-6E8A-4147-A177-3AD203B41FA5}">
                      <a16:colId xmlns:a16="http://schemas.microsoft.com/office/drawing/2014/main" val="364534282"/>
                    </a:ext>
                  </a:extLst>
                </a:gridCol>
                <a:gridCol w="2242730">
                  <a:extLst>
                    <a:ext uri="{9D8B030D-6E8A-4147-A177-3AD203B41FA5}">
                      <a16:colId xmlns:a16="http://schemas.microsoft.com/office/drawing/2014/main" val="3023107784"/>
                    </a:ext>
                  </a:extLst>
                </a:gridCol>
              </a:tblGrid>
              <a:tr h="375119">
                <a:tc>
                  <a:txBody>
                    <a:bodyPr/>
                    <a:lstStyle/>
                    <a:p>
                      <a:endParaRPr kumimoji="1" lang="ja-JP" altLang="en-US" dirty="0"/>
                    </a:p>
                  </a:txBody>
                  <a:tcPr>
                    <a:solidFill>
                      <a:schemeClr val="bg1">
                        <a:lumMod val="95000"/>
                      </a:schemeClr>
                    </a:solidFill>
                  </a:tcPr>
                </a:tc>
                <a:tc>
                  <a:txBody>
                    <a:bodyPr/>
                    <a:lstStyle/>
                    <a:p>
                      <a:r>
                        <a:rPr kumimoji="1" lang="ja-JP" altLang="en-US" dirty="0">
                          <a:solidFill>
                            <a:schemeClr val="tx1"/>
                          </a:solidFill>
                        </a:rPr>
                        <a:t>月</a:t>
                      </a:r>
                      <a:endParaRPr kumimoji="1" lang="en-US" altLang="ja-JP" dirty="0">
                        <a:solidFill>
                          <a:schemeClr val="tx1"/>
                        </a:solidFill>
                      </a:endParaRPr>
                    </a:p>
                  </a:txBody>
                  <a:tcPr>
                    <a:solidFill>
                      <a:schemeClr val="bg1">
                        <a:lumMod val="95000"/>
                      </a:schemeClr>
                    </a:solidFill>
                  </a:tcPr>
                </a:tc>
                <a:tc>
                  <a:txBody>
                    <a:bodyPr/>
                    <a:lstStyle/>
                    <a:p>
                      <a:r>
                        <a:rPr kumimoji="1" lang="ja-JP" altLang="en-US" dirty="0">
                          <a:solidFill>
                            <a:schemeClr val="tx1"/>
                          </a:solidFill>
                        </a:rPr>
                        <a:t>火</a:t>
                      </a:r>
                    </a:p>
                  </a:txBody>
                  <a:tcPr>
                    <a:solidFill>
                      <a:schemeClr val="bg1">
                        <a:lumMod val="95000"/>
                      </a:schemeClr>
                    </a:solidFill>
                  </a:tcPr>
                </a:tc>
                <a:tc>
                  <a:txBody>
                    <a:bodyPr/>
                    <a:lstStyle/>
                    <a:p>
                      <a:r>
                        <a:rPr kumimoji="1" lang="ja-JP" altLang="en-US" dirty="0">
                          <a:solidFill>
                            <a:schemeClr val="tx1"/>
                          </a:solidFill>
                        </a:rPr>
                        <a:t>水</a:t>
                      </a:r>
                    </a:p>
                  </a:txBody>
                  <a:tcPr>
                    <a:solidFill>
                      <a:schemeClr val="bg1">
                        <a:lumMod val="95000"/>
                      </a:schemeClr>
                    </a:solidFill>
                  </a:tcPr>
                </a:tc>
                <a:tc>
                  <a:txBody>
                    <a:bodyPr/>
                    <a:lstStyle/>
                    <a:p>
                      <a:r>
                        <a:rPr kumimoji="1" lang="ja-JP" altLang="en-US" dirty="0">
                          <a:solidFill>
                            <a:schemeClr val="tx1"/>
                          </a:solidFill>
                        </a:rPr>
                        <a:t>木</a:t>
                      </a:r>
                    </a:p>
                  </a:txBody>
                  <a:tcPr>
                    <a:solidFill>
                      <a:schemeClr val="bg1">
                        <a:lumMod val="95000"/>
                      </a:schemeClr>
                    </a:solidFill>
                  </a:tcPr>
                </a:tc>
                <a:tc>
                  <a:txBody>
                    <a:bodyPr/>
                    <a:lstStyle/>
                    <a:p>
                      <a:r>
                        <a:rPr kumimoji="1" lang="ja-JP" altLang="en-US" dirty="0">
                          <a:solidFill>
                            <a:schemeClr val="tx1"/>
                          </a:solidFill>
                        </a:rPr>
                        <a:t>金</a:t>
                      </a:r>
                    </a:p>
                  </a:txBody>
                  <a:tcPr>
                    <a:solidFill>
                      <a:schemeClr val="bg1">
                        <a:lumMod val="95000"/>
                      </a:schemeClr>
                    </a:solidFill>
                  </a:tcPr>
                </a:tc>
                <a:extLst>
                  <a:ext uri="{0D108BD9-81ED-4DB2-BD59-A6C34878D82A}">
                    <a16:rowId xmlns:a16="http://schemas.microsoft.com/office/drawing/2014/main" val="2136114020"/>
                  </a:ext>
                </a:extLst>
              </a:tr>
              <a:tr h="634593">
                <a:tc>
                  <a:txBody>
                    <a:bodyPr/>
                    <a:lstStyle/>
                    <a:p>
                      <a:r>
                        <a:rPr kumimoji="1" lang="en-US" altLang="ja-JP" dirty="0"/>
                        <a:t>8:35</a:t>
                      </a:r>
                      <a:r>
                        <a:rPr kumimoji="1" lang="ja-JP" altLang="en-US" dirty="0"/>
                        <a:t>～</a:t>
                      </a:r>
                    </a:p>
                  </a:txBody>
                  <a:tcPr>
                    <a:solidFill>
                      <a:schemeClr val="bg1">
                        <a:lumMod val="95000"/>
                      </a:schemeClr>
                    </a:solidFill>
                  </a:tcPr>
                </a:tc>
                <a:tc>
                  <a:txBody>
                    <a:bodyPr/>
                    <a:lstStyle/>
                    <a:p>
                      <a:r>
                        <a:rPr kumimoji="1" lang="ja-JP" altLang="en-US" dirty="0"/>
                        <a:t>朝の打ち合わせ</a:t>
                      </a:r>
                    </a:p>
                  </a:txBody>
                  <a:tcPr>
                    <a:solidFill>
                      <a:schemeClr val="bg1">
                        <a:lumMod val="95000"/>
                      </a:schemeClr>
                    </a:solidFill>
                  </a:tcPr>
                </a:tc>
                <a:tc>
                  <a:txBody>
                    <a:bodyPr/>
                    <a:lstStyle/>
                    <a:p>
                      <a:r>
                        <a:rPr kumimoji="1" lang="ja-JP" altLang="en-US" dirty="0"/>
                        <a:t>朝の打ち合わせ</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朝の打ち合わせ</a:t>
                      </a:r>
                    </a:p>
                    <a:p>
                      <a:endParaRPr kumimoji="1" lang="ja-JP" altLang="en-US"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朝の打ち合わせ</a:t>
                      </a:r>
                    </a:p>
                    <a:p>
                      <a:endParaRPr kumimoji="1" lang="ja-JP" altLang="en-US"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朝の打ち合わせ</a:t>
                      </a:r>
                    </a:p>
                    <a:p>
                      <a:endParaRPr kumimoji="1" lang="ja-JP" altLang="en-US" dirty="0"/>
                    </a:p>
                  </a:txBody>
                  <a:tcPr>
                    <a:solidFill>
                      <a:schemeClr val="bg1">
                        <a:lumMod val="95000"/>
                      </a:schemeClr>
                    </a:solidFill>
                  </a:tcPr>
                </a:tc>
                <a:extLst>
                  <a:ext uri="{0D108BD9-81ED-4DB2-BD59-A6C34878D82A}">
                    <a16:rowId xmlns:a16="http://schemas.microsoft.com/office/drawing/2014/main" val="3833222506"/>
                  </a:ext>
                </a:extLst>
              </a:tr>
              <a:tr h="695030">
                <a:tc>
                  <a:txBody>
                    <a:bodyPr/>
                    <a:lstStyle/>
                    <a:p>
                      <a:r>
                        <a:rPr kumimoji="1" lang="en-US" altLang="ja-JP" dirty="0"/>
                        <a:t>8:40</a:t>
                      </a:r>
                      <a:r>
                        <a:rPr kumimoji="1" lang="ja-JP" altLang="en-US" dirty="0"/>
                        <a:t>～</a:t>
                      </a:r>
                    </a:p>
                  </a:txBody>
                  <a:tcPr>
                    <a:solidFill>
                      <a:schemeClr val="bg1">
                        <a:lumMod val="95000"/>
                      </a:schemeClr>
                    </a:solidFill>
                  </a:tcPr>
                </a:tc>
                <a:tc>
                  <a:txBody>
                    <a:bodyPr/>
                    <a:lstStyle/>
                    <a:p>
                      <a:r>
                        <a:rPr kumimoji="1" lang="ja-JP" altLang="en-US" sz="2000" dirty="0"/>
                        <a:t>病棟診察</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病棟診察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a:p>
                  </a:txBody>
                  <a:tcPr>
                    <a:solidFill>
                      <a:schemeClr val="bg1">
                        <a:lumMod val="95000"/>
                      </a:schemeClr>
                    </a:solidFill>
                  </a:tcPr>
                </a:tc>
                <a:tc>
                  <a:txBody>
                    <a:bodyPr/>
                    <a:lstStyle/>
                    <a:p>
                      <a:r>
                        <a:rPr kumimoji="1" lang="ja-JP" altLang="en-US" sz="2000" dirty="0"/>
                        <a:t>病棟診察</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病棟診察</a:t>
                      </a:r>
                    </a:p>
                    <a:p>
                      <a:endParaRPr kumimoji="1" lang="ja-JP" altLang="en-US" sz="2000" dirty="0"/>
                    </a:p>
                  </a:txBody>
                  <a:tcPr>
                    <a:solidFill>
                      <a:schemeClr val="bg1">
                        <a:lumMod val="95000"/>
                      </a:schemeClr>
                    </a:solidFill>
                  </a:tcPr>
                </a:tc>
                <a:tc>
                  <a:txBody>
                    <a:bodyPr/>
                    <a:lstStyle/>
                    <a:p>
                      <a:r>
                        <a:rPr kumimoji="1" lang="ja-JP" altLang="en-US" sz="2000" dirty="0"/>
                        <a:t>病棟診察</a:t>
                      </a:r>
                    </a:p>
                  </a:txBody>
                  <a:tcPr>
                    <a:solidFill>
                      <a:schemeClr val="bg1">
                        <a:lumMod val="95000"/>
                      </a:schemeClr>
                    </a:solidFill>
                  </a:tcPr>
                </a:tc>
                <a:extLst>
                  <a:ext uri="{0D108BD9-81ED-4DB2-BD59-A6C34878D82A}">
                    <a16:rowId xmlns:a16="http://schemas.microsoft.com/office/drawing/2014/main" val="1754858471"/>
                  </a:ext>
                </a:extLst>
              </a:tr>
              <a:tr h="906561">
                <a:tc>
                  <a:txBody>
                    <a:bodyPr/>
                    <a:lstStyle/>
                    <a:p>
                      <a:r>
                        <a:rPr kumimoji="1" lang="en-US" altLang="ja-JP" b="1" dirty="0">
                          <a:solidFill>
                            <a:schemeClr val="accent1">
                              <a:lumMod val="75000"/>
                            </a:schemeClr>
                          </a:solidFill>
                        </a:rPr>
                        <a:t>9</a:t>
                      </a:r>
                      <a:r>
                        <a:rPr kumimoji="1" lang="ja-JP" altLang="en-US" b="1" dirty="0">
                          <a:solidFill>
                            <a:schemeClr val="accent1">
                              <a:lumMod val="75000"/>
                            </a:schemeClr>
                          </a:solidFill>
                        </a:rPr>
                        <a:t>時～</a:t>
                      </a:r>
                    </a:p>
                  </a:txBody>
                  <a:tcPr>
                    <a:solidFill>
                      <a:schemeClr val="bg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病棟でオーダー</a:t>
                      </a:r>
                      <a:br>
                        <a:rPr kumimoji="1" lang="en-US" altLang="ja-JP" b="1" dirty="0">
                          <a:solidFill>
                            <a:srgbClr val="FF0000"/>
                          </a:solidFill>
                        </a:rPr>
                      </a:br>
                      <a:r>
                        <a:rPr kumimoji="1" lang="ja-JP" altLang="en-US" b="1" dirty="0">
                          <a:solidFill>
                            <a:srgbClr val="FF0000"/>
                          </a:solidFill>
                        </a:rPr>
                        <a:t>打ち合わせ</a:t>
                      </a:r>
                    </a:p>
                    <a:p>
                      <a:endParaRPr kumimoji="1" lang="ja-JP" altLang="en-US" dirty="0"/>
                    </a:p>
                  </a:txBody>
                  <a:tcPr>
                    <a:solidFill>
                      <a:schemeClr val="accent2">
                        <a:lumMod val="40000"/>
                        <a:lumOff val="60000"/>
                      </a:schemeClr>
                    </a:solidFill>
                  </a:tcPr>
                </a:tc>
                <a:tc>
                  <a:txBody>
                    <a:bodyPr/>
                    <a:lstStyle/>
                    <a:p>
                      <a:r>
                        <a:rPr kumimoji="1" lang="ja-JP" altLang="en-US" b="1" dirty="0">
                          <a:solidFill>
                            <a:srgbClr val="FF0000"/>
                          </a:solidFill>
                        </a:rPr>
                        <a:t>病棟でオーダー</a:t>
                      </a:r>
                      <a:br>
                        <a:rPr kumimoji="1" lang="en-US" altLang="ja-JP" b="1" dirty="0">
                          <a:solidFill>
                            <a:srgbClr val="FF0000"/>
                          </a:solidFill>
                        </a:rPr>
                      </a:br>
                      <a:r>
                        <a:rPr kumimoji="1" lang="ja-JP" altLang="en-US" b="1" dirty="0">
                          <a:solidFill>
                            <a:srgbClr val="FF0000"/>
                          </a:solidFill>
                        </a:rPr>
                        <a:t>打ち合わせ</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病棟でオーダー</a:t>
                      </a:r>
                      <a:br>
                        <a:rPr kumimoji="1" lang="en-US" altLang="ja-JP" b="1" dirty="0">
                          <a:solidFill>
                            <a:srgbClr val="FF0000"/>
                          </a:solidFill>
                        </a:rPr>
                      </a:br>
                      <a:r>
                        <a:rPr kumimoji="1" lang="ja-JP" altLang="en-US" b="1" dirty="0">
                          <a:solidFill>
                            <a:srgbClr val="FF0000"/>
                          </a:solidFill>
                        </a:rPr>
                        <a:t>打ち合わせ</a:t>
                      </a:r>
                    </a:p>
                    <a:p>
                      <a:endParaRPr kumimoji="1" lang="ja-JP" altLang="en-US" b="1" dirty="0"/>
                    </a:p>
                  </a:txBody>
                  <a:tcPr>
                    <a:solidFill>
                      <a:schemeClr val="accent2">
                        <a:lumMod val="40000"/>
                        <a:lumOff val="60000"/>
                      </a:schemeClr>
                    </a:solidFill>
                  </a:tcPr>
                </a:tc>
                <a:tc>
                  <a:txBody>
                    <a:bodyPr/>
                    <a:lstStyle/>
                    <a:p>
                      <a:endParaRPr kumimoji="1" lang="ja-JP" altLang="en-US"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病棟でオーダー</a:t>
                      </a:r>
                      <a:br>
                        <a:rPr kumimoji="1" lang="en-US" altLang="ja-JP" b="1" dirty="0">
                          <a:solidFill>
                            <a:srgbClr val="FF0000"/>
                          </a:solidFill>
                        </a:rPr>
                      </a:br>
                      <a:r>
                        <a:rPr kumimoji="1" lang="ja-JP" altLang="en-US" b="1" dirty="0">
                          <a:solidFill>
                            <a:srgbClr val="FF0000"/>
                          </a:solidFill>
                        </a:rPr>
                        <a:t>打ち合わせ</a:t>
                      </a:r>
                    </a:p>
                    <a:p>
                      <a:endParaRPr kumimoji="1" lang="ja-JP" altLang="en-US" b="1" dirty="0"/>
                    </a:p>
                  </a:txBody>
                  <a:tcPr>
                    <a:solidFill>
                      <a:schemeClr val="accent2">
                        <a:lumMod val="40000"/>
                        <a:lumOff val="60000"/>
                      </a:schemeClr>
                    </a:solidFill>
                  </a:tcPr>
                </a:tc>
                <a:extLst>
                  <a:ext uri="{0D108BD9-81ED-4DB2-BD59-A6C34878D82A}">
                    <a16:rowId xmlns:a16="http://schemas.microsoft.com/office/drawing/2014/main" val="2238247981"/>
                  </a:ext>
                </a:extLst>
              </a:tr>
              <a:tr h="1450498">
                <a:tc>
                  <a:txBody>
                    <a:bodyPr/>
                    <a:lstStyle/>
                    <a:p>
                      <a:r>
                        <a:rPr kumimoji="1" lang="en-US" altLang="ja-JP" b="1" dirty="0">
                          <a:solidFill>
                            <a:schemeClr val="accent1">
                              <a:lumMod val="75000"/>
                            </a:schemeClr>
                          </a:solidFill>
                        </a:rPr>
                        <a:t>9</a:t>
                      </a:r>
                      <a:r>
                        <a:rPr kumimoji="1" lang="ja-JP" altLang="en-US" b="1" dirty="0">
                          <a:solidFill>
                            <a:schemeClr val="accent1">
                              <a:lumMod val="75000"/>
                            </a:schemeClr>
                          </a:solidFill>
                        </a:rPr>
                        <a:t>時過ぎ</a:t>
                      </a:r>
                      <a:endParaRPr kumimoji="1" lang="en-US" altLang="ja-JP" b="1" dirty="0">
                        <a:solidFill>
                          <a:schemeClr val="accent1">
                            <a:lumMod val="75000"/>
                          </a:schemeClr>
                        </a:solidFill>
                      </a:endParaRPr>
                    </a:p>
                    <a:p>
                      <a:r>
                        <a:rPr kumimoji="1" lang="ja-JP" altLang="en-US" b="1" dirty="0">
                          <a:solidFill>
                            <a:schemeClr val="accent1">
                              <a:lumMod val="75000"/>
                            </a:schemeClr>
                          </a:solidFill>
                        </a:rPr>
                        <a:t>～</a:t>
                      </a:r>
                    </a:p>
                  </a:txBody>
                  <a:tcPr>
                    <a:solidFill>
                      <a:schemeClr val="bg2">
                        <a:lumMod val="75000"/>
                      </a:schemeClr>
                    </a:solidFill>
                  </a:tcPr>
                </a:tc>
                <a:tc>
                  <a:txBody>
                    <a:bodyPr/>
                    <a:lstStyle/>
                    <a:p>
                      <a:r>
                        <a:rPr kumimoji="1" lang="en-US" altLang="ja-JP" dirty="0"/>
                        <a:t>9</a:t>
                      </a:r>
                      <a:r>
                        <a:rPr kumimoji="1" lang="ja-JP" altLang="en-US" dirty="0"/>
                        <a:t>時～</a:t>
                      </a:r>
                      <a:endParaRPr kumimoji="1" lang="en-US" altLang="ja-JP" dirty="0"/>
                    </a:p>
                    <a:p>
                      <a:r>
                        <a:rPr kumimoji="1" lang="ja-JP" altLang="en-US" dirty="0"/>
                        <a:t>　２人：手術</a:t>
                      </a:r>
                    </a:p>
                    <a:p>
                      <a:r>
                        <a:rPr kumimoji="1" lang="en-US" altLang="ja-JP" b="1" dirty="0">
                          <a:solidFill>
                            <a:schemeClr val="tx1"/>
                          </a:solidFill>
                        </a:rPr>
                        <a:t>9</a:t>
                      </a:r>
                      <a:r>
                        <a:rPr kumimoji="1" lang="ja-JP" altLang="en-US" b="1" dirty="0">
                          <a:solidFill>
                            <a:schemeClr val="tx1"/>
                          </a:solidFill>
                        </a:rPr>
                        <a:t>時</a:t>
                      </a:r>
                      <a:r>
                        <a:rPr kumimoji="1" lang="en-US" altLang="ja-JP" b="1" dirty="0">
                          <a:solidFill>
                            <a:schemeClr val="tx1"/>
                          </a:solidFill>
                        </a:rPr>
                        <a:t>20</a:t>
                      </a:r>
                      <a:r>
                        <a:rPr kumimoji="1" lang="ja-JP" altLang="en-US" b="1" dirty="0">
                          <a:solidFill>
                            <a:schemeClr val="tx1"/>
                          </a:solidFill>
                        </a:rPr>
                        <a:t>分過ぎ～　　</a:t>
                      </a:r>
                      <a:endParaRPr kumimoji="1" lang="en-US" altLang="ja-JP" b="1" dirty="0">
                        <a:solidFill>
                          <a:schemeClr val="tx1"/>
                        </a:solidFill>
                      </a:endParaRPr>
                    </a:p>
                    <a:p>
                      <a:r>
                        <a:rPr kumimoji="1" lang="ja-JP" altLang="en-US" b="1" dirty="0">
                          <a:solidFill>
                            <a:schemeClr val="tx1"/>
                          </a:solidFill>
                        </a:rPr>
                        <a:t>　２人：</a:t>
                      </a:r>
                      <a:r>
                        <a:rPr kumimoji="1" lang="ja-JP" altLang="en-US" b="1" dirty="0">
                          <a:solidFill>
                            <a:srgbClr val="FF0000"/>
                          </a:solidFill>
                        </a:rPr>
                        <a:t>外来</a:t>
                      </a:r>
                      <a:endParaRPr kumimoji="1" lang="en-US" altLang="ja-JP" b="1" dirty="0">
                        <a:solidFill>
                          <a:srgbClr val="FF0000"/>
                        </a:solidFill>
                      </a:endParaRPr>
                    </a:p>
                  </a:txBody>
                  <a:tcPr>
                    <a:solidFill>
                      <a:schemeClr val="bg1">
                        <a:lumMod val="95000"/>
                      </a:schemeClr>
                    </a:solidFill>
                  </a:tcPr>
                </a:tc>
                <a:tc>
                  <a:txBody>
                    <a:bodyPr/>
                    <a:lstStyle/>
                    <a:p>
                      <a:r>
                        <a:rPr kumimoji="1" lang="en-US" altLang="ja-JP" b="1" dirty="0">
                          <a:solidFill>
                            <a:schemeClr val="tx1"/>
                          </a:solidFill>
                        </a:rPr>
                        <a:t>9</a:t>
                      </a:r>
                      <a:r>
                        <a:rPr kumimoji="1" lang="ja-JP" altLang="en-US" b="1" dirty="0">
                          <a:solidFill>
                            <a:schemeClr val="tx1"/>
                          </a:solidFill>
                        </a:rPr>
                        <a:t>時</a:t>
                      </a:r>
                      <a:r>
                        <a:rPr kumimoji="1" lang="en-US" altLang="ja-JP" b="1" dirty="0">
                          <a:solidFill>
                            <a:schemeClr val="tx1"/>
                          </a:solidFill>
                        </a:rPr>
                        <a:t>20</a:t>
                      </a:r>
                      <a:r>
                        <a:rPr kumimoji="1" lang="ja-JP" altLang="en-US" b="1" dirty="0">
                          <a:solidFill>
                            <a:schemeClr val="tx1"/>
                          </a:solidFill>
                        </a:rPr>
                        <a:t>分過ぎ～　　</a:t>
                      </a:r>
                      <a:endParaRPr kumimoji="1" lang="en-US" altLang="ja-JP" b="1" dirty="0">
                        <a:solidFill>
                          <a:schemeClr val="tx1"/>
                        </a:solidFill>
                      </a:endParaRPr>
                    </a:p>
                    <a:p>
                      <a:r>
                        <a:rPr kumimoji="1" lang="ja-JP" altLang="en-US" b="1" dirty="0">
                          <a:solidFill>
                            <a:schemeClr val="tx1"/>
                          </a:solidFill>
                        </a:rPr>
                        <a:t>　全員</a:t>
                      </a:r>
                      <a:r>
                        <a:rPr kumimoji="1" lang="ja-JP" altLang="en-US" b="1" dirty="0">
                          <a:solidFill>
                            <a:srgbClr val="FF0000"/>
                          </a:solidFill>
                        </a:rPr>
                        <a:t>外来</a:t>
                      </a:r>
                      <a:endParaRPr kumimoji="1" lang="en-US" altLang="ja-JP" b="1" dirty="0">
                        <a:solidFill>
                          <a:srgbClr val="FF0000"/>
                        </a:solidFill>
                      </a:endParaRPr>
                    </a:p>
                    <a:p>
                      <a:endParaRPr kumimoji="1" lang="ja-JP" altLang="en-US" dirty="0">
                        <a:solidFill>
                          <a:srgbClr val="FF0000"/>
                        </a:solidFill>
                      </a:endParaRPr>
                    </a:p>
                  </a:txBody>
                  <a:tcPr>
                    <a:solidFill>
                      <a:schemeClr val="bg1">
                        <a:lumMod val="95000"/>
                      </a:schemeClr>
                    </a:solidFill>
                  </a:tcPr>
                </a:tc>
                <a:tc>
                  <a:txBody>
                    <a:bodyPr/>
                    <a:lstStyle/>
                    <a:p>
                      <a:r>
                        <a:rPr kumimoji="1" lang="en-US" altLang="ja-JP" b="1" dirty="0">
                          <a:solidFill>
                            <a:schemeClr val="tx1"/>
                          </a:solidFill>
                        </a:rPr>
                        <a:t>9</a:t>
                      </a:r>
                      <a:r>
                        <a:rPr kumimoji="1" lang="ja-JP" altLang="en-US" b="1" dirty="0">
                          <a:solidFill>
                            <a:schemeClr val="tx1"/>
                          </a:solidFill>
                        </a:rPr>
                        <a:t>時</a:t>
                      </a:r>
                      <a:r>
                        <a:rPr kumimoji="1" lang="en-US" altLang="ja-JP" b="1" dirty="0">
                          <a:solidFill>
                            <a:schemeClr val="tx1"/>
                          </a:solidFill>
                        </a:rPr>
                        <a:t>20</a:t>
                      </a:r>
                      <a:r>
                        <a:rPr kumimoji="1" lang="ja-JP" altLang="en-US" b="1" dirty="0">
                          <a:solidFill>
                            <a:schemeClr val="tx1"/>
                          </a:solidFill>
                        </a:rPr>
                        <a:t>分過ぎ～　　</a:t>
                      </a:r>
                      <a:endParaRPr kumimoji="1" lang="en-US" altLang="ja-JP" b="1" dirty="0">
                        <a:solidFill>
                          <a:schemeClr val="tx1"/>
                        </a:solidFill>
                      </a:endParaRPr>
                    </a:p>
                    <a:p>
                      <a:r>
                        <a:rPr kumimoji="1" lang="ja-JP" altLang="en-US" b="1" dirty="0">
                          <a:solidFill>
                            <a:schemeClr val="tx1"/>
                          </a:solidFill>
                        </a:rPr>
                        <a:t>　全員</a:t>
                      </a:r>
                      <a:r>
                        <a:rPr kumimoji="1" lang="ja-JP" altLang="en-US" b="1" dirty="0">
                          <a:solidFill>
                            <a:srgbClr val="FF0000"/>
                          </a:solidFill>
                        </a:rPr>
                        <a:t>外来</a:t>
                      </a:r>
                      <a:endParaRPr kumimoji="1" lang="en-US" altLang="ja-JP" b="1" dirty="0">
                        <a:solidFill>
                          <a:srgbClr val="FF0000"/>
                        </a:solidFill>
                      </a:endParaRPr>
                    </a:p>
                    <a:p>
                      <a:endParaRPr kumimoji="1" lang="ja-JP" altLang="en-US" dirty="0">
                        <a:solidFill>
                          <a:schemeClr val="tx1"/>
                        </a:solidFill>
                      </a:endParaRPr>
                    </a:p>
                  </a:txBody>
                  <a:tcPr>
                    <a:solidFill>
                      <a:schemeClr val="bg1">
                        <a:lumMod val="95000"/>
                      </a:schemeClr>
                    </a:solidFill>
                  </a:tcPr>
                </a:tc>
                <a:tc>
                  <a:txBody>
                    <a:bodyPr/>
                    <a:lstStyle/>
                    <a:p>
                      <a:r>
                        <a:rPr kumimoji="1" lang="en-US" altLang="ja-JP" b="1" baseline="0" dirty="0">
                          <a:solidFill>
                            <a:schemeClr val="tx1"/>
                          </a:solidFill>
                        </a:rPr>
                        <a:t>9</a:t>
                      </a:r>
                      <a:r>
                        <a:rPr kumimoji="1" lang="ja-JP" altLang="en-US" b="1" baseline="0" dirty="0">
                          <a:solidFill>
                            <a:schemeClr val="tx1"/>
                          </a:solidFill>
                        </a:rPr>
                        <a:t>時～</a:t>
                      </a:r>
                      <a:endParaRPr kumimoji="1" lang="en-US" altLang="ja-JP" b="1" baseline="0" dirty="0">
                        <a:solidFill>
                          <a:schemeClr val="tx1"/>
                        </a:solidFill>
                      </a:endParaRPr>
                    </a:p>
                    <a:p>
                      <a:r>
                        <a:rPr kumimoji="1" lang="ja-JP" altLang="en-US" b="1" baseline="0" dirty="0">
                          <a:solidFill>
                            <a:schemeClr val="tx1"/>
                          </a:solidFill>
                        </a:rPr>
                        <a:t>　２人：</a:t>
                      </a:r>
                      <a:r>
                        <a:rPr kumimoji="1" lang="ja-JP" altLang="en-US" b="1" baseline="0" dirty="0">
                          <a:solidFill>
                            <a:srgbClr val="FF0000"/>
                          </a:solidFill>
                        </a:rPr>
                        <a:t>手術</a:t>
                      </a:r>
                    </a:p>
                    <a:p>
                      <a:r>
                        <a:rPr kumimoji="1" lang="en-US" altLang="ja-JP" dirty="0"/>
                        <a:t>9</a:t>
                      </a:r>
                      <a:r>
                        <a:rPr kumimoji="1" lang="ja-JP" altLang="en-US" dirty="0"/>
                        <a:t>時</a:t>
                      </a:r>
                      <a:r>
                        <a:rPr kumimoji="1" lang="en-US" altLang="ja-JP" dirty="0"/>
                        <a:t>20</a:t>
                      </a:r>
                      <a:r>
                        <a:rPr kumimoji="1" lang="ja-JP" altLang="en-US" dirty="0"/>
                        <a:t>分過ぎ～　　</a:t>
                      </a:r>
                      <a:endParaRPr kumimoji="1" lang="en-US" altLang="ja-JP" dirty="0"/>
                    </a:p>
                    <a:p>
                      <a:r>
                        <a:rPr kumimoji="1" lang="ja-JP" altLang="en-US" dirty="0"/>
                        <a:t>　２人：外来</a:t>
                      </a:r>
                      <a:endParaRPr kumimoji="1" lang="en-US" altLang="ja-JP" dirty="0"/>
                    </a:p>
                    <a:p>
                      <a:endParaRPr kumimoji="1" lang="ja-JP" altLang="en-US" dirty="0"/>
                    </a:p>
                  </a:txBody>
                  <a:tcPr>
                    <a:solidFill>
                      <a:schemeClr val="bg1">
                        <a:lumMod val="95000"/>
                      </a:schemeClr>
                    </a:solidFill>
                  </a:tcPr>
                </a:tc>
                <a:tc>
                  <a:txBody>
                    <a:bodyPr/>
                    <a:lstStyle/>
                    <a:p>
                      <a:r>
                        <a:rPr kumimoji="1" lang="en-US" altLang="ja-JP" b="1" dirty="0">
                          <a:solidFill>
                            <a:schemeClr val="tx1"/>
                          </a:solidFill>
                        </a:rPr>
                        <a:t>9</a:t>
                      </a:r>
                      <a:r>
                        <a:rPr kumimoji="1" lang="ja-JP" altLang="en-US" b="1" dirty="0">
                          <a:solidFill>
                            <a:schemeClr val="tx1"/>
                          </a:solidFill>
                        </a:rPr>
                        <a:t>時</a:t>
                      </a:r>
                      <a:r>
                        <a:rPr kumimoji="1" lang="en-US" altLang="ja-JP" b="1" dirty="0">
                          <a:solidFill>
                            <a:schemeClr val="tx1"/>
                          </a:solidFill>
                        </a:rPr>
                        <a:t>20</a:t>
                      </a:r>
                      <a:r>
                        <a:rPr kumimoji="1" lang="ja-JP" altLang="en-US" b="1" dirty="0">
                          <a:solidFill>
                            <a:schemeClr val="tx1"/>
                          </a:solidFill>
                        </a:rPr>
                        <a:t>分過ぎ～　　</a:t>
                      </a:r>
                      <a:endParaRPr kumimoji="1" lang="en-US" altLang="ja-JP" b="1" dirty="0">
                        <a:solidFill>
                          <a:schemeClr val="tx1"/>
                        </a:solidFill>
                      </a:endParaRPr>
                    </a:p>
                    <a:p>
                      <a:r>
                        <a:rPr kumimoji="1" lang="ja-JP" altLang="en-US" b="1" dirty="0">
                          <a:solidFill>
                            <a:schemeClr val="tx1"/>
                          </a:solidFill>
                        </a:rPr>
                        <a:t>　全員</a:t>
                      </a:r>
                      <a:r>
                        <a:rPr kumimoji="1" lang="ja-JP" altLang="en-US" b="1" dirty="0">
                          <a:solidFill>
                            <a:srgbClr val="FF0000"/>
                          </a:solidFill>
                        </a:rPr>
                        <a:t>外来</a:t>
                      </a:r>
                      <a:endParaRPr kumimoji="1" lang="en-US" altLang="ja-JP" b="1" dirty="0">
                        <a:solidFill>
                          <a:srgbClr val="FF0000"/>
                        </a:solidFill>
                      </a:endParaRPr>
                    </a:p>
                    <a:p>
                      <a:endParaRPr kumimoji="1" lang="ja-JP" altLang="en-US" dirty="0"/>
                    </a:p>
                  </a:txBody>
                  <a:tcPr>
                    <a:solidFill>
                      <a:schemeClr val="bg1">
                        <a:lumMod val="95000"/>
                      </a:schemeClr>
                    </a:solidFill>
                  </a:tcPr>
                </a:tc>
                <a:extLst>
                  <a:ext uri="{0D108BD9-81ED-4DB2-BD59-A6C34878D82A}">
                    <a16:rowId xmlns:a16="http://schemas.microsoft.com/office/drawing/2014/main" val="2465993142"/>
                  </a:ext>
                </a:extLst>
              </a:tr>
              <a:tr h="1178529">
                <a:tc>
                  <a:txBody>
                    <a:bodyPr/>
                    <a:lstStyle/>
                    <a:p>
                      <a:r>
                        <a:rPr kumimoji="1" lang="ja-JP" altLang="en-US" b="1" dirty="0">
                          <a:solidFill>
                            <a:schemeClr val="accent1">
                              <a:lumMod val="75000"/>
                            </a:schemeClr>
                          </a:solidFill>
                        </a:rPr>
                        <a:t>午後</a:t>
                      </a:r>
                    </a:p>
                  </a:txBody>
                  <a:tcPr>
                    <a:solidFill>
                      <a:schemeClr val="bg2">
                        <a:lumMod val="75000"/>
                      </a:schemeClr>
                    </a:solidFill>
                  </a:tcPr>
                </a:tc>
                <a:tc>
                  <a:txBody>
                    <a:bodyPr/>
                    <a:lstStyle/>
                    <a:p>
                      <a:r>
                        <a:rPr kumimoji="1" lang="ja-JP" altLang="en-US" sz="2000" dirty="0"/>
                        <a:t>手術</a:t>
                      </a:r>
                    </a:p>
                  </a:txBody>
                  <a:tcPr>
                    <a:solidFill>
                      <a:schemeClr val="bg1">
                        <a:lumMod val="95000"/>
                      </a:schemeClr>
                    </a:solidFill>
                  </a:tcPr>
                </a:tc>
                <a:tc>
                  <a:txBody>
                    <a:bodyPr/>
                    <a:lstStyle/>
                    <a:p>
                      <a:r>
                        <a:rPr kumimoji="1" lang="ja-JP" altLang="en-US" sz="2000" b="1" dirty="0">
                          <a:solidFill>
                            <a:srgbClr val="FF0000"/>
                          </a:solidFill>
                        </a:rPr>
                        <a:t>外来</a:t>
                      </a:r>
                      <a:endParaRPr kumimoji="1" lang="en-US" altLang="ja-JP" sz="2000" b="1" dirty="0">
                        <a:solidFill>
                          <a:srgbClr val="FF0000"/>
                        </a:solidFill>
                      </a:endParaRPr>
                    </a:p>
                    <a:p>
                      <a:r>
                        <a:rPr kumimoji="1" lang="ja-JP" altLang="en-US" sz="2000" b="1" dirty="0">
                          <a:solidFill>
                            <a:schemeClr val="tx1"/>
                          </a:solidFill>
                        </a:rPr>
                        <a:t>　</a:t>
                      </a:r>
                      <a:r>
                        <a:rPr kumimoji="1" lang="en-US" altLang="ja-JP" sz="2000" b="1" dirty="0">
                          <a:solidFill>
                            <a:schemeClr val="tx1"/>
                          </a:solidFill>
                        </a:rPr>
                        <a:t>FNA</a:t>
                      </a:r>
                    </a:p>
                    <a:p>
                      <a:r>
                        <a:rPr kumimoji="1" lang="ja-JP" altLang="en-US" sz="2000" b="1" dirty="0">
                          <a:solidFill>
                            <a:schemeClr val="tx1"/>
                          </a:solidFill>
                        </a:rPr>
                        <a:t>　手術説明　等</a:t>
                      </a:r>
                    </a:p>
                  </a:txBody>
                  <a:tcPr>
                    <a:solidFill>
                      <a:schemeClr val="bg1">
                        <a:lumMod val="95000"/>
                      </a:schemeClr>
                    </a:solidFill>
                  </a:tcPr>
                </a:tc>
                <a:tc>
                  <a:txBody>
                    <a:bodyPr/>
                    <a:lstStyle/>
                    <a:p>
                      <a:r>
                        <a:rPr kumimoji="1" lang="ja-JP" altLang="en-US" sz="2000" b="1" dirty="0">
                          <a:solidFill>
                            <a:srgbClr val="FF0000"/>
                          </a:solidFill>
                        </a:rPr>
                        <a:t>手術</a:t>
                      </a:r>
                      <a:endParaRPr kumimoji="1" lang="ja-JP" altLang="en-US" sz="2000" b="1" dirty="0">
                        <a:solidFill>
                          <a:schemeClr val="tx1"/>
                        </a:solidFill>
                      </a:endParaRPr>
                    </a:p>
                  </a:txBody>
                  <a:tcPr>
                    <a:solidFill>
                      <a:schemeClr val="bg1">
                        <a:lumMod val="95000"/>
                      </a:schemeClr>
                    </a:solidFill>
                  </a:tcPr>
                </a:tc>
                <a:tc>
                  <a:txBody>
                    <a:bodyPr/>
                    <a:lstStyle/>
                    <a:p>
                      <a:r>
                        <a:rPr kumimoji="1" lang="ja-JP" altLang="en-US" sz="2000" b="1" dirty="0">
                          <a:solidFill>
                            <a:srgbClr val="FF0000"/>
                          </a:solidFill>
                        </a:rPr>
                        <a:t>手術</a:t>
                      </a:r>
                      <a:endParaRPr kumimoji="1" lang="en-US" altLang="ja-JP" sz="2000" b="1" dirty="0">
                        <a:solidFill>
                          <a:srgbClr val="FF0000"/>
                        </a:solidFill>
                      </a:endParaRPr>
                    </a:p>
                    <a:p>
                      <a:endParaRPr kumimoji="1" lang="ja-JP" altLang="en-US" sz="2000" b="1" dirty="0">
                        <a:solidFill>
                          <a:srgbClr val="FF0000"/>
                        </a:solidFill>
                      </a:endParaRPr>
                    </a:p>
                  </a:txBody>
                  <a:tcPr>
                    <a:solidFill>
                      <a:schemeClr val="bg1">
                        <a:lumMod val="95000"/>
                      </a:schemeClr>
                    </a:solidFill>
                  </a:tcPr>
                </a:tc>
                <a:tc>
                  <a:txBody>
                    <a:bodyPr/>
                    <a:lstStyle/>
                    <a:p>
                      <a:r>
                        <a:rPr kumimoji="1" lang="en-US" altLang="ja-JP" dirty="0">
                          <a:solidFill>
                            <a:srgbClr val="FF0000"/>
                          </a:solidFill>
                        </a:rPr>
                        <a:t>14</a:t>
                      </a:r>
                      <a:r>
                        <a:rPr kumimoji="1" lang="ja-JP" altLang="en-US" dirty="0">
                          <a:solidFill>
                            <a:srgbClr val="FF0000"/>
                          </a:solidFill>
                        </a:rPr>
                        <a:t>時～</a:t>
                      </a:r>
                      <a:r>
                        <a:rPr kumimoji="1" lang="en-US" altLang="ja-JP" dirty="0">
                          <a:solidFill>
                            <a:srgbClr val="FF0000"/>
                          </a:solidFill>
                        </a:rPr>
                        <a:t>15</a:t>
                      </a:r>
                      <a:r>
                        <a:rPr kumimoji="1" lang="ja-JP" altLang="en-US" dirty="0">
                          <a:solidFill>
                            <a:srgbClr val="FF0000"/>
                          </a:solidFill>
                        </a:rPr>
                        <a:t>時</a:t>
                      </a:r>
                      <a:endParaRPr kumimoji="1" lang="en-US" altLang="ja-JP" dirty="0">
                        <a:solidFill>
                          <a:srgbClr val="FF0000"/>
                        </a:solidFill>
                      </a:endParaRPr>
                    </a:p>
                    <a:p>
                      <a:r>
                        <a:rPr kumimoji="1" lang="ja-JP" altLang="en-US" dirty="0">
                          <a:solidFill>
                            <a:srgbClr val="FF0000"/>
                          </a:solidFill>
                        </a:rPr>
                        <a:t>他職種カンファレンス・手術カンファレンス</a:t>
                      </a:r>
                    </a:p>
                  </a:txBody>
                  <a:tcPr>
                    <a:solidFill>
                      <a:srgbClr val="00B0F0"/>
                    </a:solidFill>
                  </a:tcPr>
                </a:tc>
                <a:extLst>
                  <a:ext uri="{0D108BD9-81ED-4DB2-BD59-A6C34878D82A}">
                    <a16:rowId xmlns:a16="http://schemas.microsoft.com/office/drawing/2014/main" val="470523155"/>
                  </a:ext>
                </a:extLst>
              </a:tr>
              <a:tr h="634593">
                <a:tc>
                  <a:txBody>
                    <a:bodyPr/>
                    <a:lstStyle/>
                    <a:p>
                      <a:endParaRPr kumimoji="1" lang="ja-JP" altLang="en-US" dirty="0"/>
                    </a:p>
                  </a:txBody>
                  <a:tcPr>
                    <a:solidFill>
                      <a:schemeClr val="bg1">
                        <a:lumMod val="95000"/>
                      </a:schemeClr>
                    </a:solidFill>
                  </a:tcPr>
                </a:tc>
                <a:tc>
                  <a:txBody>
                    <a:bodyPr/>
                    <a:lstStyle/>
                    <a:p>
                      <a:r>
                        <a:rPr kumimoji="1" lang="ja-JP" altLang="en-US" sz="2000" dirty="0"/>
                        <a:t>術後回診</a:t>
                      </a:r>
                    </a:p>
                  </a:txBody>
                  <a:tcPr>
                    <a:solidFill>
                      <a:schemeClr val="bg1">
                        <a:lumMod val="95000"/>
                      </a:schemeClr>
                    </a:solidFill>
                  </a:tcPr>
                </a:tc>
                <a:tc>
                  <a:txBody>
                    <a:bodyPr/>
                    <a:lstStyle/>
                    <a:p>
                      <a:endParaRPr kumimoji="1" lang="ja-JP" altLang="en-US" dirty="0"/>
                    </a:p>
                  </a:txBody>
                  <a:tcPr>
                    <a:solidFill>
                      <a:schemeClr val="bg1">
                        <a:lumMod val="95000"/>
                      </a:schemeClr>
                    </a:solidFill>
                  </a:tcPr>
                </a:tc>
                <a:tc>
                  <a:txBody>
                    <a:bodyPr/>
                    <a:lstStyle/>
                    <a:p>
                      <a:endParaRPr kumimoji="1" lang="ja-JP" altLang="en-US" dirty="0"/>
                    </a:p>
                  </a:txBody>
                  <a:tcPr>
                    <a:solidFill>
                      <a:schemeClr val="bg1">
                        <a:lumMod val="95000"/>
                      </a:schemeClr>
                    </a:solidFill>
                  </a:tcPr>
                </a:tc>
                <a:tc>
                  <a:txBody>
                    <a:bodyPr/>
                    <a:lstStyle/>
                    <a:p>
                      <a:r>
                        <a:rPr kumimoji="1" lang="ja-JP" altLang="en-US" dirty="0"/>
                        <a:t>病棟患者カンファレンス・回診</a:t>
                      </a:r>
                    </a:p>
                  </a:txBody>
                  <a:tcPr>
                    <a:solidFill>
                      <a:schemeClr val="bg1">
                        <a:lumMod val="95000"/>
                      </a:schemeClr>
                    </a:solidFill>
                  </a:tcPr>
                </a:tc>
                <a:tc>
                  <a:txBody>
                    <a:bodyPr/>
                    <a:lstStyle/>
                    <a:p>
                      <a:r>
                        <a:rPr kumimoji="1" lang="en-US" altLang="ja-JP" b="1" dirty="0">
                          <a:solidFill>
                            <a:schemeClr val="tx1"/>
                          </a:solidFill>
                        </a:rPr>
                        <a:t>15</a:t>
                      </a:r>
                      <a:r>
                        <a:rPr kumimoji="1" lang="ja-JP" altLang="en-US" b="1" dirty="0">
                          <a:solidFill>
                            <a:schemeClr val="tx1"/>
                          </a:solidFill>
                        </a:rPr>
                        <a:t>時～</a:t>
                      </a:r>
                      <a:r>
                        <a:rPr kumimoji="1" lang="ja-JP" altLang="en-US" b="1" dirty="0">
                          <a:solidFill>
                            <a:srgbClr val="FF0000"/>
                          </a:solidFill>
                        </a:rPr>
                        <a:t>外来</a:t>
                      </a:r>
                    </a:p>
                  </a:txBody>
                  <a:tcPr>
                    <a:solidFill>
                      <a:schemeClr val="bg1">
                        <a:lumMod val="95000"/>
                      </a:schemeClr>
                    </a:solidFill>
                  </a:tcPr>
                </a:tc>
                <a:extLst>
                  <a:ext uri="{0D108BD9-81ED-4DB2-BD59-A6C34878D82A}">
                    <a16:rowId xmlns:a16="http://schemas.microsoft.com/office/drawing/2014/main" val="3234763738"/>
                  </a:ext>
                </a:extLst>
              </a:tr>
            </a:tbl>
          </a:graphicData>
        </a:graphic>
      </p:graphicFrame>
      <p:sp>
        <p:nvSpPr>
          <p:cNvPr id="3" name="タイトル 1">
            <a:extLst>
              <a:ext uri="{FF2B5EF4-FFF2-40B4-BE49-F238E27FC236}">
                <a16:creationId xmlns:a16="http://schemas.microsoft.com/office/drawing/2014/main" id="{33D9F240-4DAD-DCD6-73D3-2C629006AB96}"/>
              </a:ext>
            </a:extLst>
          </p:cNvPr>
          <p:cNvSpPr txBox="1">
            <a:spLocks/>
          </p:cNvSpPr>
          <p:nvPr/>
        </p:nvSpPr>
        <p:spPr>
          <a:xfrm>
            <a:off x="4898570" y="181723"/>
            <a:ext cx="7108372" cy="654873"/>
          </a:xfrm>
          <a:prstGeom prst="rect">
            <a:avLst/>
          </a:prstGeom>
          <a:ln>
            <a:solidFill>
              <a:srgbClr val="0070C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a:solidFill>
                  <a:srgbClr val="FF0000"/>
                </a:solidFill>
              </a:rPr>
              <a:t>赤字</a:t>
            </a:r>
            <a:r>
              <a:rPr lang="ja-JP" altLang="en-US" sz="2000" b="1" dirty="0"/>
              <a:t>：女性医師の勤務の様子 ９時から１６時３０分勤務。</a:t>
            </a:r>
            <a:endParaRPr lang="en-US" altLang="ja-JP" sz="2000" b="1" dirty="0"/>
          </a:p>
          <a:p>
            <a:r>
              <a:rPr lang="ja-JP" altLang="en-US" sz="2000" b="1" dirty="0">
                <a:solidFill>
                  <a:srgbClr val="FFC000"/>
                </a:solidFill>
              </a:rPr>
              <a:t>□</a:t>
            </a:r>
            <a:r>
              <a:rPr lang="ja-JP" altLang="en-US" sz="2000" b="1" dirty="0">
                <a:solidFill>
                  <a:srgbClr val="00B0F0"/>
                </a:solidFill>
              </a:rPr>
              <a:t>□</a:t>
            </a:r>
            <a:r>
              <a:rPr lang="ja-JP" altLang="en-US" sz="2000" b="1" u="sng" dirty="0"/>
              <a:t>工夫個所</a:t>
            </a:r>
            <a:r>
              <a:rPr lang="ja-JP" altLang="en-US" sz="2000" b="1" dirty="0"/>
              <a:t>を塗りつぶし色で示した。</a:t>
            </a:r>
          </a:p>
        </p:txBody>
      </p:sp>
    </p:spTree>
    <p:extLst>
      <p:ext uri="{BB962C8B-B14F-4D97-AF65-F5344CB8AC3E}">
        <p14:creationId xmlns:p14="http://schemas.microsoft.com/office/powerpoint/2010/main" val="4029196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2534848-83A8-B701-83FC-D5798ADF8C2A}"/>
              </a:ext>
            </a:extLst>
          </p:cNvPr>
          <p:cNvSpPr>
            <a:spLocks noGrp="1"/>
          </p:cNvSpPr>
          <p:nvPr>
            <p:ph idx="1"/>
          </p:nvPr>
        </p:nvSpPr>
        <p:spPr>
          <a:xfrm>
            <a:off x="723900" y="936172"/>
            <a:ext cx="10978244" cy="5792191"/>
          </a:xfrm>
        </p:spPr>
        <p:txBody>
          <a:bodyPr>
            <a:normAutofit fontScale="92500" lnSpcReduction="10000"/>
          </a:bodyPr>
          <a:lstStyle/>
          <a:p>
            <a:pPr marL="0" indent="0">
              <a:buNone/>
            </a:pPr>
            <a:r>
              <a:rPr kumimoji="1" lang="ja-JP" altLang="en-US" dirty="0"/>
              <a:t>・病院で定められている勤務時間は</a:t>
            </a:r>
            <a:r>
              <a:rPr kumimoji="1" lang="en-US" altLang="ja-JP" dirty="0"/>
              <a:t>8</a:t>
            </a:r>
            <a:r>
              <a:rPr kumimoji="1" lang="ja-JP" altLang="en-US" dirty="0"/>
              <a:t>時</a:t>
            </a:r>
            <a:r>
              <a:rPr kumimoji="1" lang="en-US" altLang="ja-JP" dirty="0"/>
              <a:t>30</a:t>
            </a:r>
            <a:r>
              <a:rPr kumimoji="1" lang="ja-JP" altLang="en-US" dirty="0"/>
              <a:t>分～</a:t>
            </a:r>
            <a:r>
              <a:rPr kumimoji="1" lang="en-US" altLang="ja-JP" dirty="0"/>
              <a:t>17</a:t>
            </a:r>
            <a:r>
              <a:rPr kumimoji="1" lang="ja-JP" altLang="en-US" dirty="0"/>
              <a:t>時</a:t>
            </a:r>
            <a:r>
              <a:rPr kumimoji="1" lang="en-US" altLang="ja-JP" dirty="0"/>
              <a:t>15</a:t>
            </a:r>
            <a:r>
              <a:rPr kumimoji="1" lang="ja-JP" altLang="en-US" dirty="0"/>
              <a:t>分。</a:t>
            </a:r>
            <a:endParaRPr kumimoji="1" lang="en-US" altLang="ja-JP" dirty="0"/>
          </a:p>
          <a:p>
            <a:pPr marL="0" indent="0">
              <a:buNone/>
            </a:pPr>
            <a:r>
              <a:rPr kumimoji="1" lang="ja-JP" altLang="en-US" dirty="0"/>
              <a:t>・女性医師の勤務時間 </a:t>
            </a:r>
            <a:r>
              <a:rPr kumimoji="1" lang="en-US" altLang="ja-JP" dirty="0"/>
              <a:t>9</a:t>
            </a:r>
            <a:r>
              <a:rPr kumimoji="1" lang="ja-JP" altLang="en-US" dirty="0"/>
              <a:t>時～</a:t>
            </a:r>
            <a:r>
              <a:rPr kumimoji="1" lang="en-US" altLang="ja-JP" dirty="0"/>
              <a:t>16</a:t>
            </a:r>
            <a:r>
              <a:rPr kumimoji="1" lang="ja-JP" altLang="en-US" dirty="0"/>
              <a:t>時</a:t>
            </a:r>
            <a:r>
              <a:rPr kumimoji="1" lang="en-US" altLang="ja-JP" dirty="0"/>
              <a:t>30</a:t>
            </a:r>
            <a:r>
              <a:rPr kumimoji="1" lang="ja-JP" altLang="en-US" dirty="0"/>
              <a:t>分　時短勤務である。</a:t>
            </a:r>
            <a:endParaRPr kumimoji="1" lang="en-US" altLang="ja-JP" dirty="0"/>
          </a:p>
          <a:p>
            <a:endParaRPr lang="en-US" altLang="ja-JP" dirty="0"/>
          </a:p>
          <a:p>
            <a:pPr marL="0" indent="0">
              <a:buNone/>
            </a:pPr>
            <a:r>
              <a:rPr kumimoji="1" lang="ja-JP" altLang="en-US" dirty="0"/>
              <a:t>・朝</a:t>
            </a:r>
            <a:r>
              <a:rPr kumimoji="1" lang="en-US" altLang="ja-JP" dirty="0"/>
              <a:t>8</a:t>
            </a:r>
            <a:r>
              <a:rPr kumimoji="1" lang="ja-JP" altLang="en-US" dirty="0"/>
              <a:t>時</a:t>
            </a:r>
            <a:r>
              <a:rPr kumimoji="1" lang="en-US" altLang="ja-JP" dirty="0"/>
              <a:t>35</a:t>
            </a:r>
            <a:r>
              <a:rPr kumimoji="1" lang="ja-JP" altLang="en-US" dirty="0"/>
              <a:t>分から耳鼻科医、皆での病棟患者診察は参加できない</a:t>
            </a:r>
            <a:endParaRPr kumimoji="1" lang="en-US" altLang="ja-JP" dirty="0"/>
          </a:p>
          <a:p>
            <a:pPr marL="0" indent="0">
              <a:buNone/>
            </a:pPr>
            <a:r>
              <a:rPr lang="ja-JP" altLang="en-US" u="sng" dirty="0"/>
              <a:t>・９時から９時</a:t>
            </a:r>
            <a:r>
              <a:rPr lang="en-US" altLang="ja-JP" u="sng" dirty="0"/>
              <a:t>20</a:t>
            </a:r>
            <a:r>
              <a:rPr lang="ja-JP" altLang="en-US" u="sng" dirty="0"/>
              <a:t>分： 病棟で３人の医師と電子カルテ記載や</a:t>
            </a:r>
            <a:endParaRPr lang="en-US" altLang="ja-JP" u="sng" dirty="0"/>
          </a:p>
          <a:p>
            <a:pPr marL="0" indent="0">
              <a:buNone/>
            </a:pPr>
            <a:r>
              <a:rPr lang="ja-JP" altLang="en-US" u="sng" dirty="0"/>
              <a:t>　オーダーをしながら、話してうちあわせをする。（</a:t>
            </a:r>
            <a:r>
              <a:rPr lang="ja-JP" altLang="en-US" u="sng" dirty="0">
                <a:solidFill>
                  <a:srgbClr val="FFC000"/>
                </a:solidFill>
              </a:rPr>
              <a:t>橙色</a:t>
            </a:r>
            <a:r>
              <a:rPr lang="ja-JP" altLang="en-US" u="sng" dirty="0"/>
              <a:t>）</a:t>
            </a:r>
            <a:endParaRPr lang="en-US" altLang="ja-JP" u="sng" dirty="0"/>
          </a:p>
          <a:p>
            <a:pPr marL="0" indent="0">
              <a:buNone/>
            </a:pPr>
            <a:r>
              <a:rPr lang="ja-JP" altLang="en-US" dirty="0"/>
              <a:t>　なお木曜日の手術日は、９時入室にて打ち合わせできないので</a:t>
            </a:r>
            <a:endParaRPr lang="en-US" altLang="ja-JP" dirty="0"/>
          </a:p>
          <a:p>
            <a:pPr marL="0" indent="0">
              <a:buNone/>
            </a:pPr>
            <a:r>
              <a:rPr lang="ja-JP" altLang="en-US" dirty="0"/>
              <a:t>　他の医師がオーダーをする。</a:t>
            </a:r>
            <a:endParaRPr lang="en-US" altLang="ja-JP" dirty="0"/>
          </a:p>
          <a:p>
            <a:pPr marL="0" indent="0">
              <a:buNone/>
            </a:pPr>
            <a:r>
              <a:rPr lang="ja-JP" altLang="en-US" dirty="0"/>
              <a:t>・</a:t>
            </a:r>
            <a:r>
              <a:rPr lang="ja-JP" altLang="en-US" u="sng" dirty="0"/>
              <a:t>他職種カンファレンスおよび手術カンファレンス、症例相談を</a:t>
            </a:r>
            <a:endParaRPr lang="en-US" altLang="ja-JP" u="sng" dirty="0"/>
          </a:p>
          <a:p>
            <a:pPr marL="0" indent="0">
              <a:buNone/>
            </a:pPr>
            <a:r>
              <a:rPr lang="ja-JP" altLang="en-US" u="sng" dirty="0"/>
              <a:t>　金曜日</a:t>
            </a:r>
            <a:r>
              <a:rPr lang="en-US" altLang="ja-JP" u="sng" dirty="0"/>
              <a:t>14</a:t>
            </a:r>
            <a:r>
              <a:rPr lang="ja-JP" altLang="en-US" u="sng" dirty="0"/>
              <a:t>時から</a:t>
            </a:r>
            <a:r>
              <a:rPr lang="en-US" altLang="ja-JP" u="sng" dirty="0"/>
              <a:t>15</a:t>
            </a:r>
            <a:r>
              <a:rPr lang="ja-JP" altLang="en-US" u="sng" dirty="0"/>
              <a:t>時の１時間の間に行う。（</a:t>
            </a:r>
            <a:r>
              <a:rPr lang="ja-JP" altLang="en-US" u="sng" dirty="0">
                <a:solidFill>
                  <a:srgbClr val="00B0F0"/>
                </a:solidFill>
              </a:rPr>
              <a:t>青色部分</a:t>
            </a:r>
            <a:r>
              <a:rPr lang="ja-JP" altLang="en-US" u="sng" dirty="0"/>
              <a:t>）</a:t>
            </a:r>
            <a:endParaRPr lang="en-US" altLang="ja-JP" u="sng" dirty="0"/>
          </a:p>
          <a:p>
            <a:pPr marL="0" indent="0">
              <a:buNone/>
            </a:pPr>
            <a:r>
              <a:rPr lang="ja-JP" altLang="en-US" dirty="0"/>
              <a:t>・月曜日の術後回診や、木曜日の病棟患者カンファレンスは手術終了</a:t>
            </a:r>
            <a:endParaRPr lang="en-US" altLang="ja-JP" dirty="0"/>
          </a:p>
          <a:p>
            <a:pPr marL="0" indent="0">
              <a:buNone/>
            </a:pPr>
            <a:r>
              <a:rPr lang="ja-JP" altLang="en-US" dirty="0"/>
              <a:t>　時間によっては参加できないこともある。</a:t>
            </a:r>
            <a:endParaRPr lang="en-US" altLang="ja-JP" dirty="0"/>
          </a:p>
          <a:p>
            <a:pPr marL="0" indent="0">
              <a:buNone/>
            </a:pPr>
            <a:r>
              <a:rPr lang="ja-JP" altLang="en-US" dirty="0"/>
              <a:t>・女性医師は、外科系当直は免除申請をしている</a:t>
            </a:r>
            <a:endParaRPr lang="en-US" altLang="ja-JP" dirty="0"/>
          </a:p>
          <a:p>
            <a:pPr marL="0" indent="0">
              <a:buNone/>
            </a:pPr>
            <a:endParaRPr kumimoji="1" lang="ja-JP" altLang="en-US" dirty="0"/>
          </a:p>
        </p:txBody>
      </p:sp>
      <p:sp>
        <p:nvSpPr>
          <p:cNvPr id="4" name="タイトル 1">
            <a:extLst>
              <a:ext uri="{FF2B5EF4-FFF2-40B4-BE49-F238E27FC236}">
                <a16:creationId xmlns:a16="http://schemas.microsoft.com/office/drawing/2014/main" id="{F9AB20E8-4A85-B53E-E65A-A5E3E6348468}"/>
              </a:ext>
            </a:extLst>
          </p:cNvPr>
          <p:cNvSpPr>
            <a:spLocks noGrp="1"/>
          </p:cNvSpPr>
          <p:nvPr>
            <p:ph type="title"/>
          </p:nvPr>
        </p:nvSpPr>
        <p:spPr>
          <a:xfrm>
            <a:off x="871220" y="129637"/>
            <a:ext cx="10449560" cy="1018320"/>
          </a:xfrm>
        </p:spPr>
        <p:txBody>
          <a:bodyPr>
            <a:normAutofit/>
          </a:bodyPr>
          <a:lstStyle/>
          <a:p>
            <a:pPr algn="ctr"/>
            <a:r>
              <a:rPr kumimoji="1" lang="ja-JP" altLang="en-US" sz="3600" b="1" dirty="0"/>
              <a:t>女性医師の勤務の様子</a:t>
            </a:r>
          </a:p>
        </p:txBody>
      </p:sp>
    </p:spTree>
    <p:extLst>
      <p:ext uri="{BB962C8B-B14F-4D97-AF65-F5344CB8AC3E}">
        <p14:creationId xmlns:p14="http://schemas.microsoft.com/office/powerpoint/2010/main" val="842485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E21946-AE7E-7F5E-20C0-CAA442127344}"/>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F796970-B6F7-9197-DBB9-ED0163EDDBF1}"/>
              </a:ext>
            </a:extLst>
          </p:cNvPr>
          <p:cNvSpPr>
            <a:spLocks noGrp="1"/>
          </p:cNvSpPr>
          <p:nvPr>
            <p:ph idx="1"/>
          </p:nvPr>
        </p:nvSpPr>
        <p:spPr>
          <a:xfrm>
            <a:off x="658585" y="1338943"/>
            <a:ext cx="11108871" cy="5595257"/>
          </a:xfrm>
        </p:spPr>
        <p:txBody>
          <a:bodyPr>
            <a:normAutofit/>
          </a:bodyPr>
          <a:lstStyle/>
          <a:p>
            <a:pPr marL="0" indent="0">
              <a:buNone/>
            </a:pPr>
            <a:r>
              <a:rPr lang="en-US" altLang="ja-JP" dirty="0"/>
              <a:t>1)</a:t>
            </a:r>
            <a:r>
              <a:rPr lang="ja-JP" altLang="en-US" dirty="0"/>
              <a:t>外来予約時間を９時</a:t>
            </a:r>
            <a:r>
              <a:rPr lang="en-US" altLang="ja-JP" dirty="0"/>
              <a:t>30</a:t>
            </a:r>
            <a:r>
              <a:rPr lang="ja-JP" altLang="en-US" dirty="0"/>
              <a:t>分からと初診再診含めてすることで、</a:t>
            </a:r>
            <a:endParaRPr lang="en-US" altLang="ja-JP" dirty="0"/>
          </a:p>
          <a:p>
            <a:pPr marL="0" indent="0">
              <a:buNone/>
            </a:pPr>
            <a:r>
              <a:rPr lang="ja-JP" altLang="en-US" dirty="0"/>
              <a:t>　８時</a:t>
            </a:r>
            <a:r>
              <a:rPr lang="en-US" altLang="ja-JP" dirty="0"/>
              <a:t>35</a:t>
            </a:r>
            <a:r>
              <a:rPr lang="ja-JP" altLang="en-US" dirty="0"/>
              <a:t>分からの病棟患者診察は一緒に行えないが、相談や情報</a:t>
            </a:r>
            <a:endParaRPr lang="en-US" altLang="ja-JP" dirty="0"/>
          </a:p>
          <a:p>
            <a:pPr marL="0" indent="0">
              <a:buNone/>
            </a:pPr>
            <a:r>
              <a:rPr lang="en-US" altLang="ja-JP" dirty="0"/>
              <a:t>   </a:t>
            </a:r>
            <a:r>
              <a:rPr lang="ja-JP" altLang="en-US" dirty="0"/>
              <a:t>共有を</a:t>
            </a:r>
            <a:r>
              <a:rPr lang="en-US" altLang="ja-JP" u="sng" dirty="0"/>
              <a:t>9</a:t>
            </a:r>
            <a:r>
              <a:rPr lang="ja-JP" altLang="en-US" u="sng" dirty="0"/>
              <a:t>時からの</a:t>
            </a:r>
            <a:r>
              <a:rPr lang="en-US" altLang="ja-JP" u="sng" dirty="0"/>
              <a:t>20</a:t>
            </a:r>
            <a:r>
              <a:rPr lang="ja-JP" altLang="en-US" u="sng" dirty="0"/>
              <a:t>分程度の短時間でも行って</a:t>
            </a:r>
            <a:r>
              <a:rPr lang="ja-JP" altLang="en-US" dirty="0"/>
              <a:t>、把握につとめて</a:t>
            </a:r>
            <a:endParaRPr lang="en-US" altLang="ja-JP" dirty="0"/>
          </a:p>
          <a:p>
            <a:pPr marL="0" indent="0">
              <a:buNone/>
            </a:pPr>
            <a:r>
              <a:rPr lang="en-US" altLang="ja-JP" dirty="0"/>
              <a:t>   </a:t>
            </a:r>
            <a:r>
              <a:rPr lang="ja-JP" altLang="en-US" dirty="0"/>
              <a:t>いる。</a:t>
            </a:r>
            <a:endParaRPr lang="en-US" altLang="ja-JP" dirty="0"/>
          </a:p>
          <a:p>
            <a:pPr marL="0" indent="0">
              <a:buNone/>
            </a:pPr>
            <a:endParaRPr lang="en-US" altLang="ja-JP" dirty="0"/>
          </a:p>
          <a:p>
            <a:pPr marL="0" indent="0">
              <a:buNone/>
            </a:pPr>
            <a:r>
              <a:rPr lang="en-US" altLang="ja-JP" dirty="0"/>
              <a:t>2)</a:t>
            </a:r>
            <a:r>
              <a:rPr lang="ja-JP" altLang="en-US" dirty="0"/>
              <a:t>カンファレンスを金曜日の</a:t>
            </a:r>
            <a:r>
              <a:rPr lang="en-US" altLang="ja-JP" dirty="0"/>
              <a:t>14</a:t>
            </a:r>
            <a:r>
              <a:rPr lang="ja-JP" altLang="en-US" dirty="0"/>
              <a:t>時～</a:t>
            </a:r>
            <a:r>
              <a:rPr lang="en-US" altLang="ja-JP" dirty="0"/>
              <a:t>15</a:t>
            </a:r>
            <a:r>
              <a:rPr lang="ja-JP" altLang="en-US" dirty="0"/>
              <a:t>時と日中に必ず行うときめる</a:t>
            </a:r>
            <a:endParaRPr lang="en-US" altLang="ja-JP" dirty="0"/>
          </a:p>
          <a:p>
            <a:pPr marL="0" indent="0">
              <a:buNone/>
            </a:pPr>
            <a:r>
              <a:rPr lang="ja-JP" altLang="en-US" dirty="0"/>
              <a:t>    ことでプレゼンテーションも効率的に行っている。</a:t>
            </a:r>
            <a:endParaRPr lang="en-US" altLang="ja-JP" dirty="0"/>
          </a:p>
          <a:p>
            <a:pPr marL="0" indent="0">
              <a:buNone/>
            </a:pPr>
            <a:endParaRPr lang="en-US" altLang="ja-JP" dirty="0"/>
          </a:p>
          <a:p>
            <a:pPr marL="0" indent="0">
              <a:buNone/>
            </a:pPr>
            <a:r>
              <a:rPr lang="en-US" altLang="ja-JP" dirty="0"/>
              <a:t>3)</a:t>
            </a:r>
            <a:r>
              <a:rPr lang="ja-JP" altLang="en-US" dirty="0"/>
              <a:t>個人名を出さないようにするなど情報に注意しながら４人全員</a:t>
            </a:r>
            <a:endParaRPr lang="en-US" altLang="ja-JP" dirty="0"/>
          </a:p>
          <a:p>
            <a:pPr marL="0" indent="0">
              <a:buNone/>
            </a:pPr>
            <a:r>
              <a:rPr lang="ja-JP" altLang="en-US" dirty="0"/>
              <a:t>　</a:t>
            </a:r>
            <a:r>
              <a:rPr lang="en-US" altLang="ja-JP" dirty="0"/>
              <a:t>LINE</a:t>
            </a:r>
            <a:r>
              <a:rPr lang="ja-JP" altLang="en-US" dirty="0"/>
              <a:t>を用いて、情報共有を図れて対応行えている。</a:t>
            </a:r>
            <a:endParaRPr lang="en-US" altLang="ja-JP" dirty="0"/>
          </a:p>
          <a:p>
            <a:pPr marL="0" indent="0">
              <a:buNone/>
            </a:pPr>
            <a:endParaRPr lang="en-US" altLang="ja-JP" dirty="0"/>
          </a:p>
        </p:txBody>
      </p:sp>
      <p:sp>
        <p:nvSpPr>
          <p:cNvPr id="4" name="タイトル 1">
            <a:extLst>
              <a:ext uri="{FF2B5EF4-FFF2-40B4-BE49-F238E27FC236}">
                <a16:creationId xmlns:a16="http://schemas.microsoft.com/office/drawing/2014/main" id="{32CD432F-E1A9-C615-AAF7-902CB273B727}"/>
              </a:ext>
            </a:extLst>
          </p:cNvPr>
          <p:cNvSpPr>
            <a:spLocks noGrp="1"/>
          </p:cNvSpPr>
          <p:nvPr>
            <p:ph type="title"/>
          </p:nvPr>
        </p:nvSpPr>
        <p:spPr>
          <a:xfrm>
            <a:off x="871220" y="129637"/>
            <a:ext cx="10449560" cy="1018320"/>
          </a:xfrm>
        </p:spPr>
        <p:txBody>
          <a:bodyPr>
            <a:normAutofit/>
          </a:bodyPr>
          <a:lstStyle/>
          <a:p>
            <a:pPr algn="ctr"/>
            <a:r>
              <a:rPr kumimoji="1" lang="ja-JP" altLang="en-US" sz="3600" b="1" dirty="0"/>
              <a:t>効果</a:t>
            </a:r>
          </a:p>
        </p:txBody>
      </p:sp>
    </p:spTree>
    <p:extLst>
      <p:ext uri="{BB962C8B-B14F-4D97-AF65-F5344CB8AC3E}">
        <p14:creationId xmlns:p14="http://schemas.microsoft.com/office/powerpoint/2010/main" val="884370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15A2D-4359-972A-288E-254BD0F45513}"/>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89D0968-AADC-2DAE-A070-EAAF290B4DAA}"/>
              </a:ext>
            </a:extLst>
          </p:cNvPr>
          <p:cNvSpPr>
            <a:spLocks noGrp="1"/>
          </p:cNvSpPr>
          <p:nvPr>
            <p:ph idx="1"/>
          </p:nvPr>
        </p:nvSpPr>
        <p:spPr>
          <a:xfrm>
            <a:off x="974271" y="935181"/>
            <a:ext cx="10793186" cy="5541819"/>
          </a:xfrm>
        </p:spPr>
        <p:txBody>
          <a:bodyPr>
            <a:normAutofit fontScale="92500"/>
          </a:bodyPr>
          <a:lstStyle/>
          <a:p>
            <a:pPr marL="0" indent="0">
              <a:buNone/>
            </a:pPr>
            <a:r>
              <a:rPr lang="en-US" altLang="ja-JP" dirty="0"/>
              <a:t>4)</a:t>
            </a:r>
            <a:r>
              <a:rPr kumimoji="1" lang="ja-JP" altLang="en-US" dirty="0"/>
              <a:t>４０代男性医師も育児休暇を１週間取得した。</a:t>
            </a:r>
            <a:endParaRPr kumimoji="1" lang="en-US" altLang="ja-JP" dirty="0"/>
          </a:p>
          <a:p>
            <a:pPr marL="0" indent="0">
              <a:buNone/>
            </a:pPr>
            <a:r>
              <a:rPr lang="ja-JP" altLang="en-US" dirty="0"/>
              <a:t>初診枠は、変更設定できるため、あらかじめ休む医師がわかっていれば</a:t>
            </a:r>
            <a:endParaRPr lang="en-US" altLang="ja-JP" dirty="0"/>
          </a:p>
          <a:p>
            <a:pPr marL="0" indent="0">
              <a:buNone/>
            </a:pPr>
            <a:r>
              <a:rPr lang="ja-JP" altLang="en-US" dirty="0"/>
              <a:t>外来を行う医師人数によって初診人数枠を調節している。緊急性のある</a:t>
            </a:r>
            <a:endParaRPr lang="en-US" altLang="ja-JP" dirty="0"/>
          </a:p>
          <a:p>
            <a:pPr marL="0" indent="0">
              <a:buNone/>
            </a:pPr>
            <a:r>
              <a:rPr lang="ja-JP" altLang="en-US" dirty="0"/>
              <a:t>急性炎症専用の初診調整枠を別途設けているので初診枠を増減しても</a:t>
            </a:r>
            <a:endParaRPr lang="en-US" altLang="ja-JP" dirty="0"/>
          </a:p>
          <a:p>
            <a:pPr marL="0" indent="0">
              <a:buNone/>
            </a:pPr>
            <a:r>
              <a:rPr lang="ja-JP" altLang="en-US" dirty="0"/>
              <a:t>影響はあまりでないよう配慮している。</a:t>
            </a:r>
            <a:endParaRPr lang="en-US" altLang="ja-JP" dirty="0"/>
          </a:p>
          <a:p>
            <a:pPr marL="0" indent="0">
              <a:buNone/>
            </a:pPr>
            <a:endParaRPr lang="en-US" altLang="ja-JP" dirty="0"/>
          </a:p>
          <a:p>
            <a:pPr marL="0" indent="0">
              <a:buNone/>
            </a:pPr>
            <a:r>
              <a:rPr lang="en-US" altLang="ja-JP" dirty="0"/>
              <a:t>5)</a:t>
            </a:r>
            <a:r>
              <a:rPr lang="ja-JP" altLang="en-US" dirty="0"/>
              <a:t>他の３人の医師において、当直明けは、午前勤務後、午後は退勤でき</a:t>
            </a:r>
            <a:endParaRPr lang="en-US" altLang="ja-JP" dirty="0"/>
          </a:p>
          <a:p>
            <a:pPr marL="0" indent="0">
              <a:buNone/>
            </a:pPr>
            <a:r>
              <a:rPr lang="ja-JP" altLang="en-US" dirty="0"/>
              <a:t>るように調節を事前カンファレンスでも確認する。当日朝の打ち合わせ</a:t>
            </a:r>
            <a:endParaRPr lang="en-US" altLang="ja-JP" dirty="0"/>
          </a:p>
          <a:p>
            <a:pPr marL="0" indent="0">
              <a:buNone/>
            </a:pPr>
            <a:r>
              <a:rPr lang="ja-JP" altLang="en-US" dirty="0"/>
              <a:t>でも、どの医師が午後不在なども確認する。手術前日の当直はなるべく</a:t>
            </a:r>
            <a:endParaRPr lang="en-US" altLang="ja-JP" dirty="0"/>
          </a:p>
          <a:p>
            <a:pPr marL="0" indent="0">
              <a:buNone/>
            </a:pPr>
            <a:r>
              <a:rPr lang="ja-JP" altLang="en-US" dirty="0"/>
              <a:t>ないように</a:t>
            </a:r>
            <a:r>
              <a:rPr kumimoji="1" lang="ja-JP" altLang="en-US" dirty="0"/>
              <a:t>他科医師と調節が可能なら行う。</a:t>
            </a:r>
          </a:p>
        </p:txBody>
      </p:sp>
      <p:sp>
        <p:nvSpPr>
          <p:cNvPr id="4" name="タイトル 1">
            <a:extLst>
              <a:ext uri="{FF2B5EF4-FFF2-40B4-BE49-F238E27FC236}">
                <a16:creationId xmlns:a16="http://schemas.microsoft.com/office/drawing/2014/main" id="{461293A6-D714-B5DA-ABAE-F2633BB76972}"/>
              </a:ext>
            </a:extLst>
          </p:cNvPr>
          <p:cNvSpPr>
            <a:spLocks noGrp="1"/>
          </p:cNvSpPr>
          <p:nvPr>
            <p:ph type="title"/>
          </p:nvPr>
        </p:nvSpPr>
        <p:spPr>
          <a:xfrm>
            <a:off x="871220" y="129637"/>
            <a:ext cx="10449560" cy="1018320"/>
          </a:xfrm>
        </p:spPr>
        <p:txBody>
          <a:bodyPr>
            <a:normAutofit/>
          </a:bodyPr>
          <a:lstStyle/>
          <a:p>
            <a:pPr algn="ctr"/>
            <a:r>
              <a:rPr lang="ja-JP" altLang="en-US" sz="3600" b="1" dirty="0"/>
              <a:t>他の取り組み</a:t>
            </a:r>
            <a:endParaRPr kumimoji="1" lang="ja-JP" altLang="en-US" sz="3600" b="1" dirty="0"/>
          </a:p>
        </p:txBody>
      </p:sp>
    </p:spTree>
    <p:extLst>
      <p:ext uri="{BB962C8B-B14F-4D97-AF65-F5344CB8AC3E}">
        <p14:creationId xmlns:p14="http://schemas.microsoft.com/office/powerpoint/2010/main" val="3227900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3166E-D8B0-ED70-8211-90C9E4BB89FF}"/>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0CB0072-4C73-C09F-5821-718310B3E57D}"/>
              </a:ext>
            </a:extLst>
          </p:cNvPr>
          <p:cNvSpPr>
            <a:spLocks noGrp="1"/>
          </p:cNvSpPr>
          <p:nvPr>
            <p:ph idx="1"/>
          </p:nvPr>
        </p:nvSpPr>
        <p:spPr>
          <a:xfrm>
            <a:off x="702128" y="1262744"/>
            <a:ext cx="11087101" cy="4963886"/>
          </a:xfrm>
        </p:spPr>
        <p:txBody>
          <a:bodyPr>
            <a:normAutofit/>
          </a:bodyPr>
          <a:lstStyle/>
          <a:p>
            <a:pPr marL="0" indent="0">
              <a:buNone/>
            </a:pPr>
            <a:r>
              <a:rPr lang="ja-JP" altLang="en-US" dirty="0"/>
              <a:t>・病棟患者の処置（鼻のガーゼ抜去、ドレーン抜去等）などを耳鼻</a:t>
            </a:r>
            <a:endParaRPr lang="en-US" altLang="ja-JP" dirty="0"/>
          </a:p>
          <a:p>
            <a:pPr marL="0" indent="0">
              <a:buNone/>
            </a:pPr>
            <a:r>
              <a:rPr lang="ja-JP" altLang="en-US" dirty="0"/>
              <a:t>科全員で行う時間が取れないため、女性医師が専門医でない今は</a:t>
            </a:r>
            <a:endParaRPr lang="en-US" altLang="ja-JP" dirty="0"/>
          </a:p>
          <a:p>
            <a:pPr marL="0" indent="0">
              <a:buNone/>
            </a:pPr>
            <a:r>
              <a:rPr lang="ja-JP" altLang="en-US" dirty="0"/>
              <a:t>教育としては不十分と思っている。</a:t>
            </a:r>
            <a:endParaRPr lang="en-US" altLang="ja-JP" dirty="0"/>
          </a:p>
          <a:p>
            <a:pPr marL="0" indent="0">
              <a:buNone/>
            </a:pPr>
            <a:endParaRPr lang="en-US" altLang="ja-JP" dirty="0"/>
          </a:p>
          <a:p>
            <a:pPr marL="0" indent="0">
              <a:buNone/>
            </a:pPr>
            <a:r>
              <a:rPr lang="ja-JP" altLang="en-US" dirty="0"/>
              <a:t>・病棟カンファレンスや病棟患者全員のベッドサイド回診を４人全</a:t>
            </a:r>
            <a:endParaRPr lang="en-US" altLang="ja-JP" dirty="0"/>
          </a:p>
          <a:p>
            <a:pPr marL="0" indent="0">
              <a:buNone/>
            </a:pPr>
            <a:r>
              <a:rPr lang="ja-JP" altLang="en-US" dirty="0"/>
              <a:t>員で行う時間がまだ日中に確実には確保できていない。手術が</a:t>
            </a:r>
            <a:endParaRPr lang="en-US" altLang="ja-JP" dirty="0"/>
          </a:p>
          <a:p>
            <a:pPr marL="0" indent="0">
              <a:buNone/>
            </a:pPr>
            <a:r>
              <a:rPr lang="ja-JP" altLang="en-US" dirty="0"/>
              <a:t>早めに終わるときは全員で行えているが、確実ではない。</a:t>
            </a:r>
            <a:endParaRPr lang="en-US" altLang="ja-JP" dirty="0"/>
          </a:p>
          <a:p>
            <a:pPr marL="0" indent="0">
              <a:buNone/>
            </a:pPr>
            <a:endParaRPr lang="en-US" altLang="ja-JP" dirty="0"/>
          </a:p>
        </p:txBody>
      </p:sp>
      <p:sp>
        <p:nvSpPr>
          <p:cNvPr id="4" name="タイトル 1">
            <a:extLst>
              <a:ext uri="{FF2B5EF4-FFF2-40B4-BE49-F238E27FC236}">
                <a16:creationId xmlns:a16="http://schemas.microsoft.com/office/drawing/2014/main" id="{5333E72A-B2B9-A1B5-6F36-031375FB9ED4}"/>
              </a:ext>
            </a:extLst>
          </p:cNvPr>
          <p:cNvSpPr>
            <a:spLocks noGrp="1"/>
          </p:cNvSpPr>
          <p:nvPr>
            <p:ph type="title"/>
          </p:nvPr>
        </p:nvSpPr>
        <p:spPr>
          <a:xfrm>
            <a:off x="871220" y="129637"/>
            <a:ext cx="10449560" cy="1018320"/>
          </a:xfrm>
        </p:spPr>
        <p:txBody>
          <a:bodyPr>
            <a:normAutofit/>
          </a:bodyPr>
          <a:lstStyle/>
          <a:p>
            <a:pPr algn="ctr"/>
            <a:r>
              <a:rPr kumimoji="1" lang="ja-JP" altLang="en-US" sz="3600" b="1" dirty="0"/>
              <a:t>展望</a:t>
            </a:r>
          </a:p>
        </p:txBody>
      </p:sp>
    </p:spTree>
    <p:extLst>
      <p:ext uri="{BB962C8B-B14F-4D97-AF65-F5344CB8AC3E}">
        <p14:creationId xmlns:p14="http://schemas.microsoft.com/office/powerpoint/2010/main" val="2449844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1CB72-866A-2882-8426-96B621A5EACE}"/>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A997D3C-3766-928B-5AE0-DA584F1C6C7E}"/>
              </a:ext>
            </a:extLst>
          </p:cNvPr>
          <p:cNvSpPr>
            <a:spLocks noGrp="1"/>
          </p:cNvSpPr>
          <p:nvPr>
            <p:ph idx="1"/>
          </p:nvPr>
        </p:nvSpPr>
        <p:spPr>
          <a:xfrm>
            <a:off x="963386" y="1643744"/>
            <a:ext cx="10449560" cy="3559627"/>
          </a:xfrm>
        </p:spPr>
        <p:txBody>
          <a:bodyPr>
            <a:normAutofit/>
          </a:bodyPr>
          <a:lstStyle/>
          <a:p>
            <a:pPr marL="0" indent="0">
              <a:buNone/>
            </a:pPr>
            <a:r>
              <a:rPr lang="ja-JP" altLang="en-US" dirty="0"/>
              <a:t>当院での取り組みを提示した。皆で話し合う時間を少しでも</a:t>
            </a:r>
            <a:endParaRPr lang="en-US" altLang="ja-JP" dirty="0"/>
          </a:p>
          <a:p>
            <a:pPr marL="0" indent="0">
              <a:buNone/>
            </a:pPr>
            <a:r>
              <a:rPr lang="ja-JP" altLang="en-US" dirty="0"/>
              <a:t>作ること、会えない場合にはスマートホンなどの使用による</a:t>
            </a:r>
            <a:endParaRPr lang="en-US" altLang="ja-JP" dirty="0"/>
          </a:p>
          <a:p>
            <a:pPr marL="0" indent="0">
              <a:buNone/>
            </a:pPr>
            <a:r>
              <a:rPr lang="ja-JP" altLang="en-US" dirty="0"/>
              <a:t>ツールを使用して共有に努める、２点の工夫であった。</a:t>
            </a:r>
            <a:endParaRPr lang="en-US" altLang="ja-JP" dirty="0"/>
          </a:p>
          <a:p>
            <a:pPr marL="0" indent="0">
              <a:buNone/>
            </a:pPr>
            <a:r>
              <a:rPr lang="ja-JP" altLang="en-US" dirty="0"/>
              <a:t>まだまだ工夫については今後も行っていく予定である</a:t>
            </a:r>
            <a:endParaRPr lang="en-US" altLang="ja-JP" dirty="0"/>
          </a:p>
        </p:txBody>
      </p:sp>
      <p:sp>
        <p:nvSpPr>
          <p:cNvPr id="4" name="タイトル 1">
            <a:extLst>
              <a:ext uri="{FF2B5EF4-FFF2-40B4-BE49-F238E27FC236}">
                <a16:creationId xmlns:a16="http://schemas.microsoft.com/office/drawing/2014/main" id="{773D8A2C-2A9D-7B3C-B5AB-F9DA549A1BC0}"/>
              </a:ext>
            </a:extLst>
          </p:cNvPr>
          <p:cNvSpPr>
            <a:spLocks noGrp="1"/>
          </p:cNvSpPr>
          <p:nvPr>
            <p:ph type="title"/>
          </p:nvPr>
        </p:nvSpPr>
        <p:spPr>
          <a:xfrm>
            <a:off x="871220" y="380009"/>
            <a:ext cx="10449560" cy="1018320"/>
          </a:xfrm>
        </p:spPr>
        <p:txBody>
          <a:bodyPr>
            <a:normAutofit/>
          </a:bodyPr>
          <a:lstStyle/>
          <a:p>
            <a:pPr algn="ctr"/>
            <a:r>
              <a:rPr lang="ja-JP" altLang="en-US" sz="3600" b="1" dirty="0"/>
              <a:t>まとめ</a:t>
            </a:r>
            <a:endParaRPr kumimoji="1" lang="ja-JP" altLang="en-US" sz="3600" b="1" dirty="0"/>
          </a:p>
        </p:txBody>
      </p:sp>
    </p:spTree>
    <p:extLst>
      <p:ext uri="{BB962C8B-B14F-4D97-AF65-F5344CB8AC3E}">
        <p14:creationId xmlns:p14="http://schemas.microsoft.com/office/powerpoint/2010/main" val="4072933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921</Words>
  <Application>Microsoft Office PowerPoint</Application>
  <PresentationFormat>ワイド画面</PresentationFormat>
  <Paragraphs>118</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游ゴシック</vt:lpstr>
      <vt:lpstr>游ゴシック Light</vt:lpstr>
      <vt:lpstr>Arial</vt:lpstr>
      <vt:lpstr>Lucida Sans Unicode</vt:lpstr>
      <vt:lpstr>Office テーマ</vt:lpstr>
      <vt:lpstr>国家公務員共済組合会 立川病院 耳鼻咽喉科・頭頸部外科での 取り組み</vt:lpstr>
      <vt:lpstr>PowerPoint プレゼンテーション</vt:lpstr>
      <vt:lpstr>週間予定</vt:lpstr>
      <vt:lpstr>女性医師の勤務の様子</vt:lpstr>
      <vt:lpstr>効果</vt:lpstr>
      <vt:lpstr>他の取り組み</vt:lpstr>
      <vt:lpstr>展望</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昇 羽生</dc:creator>
  <cp:lastModifiedBy>昇 羽生</cp:lastModifiedBy>
  <cp:revision>43</cp:revision>
  <dcterms:created xsi:type="dcterms:W3CDTF">2025-01-31T14:05:38Z</dcterms:created>
  <dcterms:modified xsi:type="dcterms:W3CDTF">2025-02-01T14:43:00Z</dcterms:modified>
</cp:coreProperties>
</file>