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62" r:id="rId2"/>
    <p:sldId id="270" r:id="rId3"/>
    <p:sldId id="256" r:id="rId4"/>
    <p:sldId id="258" r:id="rId5"/>
    <p:sldId id="259" r:id="rId6"/>
    <p:sldId id="266" r:id="rId7"/>
    <p:sldId id="267" r:id="rId8"/>
    <p:sldId id="257" r:id="rId9"/>
    <p:sldId id="268" r:id="rId10"/>
    <p:sldId id="269" r:id="rId11"/>
    <p:sldId id="273" r:id="rId1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a:srgbClr val="FFCCCC"/>
    <a:srgbClr val="F4F2A1"/>
    <a:srgbClr val="FFFFFF"/>
    <a:srgbClr val="1D3D5E"/>
    <a:srgbClr val="FBE3D6"/>
    <a:srgbClr val="DCD5BE"/>
    <a:srgbClr val="9D8C5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4" autoAdjust="0"/>
    <p:restoredTop sz="94674"/>
  </p:normalViewPr>
  <p:slideViewPr>
    <p:cSldViewPr snapToGrid="0">
      <p:cViewPr varScale="1">
        <p:scale>
          <a:sx n="102" d="100"/>
          <a:sy n="102" d="100"/>
        </p:scale>
        <p:origin x="612"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9600CE4-DC7B-492F-B4D2-3E38F69796D8}" type="datetimeFigureOut">
              <a:rPr kumimoji="1" lang="ja-JP" altLang="en-US" smtClean="0"/>
              <a:t>2025/2/3</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02D34FB-6763-4B2F-91D0-B25A536538B4}" type="slidenum">
              <a:rPr kumimoji="1" lang="ja-JP" altLang="en-US" smtClean="0"/>
              <a:t>‹#›</a:t>
            </a:fld>
            <a:endParaRPr kumimoji="1" lang="ja-JP" altLang="en-US"/>
          </a:p>
        </p:txBody>
      </p:sp>
    </p:spTree>
    <p:extLst>
      <p:ext uri="{BB962C8B-B14F-4D97-AF65-F5344CB8AC3E}">
        <p14:creationId xmlns:p14="http://schemas.microsoft.com/office/powerpoint/2010/main" val="320944078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E02D34FB-6763-4B2F-91D0-B25A536538B4}" type="slidenum">
              <a:rPr kumimoji="1" lang="ja-JP" altLang="en-US" smtClean="0"/>
              <a:t>3</a:t>
            </a:fld>
            <a:endParaRPr kumimoji="1" lang="ja-JP" altLang="en-US"/>
          </a:p>
        </p:txBody>
      </p:sp>
    </p:spTree>
    <p:extLst>
      <p:ext uri="{BB962C8B-B14F-4D97-AF65-F5344CB8AC3E}">
        <p14:creationId xmlns:p14="http://schemas.microsoft.com/office/powerpoint/2010/main" val="37533344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E02D34FB-6763-4B2F-91D0-B25A536538B4}" type="slidenum">
              <a:rPr kumimoji="1" lang="ja-JP" altLang="en-US" smtClean="0"/>
              <a:t>4</a:t>
            </a:fld>
            <a:endParaRPr kumimoji="1" lang="ja-JP" altLang="en-US"/>
          </a:p>
        </p:txBody>
      </p:sp>
    </p:spTree>
    <p:extLst>
      <p:ext uri="{BB962C8B-B14F-4D97-AF65-F5344CB8AC3E}">
        <p14:creationId xmlns:p14="http://schemas.microsoft.com/office/powerpoint/2010/main" val="40740731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1272DED-30BF-154E-CA95-20C8445BD43E}"/>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ED532280-4220-37F8-FFE8-285E8D76D644}"/>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C9D5D758-8AA6-6B02-302E-B8FA50F01552}"/>
              </a:ext>
            </a:extLst>
          </p:cNvPr>
          <p:cNvSpPr>
            <a:spLocks noGrp="1"/>
          </p:cNvSpPr>
          <p:nvPr>
            <p:ph type="body" idx="1"/>
          </p:nvPr>
        </p:nvSpPr>
        <p:spPr/>
        <p:txBody>
          <a:bodyPr/>
          <a:lstStyle/>
          <a:p>
            <a:endParaRPr kumimoji="1" lang="ja-JP" altLang="en-US" dirty="0"/>
          </a:p>
        </p:txBody>
      </p:sp>
      <p:sp>
        <p:nvSpPr>
          <p:cNvPr id="4" name="スライド番号プレースホルダー 3">
            <a:extLst>
              <a:ext uri="{FF2B5EF4-FFF2-40B4-BE49-F238E27FC236}">
                <a16:creationId xmlns:a16="http://schemas.microsoft.com/office/drawing/2014/main" id="{69FBF79F-4E8E-1A67-5EB7-510E7E094860}"/>
              </a:ext>
            </a:extLst>
          </p:cNvPr>
          <p:cNvSpPr>
            <a:spLocks noGrp="1"/>
          </p:cNvSpPr>
          <p:nvPr>
            <p:ph type="sldNum" sz="quarter" idx="5"/>
          </p:nvPr>
        </p:nvSpPr>
        <p:spPr/>
        <p:txBody>
          <a:bodyPr/>
          <a:lstStyle/>
          <a:p>
            <a:fld id="{E02D34FB-6763-4B2F-91D0-B25A536538B4}" type="slidenum">
              <a:rPr kumimoji="1" lang="ja-JP" altLang="en-US" smtClean="0"/>
              <a:t>6</a:t>
            </a:fld>
            <a:endParaRPr kumimoji="1" lang="ja-JP" altLang="en-US"/>
          </a:p>
        </p:txBody>
      </p:sp>
    </p:spTree>
    <p:extLst>
      <p:ext uri="{BB962C8B-B14F-4D97-AF65-F5344CB8AC3E}">
        <p14:creationId xmlns:p14="http://schemas.microsoft.com/office/powerpoint/2010/main" val="41826405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E02D34FB-6763-4B2F-91D0-B25A536538B4}" type="slidenum">
              <a:rPr kumimoji="1" lang="ja-JP" altLang="en-US" smtClean="0"/>
              <a:t>7</a:t>
            </a:fld>
            <a:endParaRPr kumimoji="1" lang="ja-JP" altLang="en-US"/>
          </a:p>
        </p:txBody>
      </p:sp>
    </p:spTree>
    <p:extLst>
      <p:ext uri="{BB962C8B-B14F-4D97-AF65-F5344CB8AC3E}">
        <p14:creationId xmlns:p14="http://schemas.microsoft.com/office/powerpoint/2010/main" val="21819328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E02D34FB-6763-4B2F-91D0-B25A536538B4}" type="slidenum">
              <a:rPr kumimoji="1" lang="ja-JP" altLang="en-US" smtClean="0"/>
              <a:t>8</a:t>
            </a:fld>
            <a:endParaRPr kumimoji="1" lang="ja-JP" altLang="en-US"/>
          </a:p>
        </p:txBody>
      </p:sp>
    </p:spTree>
    <p:extLst>
      <p:ext uri="{BB962C8B-B14F-4D97-AF65-F5344CB8AC3E}">
        <p14:creationId xmlns:p14="http://schemas.microsoft.com/office/powerpoint/2010/main" val="37533344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EAB2914-63E4-7F65-16C4-80DD932C6562}"/>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32EA708B-3A19-A69E-60CF-20F3C2E1F8D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54E3E815-1ABC-98CD-BC2D-ED2536B15D69}"/>
              </a:ext>
            </a:extLst>
          </p:cNvPr>
          <p:cNvSpPr>
            <a:spLocks noGrp="1"/>
          </p:cNvSpPr>
          <p:nvPr>
            <p:ph type="dt" sz="half" idx="10"/>
          </p:nvPr>
        </p:nvSpPr>
        <p:spPr/>
        <p:txBody>
          <a:bodyPr/>
          <a:lstStyle/>
          <a:p>
            <a:fld id="{180E7EA7-3D1B-4B0D-B04E-272DB3A338DE}" type="datetimeFigureOut">
              <a:rPr kumimoji="1" lang="ja-JP" altLang="en-US" smtClean="0"/>
              <a:t>2025/2/3</a:t>
            </a:fld>
            <a:endParaRPr kumimoji="1" lang="ja-JP" altLang="en-US"/>
          </a:p>
        </p:txBody>
      </p:sp>
      <p:sp>
        <p:nvSpPr>
          <p:cNvPr id="5" name="フッター プレースホルダー 4">
            <a:extLst>
              <a:ext uri="{FF2B5EF4-FFF2-40B4-BE49-F238E27FC236}">
                <a16:creationId xmlns:a16="http://schemas.microsoft.com/office/drawing/2014/main" id="{3073E235-E78C-E7A4-430B-FB065AB38182}"/>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529305A7-4A8C-83B0-4C1F-20ECBED2F337}"/>
              </a:ext>
            </a:extLst>
          </p:cNvPr>
          <p:cNvSpPr>
            <a:spLocks noGrp="1"/>
          </p:cNvSpPr>
          <p:nvPr>
            <p:ph type="sldNum" sz="quarter" idx="12"/>
          </p:nvPr>
        </p:nvSpPr>
        <p:spPr/>
        <p:txBody>
          <a:bodyPr/>
          <a:lstStyle/>
          <a:p>
            <a:fld id="{291F82A5-04EC-47A7-AAD6-A650638B87F8}" type="slidenum">
              <a:rPr kumimoji="1" lang="ja-JP" altLang="en-US" smtClean="0"/>
              <a:t>‹#›</a:t>
            </a:fld>
            <a:endParaRPr kumimoji="1" lang="ja-JP" altLang="en-US"/>
          </a:p>
        </p:txBody>
      </p:sp>
    </p:spTree>
    <p:extLst>
      <p:ext uri="{BB962C8B-B14F-4D97-AF65-F5344CB8AC3E}">
        <p14:creationId xmlns:p14="http://schemas.microsoft.com/office/powerpoint/2010/main" val="9957972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F8F3315-DCB9-4826-B43E-AFB14621348E}"/>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A3D60514-C8FE-9DFA-9631-B7B8C2E432C2}"/>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68773AF5-21F9-8EA4-5D66-DA2C5992ECF2}"/>
              </a:ext>
            </a:extLst>
          </p:cNvPr>
          <p:cNvSpPr>
            <a:spLocks noGrp="1"/>
          </p:cNvSpPr>
          <p:nvPr>
            <p:ph type="dt" sz="half" idx="10"/>
          </p:nvPr>
        </p:nvSpPr>
        <p:spPr/>
        <p:txBody>
          <a:bodyPr/>
          <a:lstStyle/>
          <a:p>
            <a:fld id="{180E7EA7-3D1B-4B0D-B04E-272DB3A338DE}" type="datetimeFigureOut">
              <a:rPr kumimoji="1" lang="ja-JP" altLang="en-US" smtClean="0"/>
              <a:t>2025/2/3</a:t>
            </a:fld>
            <a:endParaRPr kumimoji="1" lang="ja-JP" altLang="en-US"/>
          </a:p>
        </p:txBody>
      </p:sp>
      <p:sp>
        <p:nvSpPr>
          <p:cNvPr id="5" name="フッター プレースホルダー 4">
            <a:extLst>
              <a:ext uri="{FF2B5EF4-FFF2-40B4-BE49-F238E27FC236}">
                <a16:creationId xmlns:a16="http://schemas.microsoft.com/office/drawing/2014/main" id="{15D6DCEB-72D9-6E6F-9E03-E8C3DC7FE505}"/>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A3EA2F2B-07B1-9FD7-0CEC-38FD2C04E24F}"/>
              </a:ext>
            </a:extLst>
          </p:cNvPr>
          <p:cNvSpPr>
            <a:spLocks noGrp="1"/>
          </p:cNvSpPr>
          <p:nvPr>
            <p:ph type="sldNum" sz="quarter" idx="12"/>
          </p:nvPr>
        </p:nvSpPr>
        <p:spPr/>
        <p:txBody>
          <a:bodyPr/>
          <a:lstStyle/>
          <a:p>
            <a:fld id="{291F82A5-04EC-47A7-AAD6-A650638B87F8}" type="slidenum">
              <a:rPr kumimoji="1" lang="ja-JP" altLang="en-US" smtClean="0"/>
              <a:t>‹#›</a:t>
            </a:fld>
            <a:endParaRPr kumimoji="1" lang="ja-JP" altLang="en-US"/>
          </a:p>
        </p:txBody>
      </p:sp>
    </p:spTree>
    <p:extLst>
      <p:ext uri="{BB962C8B-B14F-4D97-AF65-F5344CB8AC3E}">
        <p14:creationId xmlns:p14="http://schemas.microsoft.com/office/powerpoint/2010/main" val="1478448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4D129B6F-837B-5805-62D3-C14CFCF25CD4}"/>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BAE585F2-D676-574E-33EB-CFBEA7841805}"/>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236423F7-BA86-421B-C751-E3E4CCEA53AE}"/>
              </a:ext>
            </a:extLst>
          </p:cNvPr>
          <p:cNvSpPr>
            <a:spLocks noGrp="1"/>
          </p:cNvSpPr>
          <p:nvPr>
            <p:ph type="dt" sz="half" idx="10"/>
          </p:nvPr>
        </p:nvSpPr>
        <p:spPr/>
        <p:txBody>
          <a:bodyPr/>
          <a:lstStyle/>
          <a:p>
            <a:fld id="{180E7EA7-3D1B-4B0D-B04E-272DB3A338DE}" type="datetimeFigureOut">
              <a:rPr kumimoji="1" lang="ja-JP" altLang="en-US" smtClean="0"/>
              <a:t>2025/2/3</a:t>
            </a:fld>
            <a:endParaRPr kumimoji="1" lang="ja-JP" altLang="en-US"/>
          </a:p>
        </p:txBody>
      </p:sp>
      <p:sp>
        <p:nvSpPr>
          <p:cNvPr id="5" name="フッター プレースホルダー 4">
            <a:extLst>
              <a:ext uri="{FF2B5EF4-FFF2-40B4-BE49-F238E27FC236}">
                <a16:creationId xmlns:a16="http://schemas.microsoft.com/office/drawing/2014/main" id="{4AFC68CC-C389-C4FD-2DED-F9A36BC7747E}"/>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21A57A48-44AD-1BD3-6C36-8839ED2F9538}"/>
              </a:ext>
            </a:extLst>
          </p:cNvPr>
          <p:cNvSpPr>
            <a:spLocks noGrp="1"/>
          </p:cNvSpPr>
          <p:nvPr>
            <p:ph type="sldNum" sz="quarter" idx="12"/>
          </p:nvPr>
        </p:nvSpPr>
        <p:spPr/>
        <p:txBody>
          <a:bodyPr/>
          <a:lstStyle/>
          <a:p>
            <a:fld id="{291F82A5-04EC-47A7-AAD6-A650638B87F8}" type="slidenum">
              <a:rPr kumimoji="1" lang="ja-JP" altLang="en-US" smtClean="0"/>
              <a:t>‹#›</a:t>
            </a:fld>
            <a:endParaRPr kumimoji="1" lang="ja-JP" altLang="en-US"/>
          </a:p>
        </p:txBody>
      </p:sp>
    </p:spTree>
    <p:extLst>
      <p:ext uri="{BB962C8B-B14F-4D97-AF65-F5344CB8AC3E}">
        <p14:creationId xmlns:p14="http://schemas.microsoft.com/office/powerpoint/2010/main" val="41878685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9020CD9-C7E1-D91E-308C-499CE884765D}"/>
              </a:ext>
            </a:extLst>
          </p:cNvPr>
          <p:cNvSpPr>
            <a:spLocks noGrp="1"/>
          </p:cNvSpPr>
          <p:nvPr>
            <p:ph type="title"/>
          </p:nvPr>
        </p:nvSpPr>
        <p:spPr>
          <a:xfrm>
            <a:off x="420950" y="258594"/>
            <a:ext cx="11173286" cy="830246"/>
          </a:xfrm>
        </p:spPr>
        <p:txBody>
          <a:bodyPr/>
          <a:lstStyle/>
          <a:p>
            <a:r>
              <a:rPr kumimoji="1" lang="ja-JP" altLang="en-US" dirty="0"/>
              <a:t>マスター タイトルの書式設定</a:t>
            </a:r>
          </a:p>
        </p:txBody>
      </p:sp>
      <p:sp>
        <p:nvSpPr>
          <p:cNvPr id="3" name="コンテンツ プレースホルダー 2">
            <a:extLst>
              <a:ext uri="{FF2B5EF4-FFF2-40B4-BE49-F238E27FC236}">
                <a16:creationId xmlns:a16="http://schemas.microsoft.com/office/drawing/2014/main" id="{E93B915C-A0E4-B796-31C1-1A077C1E3853}"/>
              </a:ext>
            </a:extLst>
          </p:cNvPr>
          <p:cNvSpPr>
            <a:spLocks noGrp="1"/>
          </p:cNvSpPr>
          <p:nvPr>
            <p:ph idx="1"/>
          </p:nvPr>
        </p:nvSpPr>
        <p:spPr>
          <a:xfrm>
            <a:off x="420949" y="1363986"/>
            <a:ext cx="11173287" cy="471721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1A9F96E6-A9A7-16D9-4E73-470F9C5E94B4}"/>
              </a:ext>
            </a:extLst>
          </p:cNvPr>
          <p:cNvSpPr>
            <a:spLocks noGrp="1"/>
          </p:cNvSpPr>
          <p:nvPr>
            <p:ph type="dt" sz="half" idx="10"/>
          </p:nvPr>
        </p:nvSpPr>
        <p:spPr/>
        <p:txBody>
          <a:bodyPr/>
          <a:lstStyle/>
          <a:p>
            <a:fld id="{180E7EA7-3D1B-4B0D-B04E-272DB3A338DE}" type="datetimeFigureOut">
              <a:rPr kumimoji="1" lang="ja-JP" altLang="en-US" smtClean="0"/>
              <a:t>2025/2/3</a:t>
            </a:fld>
            <a:endParaRPr kumimoji="1" lang="ja-JP" altLang="en-US"/>
          </a:p>
        </p:txBody>
      </p:sp>
      <p:sp>
        <p:nvSpPr>
          <p:cNvPr id="5" name="フッター プレースホルダー 4">
            <a:extLst>
              <a:ext uri="{FF2B5EF4-FFF2-40B4-BE49-F238E27FC236}">
                <a16:creationId xmlns:a16="http://schemas.microsoft.com/office/drawing/2014/main" id="{61D99F2F-3255-DB82-06F3-C1C785148352}"/>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C3FB6348-B823-91E0-2CF8-50C875C14236}"/>
              </a:ext>
            </a:extLst>
          </p:cNvPr>
          <p:cNvSpPr>
            <a:spLocks noGrp="1"/>
          </p:cNvSpPr>
          <p:nvPr>
            <p:ph type="sldNum" sz="quarter" idx="12"/>
          </p:nvPr>
        </p:nvSpPr>
        <p:spPr/>
        <p:txBody>
          <a:bodyPr/>
          <a:lstStyle/>
          <a:p>
            <a:fld id="{291F82A5-04EC-47A7-AAD6-A650638B87F8}" type="slidenum">
              <a:rPr kumimoji="1" lang="ja-JP" altLang="en-US" smtClean="0"/>
              <a:t>‹#›</a:t>
            </a:fld>
            <a:endParaRPr kumimoji="1" lang="ja-JP" altLang="en-US"/>
          </a:p>
        </p:txBody>
      </p:sp>
    </p:spTree>
    <p:extLst>
      <p:ext uri="{BB962C8B-B14F-4D97-AF65-F5344CB8AC3E}">
        <p14:creationId xmlns:p14="http://schemas.microsoft.com/office/powerpoint/2010/main" val="23250053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D55CF23-393B-F20B-F11E-5FF2ACC49F69}"/>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57CBA5BC-5385-23B0-E64E-6DB993BB8240}"/>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AF17815F-7732-7888-8227-2DB4780E595C}"/>
              </a:ext>
            </a:extLst>
          </p:cNvPr>
          <p:cNvSpPr>
            <a:spLocks noGrp="1"/>
          </p:cNvSpPr>
          <p:nvPr>
            <p:ph type="dt" sz="half" idx="10"/>
          </p:nvPr>
        </p:nvSpPr>
        <p:spPr/>
        <p:txBody>
          <a:bodyPr/>
          <a:lstStyle/>
          <a:p>
            <a:fld id="{180E7EA7-3D1B-4B0D-B04E-272DB3A338DE}" type="datetimeFigureOut">
              <a:rPr kumimoji="1" lang="ja-JP" altLang="en-US" smtClean="0"/>
              <a:t>2025/2/3</a:t>
            </a:fld>
            <a:endParaRPr kumimoji="1" lang="ja-JP" altLang="en-US"/>
          </a:p>
        </p:txBody>
      </p:sp>
      <p:sp>
        <p:nvSpPr>
          <p:cNvPr id="5" name="フッター プレースホルダー 4">
            <a:extLst>
              <a:ext uri="{FF2B5EF4-FFF2-40B4-BE49-F238E27FC236}">
                <a16:creationId xmlns:a16="http://schemas.microsoft.com/office/drawing/2014/main" id="{D1D31B75-90AA-1482-A353-25F0DD375699}"/>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63E3C2B9-46EB-B8E4-F1E9-560067DA1A7B}"/>
              </a:ext>
            </a:extLst>
          </p:cNvPr>
          <p:cNvSpPr>
            <a:spLocks noGrp="1"/>
          </p:cNvSpPr>
          <p:nvPr>
            <p:ph type="sldNum" sz="quarter" idx="12"/>
          </p:nvPr>
        </p:nvSpPr>
        <p:spPr/>
        <p:txBody>
          <a:bodyPr/>
          <a:lstStyle/>
          <a:p>
            <a:fld id="{291F82A5-04EC-47A7-AAD6-A650638B87F8}" type="slidenum">
              <a:rPr kumimoji="1" lang="ja-JP" altLang="en-US" smtClean="0"/>
              <a:t>‹#›</a:t>
            </a:fld>
            <a:endParaRPr kumimoji="1" lang="ja-JP" altLang="en-US"/>
          </a:p>
        </p:txBody>
      </p:sp>
    </p:spTree>
    <p:extLst>
      <p:ext uri="{BB962C8B-B14F-4D97-AF65-F5344CB8AC3E}">
        <p14:creationId xmlns:p14="http://schemas.microsoft.com/office/powerpoint/2010/main" val="4405463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170BCC7-3563-445F-45C1-C143CD2E0CA7}"/>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C1DE6BFD-6A28-2C03-0E14-628311DD7CC8}"/>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DA65DCC9-2690-8EB1-60E6-5FD42FD3619C}"/>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6B9C83AD-C64F-7310-85E0-8BF49670D731}"/>
              </a:ext>
            </a:extLst>
          </p:cNvPr>
          <p:cNvSpPr>
            <a:spLocks noGrp="1"/>
          </p:cNvSpPr>
          <p:nvPr>
            <p:ph type="dt" sz="half" idx="10"/>
          </p:nvPr>
        </p:nvSpPr>
        <p:spPr/>
        <p:txBody>
          <a:bodyPr/>
          <a:lstStyle/>
          <a:p>
            <a:fld id="{180E7EA7-3D1B-4B0D-B04E-272DB3A338DE}" type="datetimeFigureOut">
              <a:rPr kumimoji="1" lang="ja-JP" altLang="en-US" smtClean="0"/>
              <a:t>2025/2/3</a:t>
            </a:fld>
            <a:endParaRPr kumimoji="1" lang="ja-JP" altLang="en-US"/>
          </a:p>
        </p:txBody>
      </p:sp>
      <p:sp>
        <p:nvSpPr>
          <p:cNvPr id="6" name="フッター プレースホルダー 5">
            <a:extLst>
              <a:ext uri="{FF2B5EF4-FFF2-40B4-BE49-F238E27FC236}">
                <a16:creationId xmlns:a16="http://schemas.microsoft.com/office/drawing/2014/main" id="{8D41513C-8611-529E-4D6D-D2B68AC876A7}"/>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CDB871EC-E16A-782E-AB1B-7F70F98F7A55}"/>
              </a:ext>
            </a:extLst>
          </p:cNvPr>
          <p:cNvSpPr>
            <a:spLocks noGrp="1"/>
          </p:cNvSpPr>
          <p:nvPr>
            <p:ph type="sldNum" sz="quarter" idx="12"/>
          </p:nvPr>
        </p:nvSpPr>
        <p:spPr/>
        <p:txBody>
          <a:bodyPr/>
          <a:lstStyle/>
          <a:p>
            <a:fld id="{291F82A5-04EC-47A7-AAD6-A650638B87F8}" type="slidenum">
              <a:rPr kumimoji="1" lang="ja-JP" altLang="en-US" smtClean="0"/>
              <a:t>‹#›</a:t>
            </a:fld>
            <a:endParaRPr kumimoji="1" lang="ja-JP" altLang="en-US"/>
          </a:p>
        </p:txBody>
      </p:sp>
    </p:spTree>
    <p:extLst>
      <p:ext uri="{BB962C8B-B14F-4D97-AF65-F5344CB8AC3E}">
        <p14:creationId xmlns:p14="http://schemas.microsoft.com/office/powerpoint/2010/main" val="28489963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8A30138-6864-4FE8-3CD0-766BF9E05FB3}"/>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D94DD926-0C05-0C50-2477-CFFA6BBC38D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92CA05A8-AB74-45DD-CBA5-A23DCAC466C1}"/>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D659D4D3-7CFF-9711-4123-25F0D32CA5F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F9BF452C-E53F-6B3F-9E49-C6F30993B1E3}"/>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56D99F9A-39E0-C048-4638-DE36F82E27EB}"/>
              </a:ext>
            </a:extLst>
          </p:cNvPr>
          <p:cNvSpPr>
            <a:spLocks noGrp="1"/>
          </p:cNvSpPr>
          <p:nvPr>
            <p:ph type="dt" sz="half" idx="10"/>
          </p:nvPr>
        </p:nvSpPr>
        <p:spPr/>
        <p:txBody>
          <a:bodyPr/>
          <a:lstStyle/>
          <a:p>
            <a:fld id="{180E7EA7-3D1B-4B0D-B04E-272DB3A338DE}" type="datetimeFigureOut">
              <a:rPr kumimoji="1" lang="ja-JP" altLang="en-US" smtClean="0"/>
              <a:t>2025/2/3</a:t>
            </a:fld>
            <a:endParaRPr kumimoji="1" lang="ja-JP" altLang="en-US"/>
          </a:p>
        </p:txBody>
      </p:sp>
      <p:sp>
        <p:nvSpPr>
          <p:cNvPr id="8" name="フッター プレースホルダー 7">
            <a:extLst>
              <a:ext uri="{FF2B5EF4-FFF2-40B4-BE49-F238E27FC236}">
                <a16:creationId xmlns:a16="http://schemas.microsoft.com/office/drawing/2014/main" id="{8048C262-7AC7-A3CA-5CAB-FABDF30F17CD}"/>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3E122057-474F-A416-AB58-BCF9CC3DB73E}"/>
              </a:ext>
            </a:extLst>
          </p:cNvPr>
          <p:cNvSpPr>
            <a:spLocks noGrp="1"/>
          </p:cNvSpPr>
          <p:nvPr>
            <p:ph type="sldNum" sz="quarter" idx="12"/>
          </p:nvPr>
        </p:nvSpPr>
        <p:spPr/>
        <p:txBody>
          <a:bodyPr/>
          <a:lstStyle/>
          <a:p>
            <a:fld id="{291F82A5-04EC-47A7-AAD6-A650638B87F8}" type="slidenum">
              <a:rPr kumimoji="1" lang="ja-JP" altLang="en-US" smtClean="0"/>
              <a:t>‹#›</a:t>
            </a:fld>
            <a:endParaRPr kumimoji="1" lang="ja-JP" altLang="en-US"/>
          </a:p>
        </p:txBody>
      </p:sp>
    </p:spTree>
    <p:extLst>
      <p:ext uri="{BB962C8B-B14F-4D97-AF65-F5344CB8AC3E}">
        <p14:creationId xmlns:p14="http://schemas.microsoft.com/office/powerpoint/2010/main" val="33132333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7F7C8AE-6327-2789-07B3-13EE977D039C}"/>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A7B092C7-AA43-F638-80D8-EDF9486703CB}"/>
              </a:ext>
            </a:extLst>
          </p:cNvPr>
          <p:cNvSpPr>
            <a:spLocks noGrp="1"/>
          </p:cNvSpPr>
          <p:nvPr>
            <p:ph type="dt" sz="half" idx="10"/>
          </p:nvPr>
        </p:nvSpPr>
        <p:spPr/>
        <p:txBody>
          <a:bodyPr/>
          <a:lstStyle/>
          <a:p>
            <a:fld id="{180E7EA7-3D1B-4B0D-B04E-272DB3A338DE}" type="datetimeFigureOut">
              <a:rPr kumimoji="1" lang="ja-JP" altLang="en-US" smtClean="0"/>
              <a:t>2025/2/3</a:t>
            </a:fld>
            <a:endParaRPr kumimoji="1" lang="ja-JP" altLang="en-US"/>
          </a:p>
        </p:txBody>
      </p:sp>
      <p:sp>
        <p:nvSpPr>
          <p:cNvPr id="4" name="フッター プレースホルダー 3">
            <a:extLst>
              <a:ext uri="{FF2B5EF4-FFF2-40B4-BE49-F238E27FC236}">
                <a16:creationId xmlns:a16="http://schemas.microsoft.com/office/drawing/2014/main" id="{46A7B822-F7ED-CB50-5AC3-EC559CC34656}"/>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4D7FB2D7-F7BC-109F-09DB-31B282DEDE83}"/>
              </a:ext>
            </a:extLst>
          </p:cNvPr>
          <p:cNvSpPr>
            <a:spLocks noGrp="1"/>
          </p:cNvSpPr>
          <p:nvPr>
            <p:ph type="sldNum" sz="quarter" idx="12"/>
          </p:nvPr>
        </p:nvSpPr>
        <p:spPr/>
        <p:txBody>
          <a:bodyPr/>
          <a:lstStyle/>
          <a:p>
            <a:fld id="{291F82A5-04EC-47A7-AAD6-A650638B87F8}" type="slidenum">
              <a:rPr kumimoji="1" lang="ja-JP" altLang="en-US" smtClean="0"/>
              <a:t>‹#›</a:t>
            </a:fld>
            <a:endParaRPr kumimoji="1" lang="ja-JP" altLang="en-US"/>
          </a:p>
        </p:txBody>
      </p:sp>
    </p:spTree>
    <p:extLst>
      <p:ext uri="{BB962C8B-B14F-4D97-AF65-F5344CB8AC3E}">
        <p14:creationId xmlns:p14="http://schemas.microsoft.com/office/powerpoint/2010/main" val="40780633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13B5BD98-1DAA-A73E-C236-DE3CF9F1F1E8}"/>
              </a:ext>
            </a:extLst>
          </p:cNvPr>
          <p:cNvSpPr>
            <a:spLocks noGrp="1"/>
          </p:cNvSpPr>
          <p:nvPr>
            <p:ph type="dt" sz="half" idx="10"/>
          </p:nvPr>
        </p:nvSpPr>
        <p:spPr/>
        <p:txBody>
          <a:bodyPr/>
          <a:lstStyle/>
          <a:p>
            <a:fld id="{180E7EA7-3D1B-4B0D-B04E-272DB3A338DE}" type="datetimeFigureOut">
              <a:rPr kumimoji="1" lang="ja-JP" altLang="en-US" smtClean="0"/>
              <a:t>2025/2/3</a:t>
            </a:fld>
            <a:endParaRPr kumimoji="1" lang="ja-JP" altLang="en-US"/>
          </a:p>
        </p:txBody>
      </p:sp>
      <p:sp>
        <p:nvSpPr>
          <p:cNvPr id="3" name="フッター プレースホルダー 2">
            <a:extLst>
              <a:ext uri="{FF2B5EF4-FFF2-40B4-BE49-F238E27FC236}">
                <a16:creationId xmlns:a16="http://schemas.microsoft.com/office/drawing/2014/main" id="{1672D3CC-4B32-F992-0AFA-2CB7D4DB7033}"/>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763CA507-676F-CC91-7D80-B42A8F4AE980}"/>
              </a:ext>
            </a:extLst>
          </p:cNvPr>
          <p:cNvSpPr>
            <a:spLocks noGrp="1"/>
          </p:cNvSpPr>
          <p:nvPr>
            <p:ph type="sldNum" sz="quarter" idx="12"/>
          </p:nvPr>
        </p:nvSpPr>
        <p:spPr/>
        <p:txBody>
          <a:bodyPr/>
          <a:lstStyle/>
          <a:p>
            <a:fld id="{291F82A5-04EC-47A7-AAD6-A650638B87F8}" type="slidenum">
              <a:rPr kumimoji="1" lang="ja-JP" altLang="en-US" smtClean="0"/>
              <a:t>‹#›</a:t>
            </a:fld>
            <a:endParaRPr kumimoji="1" lang="ja-JP" altLang="en-US"/>
          </a:p>
        </p:txBody>
      </p:sp>
    </p:spTree>
    <p:extLst>
      <p:ext uri="{BB962C8B-B14F-4D97-AF65-F5344CB8AC3E}">
        <p14:creationId xmlns:p14="http://schemas.microsoft.com/office/powerpoint/2010/main" val="15506052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65063A2-2414-EABB-CFA4-1B545BC21756}"/>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EDD74EE7-AABB-50A0-D320-5163E383281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23AE6D23-EE8B-1743-0706-FD56F82F349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94DAE720-177C-979D-99D9-F244CFF11F91}"/>
              </a:ext>
            </a:extLst>
          </p:cNvPr>
          <p:cNvSpPr>
            <a:spLocks noGrp="1"/>
          </p:cNvSpPr>
          <p:nvPr>
            <p:ph type="dt" sz="half" idx="10"/>
          </p:nvPr>
        </p:nvSpPr>
        <p:spPr/>
        <p:txBody>
          <a:bodyPr/>
          <a:lstStyle/>
          <a:p>
            <a:fld id="{180E7EA7-3D1B-4B0D-B04E-272DB3A338DE}" type="datetimeFigureOut">
              <a:rPr kumimoji="1" lang="ja-JP" altLang="en-US" smtClean="0"/>
              <a:t>2025/2/3</a:t>
            </a:fld>
            <a:endParaRPr kumimoji="1" lang="ja-JP" altLang="en-US"/>
          </a:p>
        </p:txBody>
      </p:sp>
      <p:sp>
        <p:nvSpPr>
          <p:cNvPr id="6" name="フッター プレースホルダー 5">
            <a:extLst>
              <a:ext uri="{FF2B5EF4-FFF2-40B4-BE49-F238E27FC236}">
                <a16:creationId xmlns:a16="http://schemas.microsoft.com/office/drawing/2014/main" id="{1D14C7A2-472B-A79D-F18E-1F584F6676B0}"/>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B5521AD1-29ED-0C77-C5D4-69BE15C4B81F}"/>
              </a:ext>
            </a:extLst>
          </p:cNvPr>
          <p:cNvSpPr>
            <a:spLocks noGrp="1"/>
          </p:cNvSpPr>
          <p:nvPr>
            <p:ph type="sldNum" sz="quarter" idx="12"/>
          </p:nvPr>
        </p:nvSpPr>
        <p:spPr/>
        <p:txBody>
          <a:bodyPr/>
          <a:lstStyle/>
          <a:p>
            <a:fld id="{291F82A5-04EC-47A7-AAD6-A650638B87F8}" type="slidenum">
              <a:rPr kumimoji="1" lang="ja-JP" altLang="en-US" smtClean="0"/>
              <a:t>‹#›</a:t>
            </a:fld>
            <a:endParaRPr kumimoji="1" lang="ja-JP" altLang="en-US"/>
          </a:p>
        </p:txBody>
      </p:sp>
    </p:spTree>
    <p:extLst>
      <p:ext uri="{BB962C8B-B14F-4D97-AF65-F5344CB8AC3E}">
        <p14:creationId xmlns:p14="http://schemas.microsoft.com/office/powerpoint/2010/main" val="42347747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C774828-E7B7-081C-654E-92C279D13CDE}"/>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3C6BD57C-C0AA-ED38-74FB-E1025C59ABC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AA8DF4C7-BA7B-DDA1-6920-C9F32586618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00434860-E14A-6F5A-22E2-2D5EC20C0780}"/>
              </a:ext>
            </a:extLst>
          </p:cNvPr>
          <p:cNvSpPr>
            <a:spLocks noGrp="1"/>
          </p:cNvSpPr>
          <p:nvPr>
            <p:ph type="dt" sz="half" idx="10"/>
          </p:nvPr>
        </p:nvSpPr>
        <p:spPr/>
        <p:txBody>
          <a:bodyPr/>
          <a:lstStyle/>
          <a:p>
            <a:fld id="{180E7EA7-3D1B-4B0D-B04E-272DB3A338DE}" type="datetimeFigureOut">
              <a:rPr kumimoji="1" lang="ja-JP" altLang="en-US" smtClean="0"/>
              <a:t>2025/2/3</a:t>
            </a:fld>
            <a:endParaRPr kumimoji="1" lang="ja-JP" altLang="en-US"/>
          </a:p>
        </p:txBody>
      </p:sp>
      <p:sp>
        <p:nvSpPr>
          <p:cNvPr id="6" name="フッター プレースホルダー 5">
            <a:extLst>
              <a:ext uri="{FF2B5EF4-FFF2-40B4-BE49-F238E27FC236}">
                <a16:creationId xmlns:a16="http://schemas.microsoft.com/office/drawing/2014/main" id="{D1C7BEF2-88A9-56D8-6834-26A8568AAD11}"/>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14DC30E6-46FB-7065-2E9B-1B41E500A152}"/>
              </a:ext>
            </a:extLst>
          </p:cNvPr>
          <p:cNvSpPr>
            <a:spLocks noGrp="1"/>
          </p:cNvSpPr>
          <p:nvPr>
            <p:ph type="sldNum" sz="quarter" idx="12"/>
          </p:nvPr>
        </p:nvSpPr>
        <p:spPr/>
        <p:txBody>
          <a:bodyPr/>
          <a:lstStyle/>
          <a:p>
            <a:fld id="{291F82A5-04EC-47A7-AAD6-A650638B87F8}" type="slidenum">
              <a:rPr kumimoji="1" lang="ja-JP" altLang="en-US" smtClean="0"/>
              <a:t>‹#›</a:t>
            </a:fld>
            <a:endParaRPr kumimoji="1" lang="ja-JP" altLang="en-US"/>
          </a:p>
        </p:txBody>
      </p:sp>
    </p:spTree>
    <p:extLst>
      <p:ext uri="{BB962C8B-B14F-4D97-AF65-F5344CB8AC3E}">
        <p14:creationId xmlns:p14="http://schemas.microsoft.com/office/powerpoint/2010/main" val="4494944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F902187F-1BEE-E62B-2BE9-FDDC6FE7062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EA57DED7-DA98-6A84-169A-D6CA34B35D2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C44EB469-4824-AAC3-681C-577D63B5FF6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180E7EA7-3D1B-4B0D-B04E-272DB3A338DE}" type="datetimeFigureOut">
              <a:rPr kumimoji="1" lang="ja-JP" altLang="en-US" smtClean="0"/>
              <a:t>2025/2/3</a:t>
            </a:fld>
            <a:endParaRPr kumimoji="1" lang="ja-JP" altLang="en-US"/>
          </a:p>
        </p:txBody>
      </p:sp>
      <p:sp>
        <p:nvSpPr>
          <p:cNvPr id="5" name="フッター プレースホルダー 4">
            <a:extLst>
              <a:ext uri="{FF2B5EF4-FFF2-40B4-BE49-F238E27FC236}">
                <a16:creationId xmlns:a16="http://schemas.microsoft.com/office/drawing/2014/main" id="{177C2517-E110-725D-0C85-70E87842CE1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BD6244F1-C571-F3D6-A6F5-F5FD50BCE20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291F82A5-04EC-47A7-AAD6-A650638B87F8}" type="slidenum">
              <a:rPr kumimoji="1" lang="ja-JP" altLang="en-US" smtClean="0"/>
              <a:t>‹#›</a:t>
            </a:fld>
            <a:endParaRPr kumimoji="1" lang="ja-JP" altLang="en-US"/>
          </a:p>
        </p:txBody>
      </p:sp>
    </p:spTree>
    <p:extLst>
      <p:ext uri="{BB962C8B-B14F-4D97-AF65-F5344CB8AC3E}">
        <p14:creationId xmlns:p14="http://schemas.microsoft.com/office/powerpoint/2010/main" val="19670978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 Id="rId5" Type="http://schemas.openxmlformats.org/officeDocument/2006/relationships/image" Target="../media/image5.png"/><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6.png"/></Relationships>
</file>

<file path=ppt/slides/_rels/slide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11.png"/><Relationship Id="rId4" Type="http://schemas.openxmlformats.org/officeDocument/2006/relationships/image" Target="../media/image10.png"/></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12.jpeg"/></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342C0333-73F6-1D5E-F106-9F5F561CD940}"/>
              </a:ext>
            </a:extLst>
          </p:cNvPr>
          <p:cNvSpPr txBox="1"/>
          <p:nvPr/>
        </p:nvSpPr>
        <p:spPr>
          <a:xfrm>
            <a:off x="847925" y="459293"/>
            <a:ext cx="10496145" cy="1569660"/>
          </a:xfrm>
          <a:prstGeom prst="rect">
            <a:avLst/>
          </a:prstGeom>
          <a:noFill/>
        </p:spPr>
        <p:txBody>
          <a:bodyPr wrap="square" rtlCol="0">
            <a:spAutoFit/>
          </a:bodyPr>
          <a:lstStyle/>
          <a:p>
            <a:pPr algn="ctr"/>
            <a:r>
              <a:rPr kumimoji="1" lang="ja-JP" altLang="en-US" sz="4800" dirty="0">
                <a:latin typeface="+mj-ea"/>
                <a:ea typeface="+mj-ea"/>
              </a:rPr>
              <a:t>熊本大学耳鼻咽喉科における</a:t>
            </a:r>
            <a:endParaRPr kumimoji="1" lang="en-US" altLang="ja-JP" sz="4800" dirty="0">
              <a:latin typeface="+mj-ea"/>
              <a:ea typeface="+mj-ea"/>
            </a:endParaRPr>
          </a:p>
          <a:p>
            <a:pPr algn="ctr"/>
            <a:r>
              <a:rPr kumimoji="1" lang="ja-JP" altLang="en-US" sz="4800" dirty="0">
                <a:latin typeface="+mj-ea"/>
                <a:ea typeface="+mj-ea"/>
              </a:rPr>
              <a:t>子育て支援の実際</a:t>
            </a:r>
            <a:endParaRPr kumimoji="1" lang="en-US" altLang="ja-JP" sz="4800" dirty="0">
              <a:latin typeface="+mj-ea"/>
              <a:ea typeface="+mj-ea"/>
            </a:endParaRPr>
          </a:p>
        </p:txBody>
      </p:sp>
      <p:pic>
        <p:nvPicPr>
          <p:cNvPr id="1026" name="Picture 2">
            <a:extLst>
              <a:ext uri="{FF2B5EF4-FFF2-40B4-BE49-F238E27FC236}">
                <a16:creationId xmlns:a16="http://schemas.microsoft.com/office/drawing/2014/main" id="{66D26DB3-C5BD-40F9-3F6F-25786961204A}"/>
              </a:ext>
            </a:extLst>
          </p:cNvPr>
          <p:cNvPicPr>
            <a:picLocks noChangeAspect="1" noChangeArrowheads="1"/>
          </p:cNvPicPr>
          <p:nvPr/>
        </p:nvPicPr>
        <p:blipFill rotWithShape="1">
          <a:blip r:embed="rId2" cstate="email">
            <a:extLst>
              <a:ext uri="{28A0092B-C50C-407E-A947-70E740481C1C}">
                <a14:useLocalDpi xmlns:a14="http://schemas.microsoft.com/office/drawing/2010/main"/>
              </a:ext>
            </a:extLst>
          </a:blip>
          <a:srcRect/>
          <a:stretch/>
        </p:blipFill>
        <p:spPr bwMode="auto">
          <a:xfrm>
            <a:off x="1700972" y="2211026"/>
            <a:ext cx="8790052" cy="409981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8263665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円形吹き出し 11">
            <a:extLst>
              <a:ext uri="{FF2B5EF4-FFF2-40B4-BE49-F238E27FC236}">
                <a16:creationId xmlns:a16="http://schemas.microsoft.com/office/drawing/2014/main" id="{1C5712CD-A350-5932-F555-726504CD4DF4}"/>
              </a:ext>
            </a:extLst>
          </p:cNvPr>
          <p:cNvSpPr/>
          <p:nvPr/>
        </p:nvSpPr>
        <p:spPr>
          <a:xfrm>
            <a:off x="1816608" y="1307089"/>
            <a:ext cx="2096273" cy="1243584"/>
          </a:xfrm>
          <a:prstGeom prst="wedgeEllipseCallout">
            <a:avLst>
              <a:gd name="adj1" fmla="val 65628"/>
              <a:gd name="adj2" fmla="val 27206"/>
            </a:avLst>
          </a:prstGeom>
          <a:solidFill>
            <a:schemeClr val="accent1">
              <a:lumMod val="40000"/>
              <a:lumOff val="60000"/>
            </a:schemeClr>
          </a:solidFill>
          <a:ln w="3175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026" name="Picture 2" descr="ホワイトボードで解説する女性医師の透過PNGイラスト">
            <a:extLst>
              <a:ext uri="{FF2B5EF4-FFF2-40B4-BE49-F238E27FC236}">
                <a16:creationId xmlns:a16="http://schemas.microsoft.com/office/drawing/2014/main" id="{B94938E8-DBC3-906C-0B6D-4698DAA366B1}"/>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7840" t="8795" r="16400" b="11004"/>
          <a:stretch/>
        </p:blipFill>
        <p:spPr bwMode="auto">
          <a:xfrm>
            <a:off x="4033530" y="983964"/>
            <a:ext cx="6341862" cy="5800884"/>
          </a:xfrm>
          <a:prstGeom prst="rect">
            <a:avLst/>
          </a:prstGeom>
          <a:noFill/>
          <a:extLst>
            <a:ext uri="{909E8E84-426E-40DD-AFC4-6F175D3DCCD1}">
              <a14:hiddenFill xmlns:a14="http://schemas.microsoft.com/office/drawing/2010/main">
                <a:solidFill>
                  <a:srgbClr val="FFFFFF"/>
                </a:solidFill>
              </a14:hiddenFill>
            </a:ext>
          </a:extLst>
        </p:spPr>
      </p:pic>
      <p:sp>
        <p:nvSpPr>
          <p:cNvPr id="2" name="タイトル 1">
            <a:extLst>
              <a:ext uri="{FF2B5EF4-FFF2-40B4-BE49-F238E27FC236}">
                <a16:creationId xmlns:a16="http://schemas.microsoft.com/office/drawing/2014/main" id="{24C99F3A-DBFF-4006-83A0-08C14A186EF5}"/>
              </a:ext>
            </a:extLst>
          </p:cNvPr>
          <p:cNvSpPr>
            <a:spLocks noGrp="1"/>
          </p:cNvSpPr>
          <p:nvPr>
            <p:ph type="title"/>
          </p:nvPr>
        </p:nvSpPr>
        <p:spPr>
          <a:xfrm>
            <a:off x="1970865" y="1513758"/>
            <a:ext cx="1890445" cy="830246"/>
          </a:xfrm>
        </p:spPr>
        <p:txBody>
          <a:bodyPr>
            <a:normAutofit/>
          </a:bodyPr>
          <a:lstStyle/>
          <a:p>
            <a:r>
              <a:rPr kumimoji="1" lang="ja-JP" altLang="en-US" sz="3200"/>
              <a:t>院内保育</a:t>
            </a:r>
            <a:endParaRPr kumimoji="1" lang="ja-JP" altLang="en-US" sz="3200" dirty="0"/>
          </a:p>
        </p:txBody>
      </p:sp>
      <p:sp>
        <p:nvSpPr>
          <p:cNvPr id="11" name="スクロール: 横 10">
            <a:extLst>
              <a:ext uri="{FF2B5EF4-FFF2-40B4-BE49-F238E27FC236}">
                <a16:creationId xmlns:a16="http://schemas.microsoft.com/office/drawing/2014/main" id="{1ACEFDA5-D024-DF02-1E17-64F1CA3E012E}"/>
              </a:ext>
            </a:extLst>
          </p:cNvPr>
          <p:cNvSpPr/>
          <p:nvPr/>
        </p:nvSpPr>
        <p:spPr>
          <a:xfrm>
            <a:off x="1767433" y="4941311"/>
            <a:ext cx="6064045" cy="1514168"/>
          </a:xfrm>
          <a:prstGeom prst="horizontalScroll">
            <a:avLst/>
          </a:prstGeom>
          <a:solidFill>
            <a:schemeClr val="accent6">
              <a:lumMod val="60000"/>
              <a:lumOff val="40000"/>
            </a:schemeClr>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3" name="テキスト ボックス 2">
            <a:extLst>
              <a:ext uri="{FF2B5EF4-FFF2-40B4-BE49-F238E27FC236}">
                <a16:creationId xmlns:a16="http://schemas.microsoft.com/office/drawing/2014/main" id="{6527A1FC-EA2F-8B0B-C045-FDFFDF000292}"/>
              </a:ext>
            </a:extLst>
          </p:cNvPr>
          <p:cNvSpPr txBox="1"/>
          <p:nvPr/>
        </p:nvSpPr>
        <p:spPr>
          <a:xfrm>
            <a:off x="2135182" y="5192438"/>
            <a:ext cx="5789759" cy="1011914"/>
          </a:xfrm>
          <a:prstGeom prst="rect">
            <a:avLst/>
          </a:prstGeom>
          <a:noFill/>
        </p:spPr>
        <p:txBody>
          <a:bodyPr wrap="square" rtlCol="0">
            <a:spAutoFit/>
          </a:bodyPr>
          <a:lstStyle/>
          <a:p>
            <a:pPr marL="285750" indent="-285750">
              <a:buFont typeface="Arial" panose="020B0604020202020204" pitchFamily="34" charset="0"/>
              <a:buChar char="•"/>
            </a:pPr>
            <a:r>
              <a:rPr lang="ja-JP" altLang="en-US" sz="2000" dirty="0"/>
              <a:t>院内にあるため送迎が楽</a:t>
            </a:r>
            <a:endParaRPr lang="en-US" altLang="ja-JP" sz="2000" dirty="0"/>
          </a:p>
          <a:p>
            <a:pPr marL="285750" indent="-285750">
              <a:buFont typeface="Arial" panose="020B0604020202020204" pitchFamily="34" charset="0"/>
              <a:buChar char="•"/>
            </a:pPr>
            <a:r>
              <a:rPr lang="ja-JP" altLang="en-US" sz="2000" dirty="0">
                <a:solidFill>
                  <a:srgbClr val="FF0000"/>
                </a:solidFill>
              </a:rPr>
              <a:t>一般の保育園に比べて延長保育の時間が長い</a:t>
            </a:r>
            <a:endParaRPr lang="en-US" altLang="ja-JP" sz="2000" dirty="0">
              <a:solidFill>
                <a:srgbClr val="FF0000"/>
              </a:solidFill>
            </a:endParaRPr>
          </a:p>
          <a:p>
            <a:pPr marL="285750" indent="-285750">
              <a:buFont typeface="Arial" panose="020B0604020202020204" pitchFamily="34" charset="0"/>
              <a:buChar char="•"/>
            </a:pPr>
            <a:r>
              <a:rPr kumimoji="1" lang="ja-JP" altLang="en-US" sz="2000" dirty="0">
                <a:solidFill>
                  <a:srgbClr val="FF0000"/>
                </a:solidFill>
              </a:rPr>
              <a:t>仕事の隙間時間に授乳に行くことができる</a:t>
            </a:r>
            <a:endParaRPr kumimoji="1" lang="en-US" altLang="ja-JP" sz="2000" dirty="0">
              <a:solidFill>
                <a:srgbClr val="FF0000"/>
              </a:solidFill>
            </a:endParaRPr>
          </a:p>
        </p:txBody>
      </p:sp>
      <p:sp>
        <p:nvSpPr>
          <p:cNvPr id="7" name="テキスト ボックス 6">
            <a:extLst>
              <a:ext uri="{FF2B5EF4-FFF2-40B4-BE49-F238E27FC236}">
                <a16:creationId xmlns:a16="http://schemas.microsoft.com/office/drawing/2014/main" id="{643586A5-EB08-24E7-B968-B559C8EC2E17}"/>
              </a:ext>
            </a:extLst>
          </p:cNvPr>
          <p:cNvSpPr txBox="1"/>
          <p:nvPr/>
        </p:nvSpPr>
        <p:spPr>
          <a:xfrm>
            <a:off x="4509362" y="1469105"/>
            <a:ext cx="4098190" cy="2585323"/>
          </a:xfrm>
          <a:prstGeom prst="rect">
            <a:avLst/>
          </a:prstGeom>
          <a:noFill/>
        </p:spPr>
        <p:txBody>
          <a:bodyPr wrap="square" rtlCol="0">
            <a:spAutoFit/>
          </a:bodyPr>
          <a:lstStyle/>
          <a:p>
            <a:r>
              <a:rPr kumimoji="1" lang="en-US" altLang="ja-JP" dirty="0"/>
              <a:t>【</a:t>
            </a:r>
            <a:r>
              <a:rPr kumimoji="1" lang="ja-JP" altLang="en-US"/>
              <a:t>対象年齢</a:t>
            </a:r>
            <a:r>
              <a:rPr kumimoji="1" lang="en-US" altLang="ja-JP" dirty="0"/>
              <a:t>】</a:t>
            </a:r>
          </a:p>
          <a:p>
            <a:r>
              <a:rPr lang="ja-JP" altLang="en-US"/>
              <a:t>常時保育：生後</a:t>
            </a:r>
            <a:r>
              <a:rPr lang="en-US" altLang="ja-JP" dirty="0"/>
              <a:t>8</a:t>
            </a:r>
            <a:r>
              <a:rPr lang="ja-JP" altLang="en-US"/>
              <a:t>週</a:t>
            </a:r>
            <a:r>
              <a:rPr lang="en-US" altLang="ja-JP" dirty="0"/>
              <a:t>〜2</a:t>
            </a:r>
            <a:r>
              <a:rPr lang="ja-JP" altLang="en-US"/>
              <a:t>歳</a:t>
            </a:r>
            <a:endParaRPr lang="en-US" altLang="ja-JP" dirty="0"/>
          </a:p>
          <a:p>
            <a:r>
              <a:rPr lang="ja-JP" altLang="en-US"/>
              <a:t>一時預かり：生後</a:t>
            </a:r>
            <a:r>
              <a:rPr lang="en-US" altLang="ja-JP" dirty="0"/>
              <a:t>8</a:t>
            </a:r>
            <a:r>
              <a:rPr lang="ja-JP" altLang="en-US"/>
              <a:t>週</a:t>
            </a:r>
            <a:r>
              <a:rPr lang="en-US" altLang="ja-JP" dirty="0"/>
              <a:t>〜</a:t>
            </a:r>
            <a:r>
              <a:rPr lang="ja-JP" altLang="en-US"/>
              <a:t>小学校就学まで</a:t>
            </a:r>
            <a:endParaRPr lang="en-US" altLang="ja-JP" dirty="0"/>
          </a:p>
          <a:p>
            <a:r>
              <a:rPr lang="en-US" altLang="ja-JP" dirty="0"/>
              <a:t>【</a:t>
            </a:r>
            <a:r>
              <a:rPr lang="ja-JP" altLang="en-US"/>
              <a:t>保育日</a:t>
            </a:r>
            <a:r>
              <a:rPr lang="en-US" altLang="ja-JP" dirty="0"/>
              <a:t>】</a:t>
            </a:r>
            <a:r>
              <a:rPr lang="ja-JP" altLang="en-US"/>
              <a:t>毎日</a:t>
            </a:r>
            <a:endParaRPr lang="en-US" altLang="ja-JP" dirty="0"/>
          </a:p>
          <a:p>
            <a:r>
              <a:rPr lang="en-US" altLang="ja-JP" dirty="0"/>
              <a:t>【</a:t>
            </a:r>
            <a:r>
              <a:rPr lang="ja-JP" altLang="en-US"/>
              <a:t>保育時間</a:t>
            </a:r>
            <a:r>
              <a:rPr lang="en-US" altLang="ja-JP" dirty="0"/>
              <a:t>】</a:t>
            </a:r>
          </a:p>
          <a:p>
            <a:r>
              <a:rPr lang="ja-JP" altLang="en-US"/>
              <a:t>基本：</a:t>
            </a:r>
            <a:r>
              <a:rPr lang="en-US" altLang="ja-JP" dirty="0"/>
              <a:t>7</a:t>
            </a:r>
            <a:r>
              <a:rPr lang="ja-JP" altLang="en-US"/>
              <a:t>：００</a:t>
            </a:r>
            <a:r>
              <a:rPr lang="en-US" altLang="ja-JP" dirty="0"/>
              <a:t>〜19</a:t>
            </a:r>
            <a:r>
              <a:rPr lang="ja-JP" altLang="en-US"/>
              <a:t>：００</a:t>
            </a:r>
            <a:endParaRPr lang="en-US" altLang="ja-JP" dirty="0"/>
          </a:p>
          <a:p>
            <a:r>
              <a:rPr lang="ja-JP" altLang="en-US">
                <a:solidFill>
                  <a:srgbClr val="FF0000"/>
                </a:solidFill>
              </a:rPr>
              <a:t>延長：</a:t>
            </a:r>
            <a:r>
              <a:rPr lang="en-US" altLang="ja-JP" dirty="0">
                <a:solidFill>
                  <a:srgbClr val="FF0000"/>
                </a:solidFill>
              </a:rPr>
              <a:t>19</a:t>
            </a:r>
            <a:r>
              <a:rPr lang="ja-JP" altLang="en-US">
                <a:solidFill>
                  <a:srgbClr val="FF0000"/>
                </a:solidFill>
              </a:rPr>
              <a:t>：００</a:t>
            </a:r>
            <a:r>
              <a:rPr lang="en-US" altLang="ja-JP" dirty="0">
                <a:solidFill>
                  <a:srgbClr val="FF0000"/>
                </a:solidFill>
              </a:rPr>
              <a:t>〜22</a:t>
            </a:r>
            <a:r>
              <a:rPr lang="ja-JP" altLang="en-US">
                <a:solidFill>
                  <a:srgbClr val="FF0000"/>
                </a:solidFill>
              </a:rPr>
              <a:t>：００</a:t>
            </a:r>
            <a:endParaRPr lang="en-US" altLang="ja-JP" dirty="0">
              <a:solidFill>
                <a:srgbClr val="FF0000"/>
              </a:solidFill>
            </a:endParaRPr>
          </a:p>
          <a:p>
            <a:r>
              <a:rPr lang="ja-JP" altLang="en-US">
                <a:solidFill>
                  <a:srgbClr val="FF0000"/>
                </a:solidFill>
              </a:rPr>
              <a:t>夜間：</a:t>
            </a:r>
            <a:r>
              <a:rPr lang="en-US" altLang="ja-JP" dirty="0">
                <a:solidFill>
                  <a:srgbClr val="FF0000"/>
                </a:solidFill>
              </a:rPr>
              <a:t>15</a:t>
            </a:r>
            <a:r>
              <a:rPr lang="ja-JP" altLang="en-US">
                <a:solidFill>
                  <a:srgbClr val="FF0000"/>
                </a:solidFill>
              </a:rPr>
              <a:t>：００</a:t>
            </a:r>
            <a:r>
              <a:rPr lang="en-US" altLang="ja-JP" dirty="0">
                <a:solidFill>
                  <a:srgbClr val="FF0000"/>
                </a:solidFill>
              </a:rPr>
              <a:t>〜</a:t>
            </a:r>
            <a:r>
              <a:rPr lang="ja-JP" altLang="en-US">
                <a:solidFill>
                  <a:srgbClr val="FF0000"/>
                </a:solidFill>
              </a:rPr>
              <a:t>翌朝</a:t>
            </a:r>
            <a:r>
              <a:rPr lang="en-US" altLang="ja-JP" dirty="0">
                <a:solidFill>
                  <a:srgbClr val="FF0000"/>
                </a:solidFill>
              </a:rPr>
              <a:t>10</a:t>
            </a:r>
            <a:r>
              <a:rPr lang="ja-JP" altLang="en-US">
                <a:solidFill>
                  <a:srgbClr val="FF0000"/>
                </a:solidFill>
              </a:rPr>
              <a:t>：００</a:t>
            </a:r>
            <a:endParaRPr lang="en-US" altLang="ja-JP" dirty="0">
              <a:solidFill>
                <a:srgbClr val="FF0000"/>
              </a:solidFill>
            </a:endParaRPr>
          </a:p>
          <a:p>
            <a:r>
              <a:rPr lang="ja-JP" altLang="en-US"/>
              <a:t>　　　　（火金のみ）</a:t>
            </a:r>
            <a:endParaRPr lang="en-US" altLang="ja-JP" dirty="0"/>
          </a:p>
        </p:txBody>
      </p:sp>
      <p:sp>
        <p:nvSpPr>
          <p:cNvPr id="8" name="タイトル 3">
            <a:extLst>
              <a:ext uri="{FF2B5EF4-FFF2-40B4-BE49-F238E27FC236}">
                <a16:creationId xmlns:a16="http://schemas.microsoft.com/office/drawing/2014/main" id="{B297DA83-15BB-5D6F-5860-4E7DE97B6CAF}"/>
              </a:ext>
            </a:extLst>
          </p:cNvPr>
          <p:cNvSpPr txBox="1">
            <a:spLocks/>
          </p:cNvSpPr>
          <p:nvPr/>
        </p:nvSpPr>
        <p:spPr>
          <a:xfrm>
            <a:off x="420949" y="258594"/>
            <a:ext cx="7674539" cy="830246"/>
          </a:xfrm>
          <a:prstGeom prst="rect">
            <a:avLst/>
          </a:prstGeom>
          <a:solidFill>
            <a:schemeClr val="accent6">
              <a:lumMod val="20000"/>
              <a:lumOff val="80000"/>
            </a:schemeClr>
          </a:solidFill>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r>
              <a:rPr lang="ja-JP" altLang="en-US"/>
              <a:t>医師</a:t>
            </a:r>
            <a:r>
              <a:rPr lang="en-US" altLang="ja-JP" dirty="0"/>
              <a:t>C</a:t>
            </a:r>
            <a:r>
              <a:rPr lang="ja-JP" altLang="en-US"/>
              <a:t>：利用した院内支援制度</a:t>
            </a:r>
            <a:endParaRPr lang="ja-JP" altLang="en-US" dirty="0"/>
          </a:p>
        </p:txBody>
      </p:sp>
    </p:spTree>
    <p:extLst>
      <p:ext uri="{BB962C8B-B14F-4D97-AF65-F5344CB8AC3E}">
        <p14:creationId xmlns:p14="http://schemas.microsoft.com/office/powerpoint/2010/main" val="11846000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提案する、白衣を着た、笑顔の女性の透過のPNGイラスト">
            <a:extLst>
              <a:ext uri="{FF2B5EF4-FFF2-40B4-BE49-F238E27FC236}">
                <a16:creationId xmlns:a16="http://schemas.microsoft.com/office/drawing/2014/main" id="{B40AFA88-2342-83B3-FAED-1E019DAC6F81}"/>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31865" t="3360" r="33680" b="3122"/>
          <a:stretch/>
        </p:blipFill>
        <p:spPr bwMode="auto">
          <a:xfrm>
            <a:off x="9686736" y="4003275"/>
            <a:ext cx="1339677" cy="2727127"/>
          </a:xfrm>
          <a:prstGeom prst="rect">
            <a:avLst/>
          </a:prstGeom>
          <a:noFill/>
          <a:extLst>
            <a:ext uri="{909E8E84-426E-40DD-AFC4-6F175D3DCCD1}">
              <a14:hiddenFill xmlns:a14="http://schemas.microsoft.com/office/drawing/2010/main">
                <a:solidFill>
                  <a:srgbClr val="FFFFFF"/>
                </a:solidFill>
              </a14:hiddenFill>
            </a:ext>
          </a:extLst>
        </p:spPr>
      </p:pic>
      <p:sp>
        <p:nvSpPr>
          <p:cNvPr id="5" name="テキスト ボックス 4">
            <a:extLst>
              <a:ext uri="{FF2B5EF4-FFF2-40B4-BE49-F238E27FC236}">
                <a16:creationId xmlns:a16="http://schemas.microsoft.com/office/drawing/2014/main" id="{F957A423-1F67-D419-DAEC-657B5530F310}"/>
              </a:ext>
            </a:extLst>
          </p:cNvPr>
          <p:cNvSpPr txBox="1"/>
          <p:nvPr/>
        </p:nvSpPr>
        <p:spPr>
          <a:xfrm>
            <a:off x="868537" y="1789574"/>
            <a:ext cx="5144637" cy="2862322"/>
          </a:xfrm>
          <a:prstGeom prst="rect">
            <a:avLst/>
          </a:prstGeom>
          <a:noFill/>
        </p:spPr>
        <p:txBody>
          <a:bodyPr wrap="square" rtlCol="0">
            <a:spAutoFit/>
          </a:bodyPr>
          <a:lstStyle/>
          <a:p>
            <a:r>
              <a:rPr lang="en-US" altLang="ja-JP" sz="2000" dirty="0"/>
              <a:t>《</a:t>
            </a:r>
            <a:r>
              <a:rPr lang="ja-JP" altLang="en-US" sz="2000" dirty="0"/>
              <a:t>実際に利用した支援</a:t>
            </a:r>
            <a:r>
              <a:rPr lang="en-US" altLang="ja-JP" sz="2000" dirty="0"/>
              <a:t>》</a:t>
            </a:r>
          </a:p>
          <a:p>
            <a:r>
              <a:rPr lang="ja-JP" altLang="en-US" sz="2000" dirty="0"/>
              <a:t>★院内保育</a:t>
            </a:r>
            <a:endParaRPr lang="en-US" altLang="ja-JP" sz="2000" dirty="0"/>
          </a:p>
          <a:p>
            <a:r>
              <a:rPr kumimoji="1" lang="ja-JP" altLang="en-US" sz="2000" dirty="0"/>
              <a:t>★病児保育</a:t>
            </a:r>
            <a:endParaRPr kumimoji="1" lang="en-US" altLang="ja-JP" sz="2000" dirty="0"/>
          </a:p>
          <a:p>
            <a:r>
              <a:rPr kumimoji="1" lang="ja-JP" altLang="en-US" sz="2000" dirty="0"/>
              <a:t>★</a:t>
            </a:r>
            <a:r>
              <a:rPr lang="ja-JP" altLang="en-US" sz="2000" dirty="0"/>
              <a:t>国内学会参加に際する旅費支援</a:t>
            </a:r>
            <a:endParaRPr lang="en-US" altLang="ja-JP" sz="2000" dirty="0"/>
          </a:p>
          <a:p>
            <a:r>
              <a:rPr lang="ja-JP" altLang="en-US" sz="2000" dirty="0"/>
              <a:t>★論文掲載料・英文校閲料支援</a:t>
            </a:r>
            <a:endParaRPr lang="en-US" altLang="ja-JP" sz="2000" dirty="0"/>
          </a:p>
          <a:p>
            <a:endParaRPr kumimoji="1" lang="en-US" altLang="ja-JP" sz="2000" dirty="0"/>
          </a:p>
          <a:p>
            <a:r>
              <a:rPr lang="en-US" altLang="ja-JP" sz="2000" dirty="0"/>
              <a:t>《</a:t>
            </a:r>
            <a:r>
              <a:rPr lang="ja-JP" altLang="en-US" sz="2000" dirty="0"/>
              <a:t>今回は利用しなかったが利用できる支援</a:t>
            </a:r>
            <a:r>
              <a:rPr lang="en-US" altLang="ja-JP" sz="2000" dirty="0"/>
              <a:t>》</a:t>
            </a:r>
          </a:p>
          <a:p>
            <a:r>
              <a:rPr kumimoji="1" lang="ja-JP" altLang="en-US" sz="2000" dirty="0"/>
              <a:t>★妊娠中の医師へマタニティ白衣貸出制度</a:t>
            </a:r>
            <a:endParaRPr kumimoji="1" lang="en-US" altLang="ja-JP" sz="2000" dirty="0"/>
          </a:p>
          <a:p>
            <a:r>
              <a:rPr lang="ja-JP" altLang="en-US" sz="2000" dirty="0"/>
              <a:t>★講演会・勉強会の際の託児制度（市医師会）</a:t>
            </a:r>
            <a:endParaRPr lang="en-US" altLang="ja-JP" sz="2000" dirty="0"/>
          </a:p>
        </p:txBody>
      </p:sp>
      <p:sp>
        <p:nvSpPr>
          <p:cNvPr id="6" name="テキスト ボックス 5">
            <a:extLst>
              <a:ext uri="{FF2B5EF4-FFF2-40B4-BE49-F238E27FC236}">
                <a16:creationId xmlns:a16="http://schemas.microsoft.com/office/drawing/2014/main" id="{B4F9A54D-4945-817D-F22F-A84955AE746A}"/>
              </a:ext>
            </a:extLst>
          </p:cNvPr>
          <p:cNvSpPr txBox="1"/>
          <p:nvPr/>
        </p:nvSpPr>
        <p:spPr>
          <a:xfrm>
            <a:off x="821635" y="5048446"/>
            <a:ext cx="9139320" cy="1384995"/>
          </a:xfrm>
          <a:prstGeom prst="rect">
            <a:avLst/>
          </a:prstGeom>
          <a:noFill/>
        </p:spPr>
        <p:txBody>
          <a:bodyPr wrap="square">
            <a:spAutoFit/>
          </a:bodyPr>
          <a:lstStyle/>
          <a:p>
            <a:r>
              <a:rPr lang="ja-JP" altLang="en-US" sz="2800" dirty="0"/>
              <a:t>休暇を取得しやすい環境、復帰後も継続してキャリア形成ができる環境を整えることは診療科だけでは限界があるため、</a:t>
            </a:r>
            <a:endParaRPr lang="en-US" altLang="ja-JP" sz="2800" dirty="0"/>
          </a:p>
          <a:p>
            <a:r>
              <a:rPr lang="ja-JP" altLang="en-US" sz="2800" dirty="0">
                <a:solidFill>
                  <a:srgbClr val="FF0000"/>
                </a:solidFill>
              </a:rPr>
              <a:t>診療科と組織全体の双方の支援が重要</a:t>
            </a:r>
            <a:r>
              <a:rPr lang="ja-JP" altLang="en-US" sz="2800" dirty="0"/>
              <a:t>である。</a:t>
            </a:r>
            <a:endParaRPr kumimoji="1" lang="en-US" altLang="ja-JP" sz="2800" dirty="0"/>
          </a:p>
        </p:txBody>
      </p:sp>
      <p:sp>
        <p:nvSpPr>
          <p:cNvPr id="10" name="テキスト ボックス 9">
            <a:extLst>
              <a:ext uri="{FF2B5EF4-FFF2-40B4-BE49-F238E27FC236}">
                <a16:creationId xmlns:a16="http://schemas.microsoft.com/office/drawing/2014/main" id="{A07E7A72-D715-9E72-E7EB-08E46DC7A33E}"/>
              </a:ext>
            </a:extLst>
          </p:cNvPr>
          <p:cNvSpPr txBox="1"/>
          <p:nvPr/>
        </p:nvSpPr>
        <p:spPr>
          <a:xfrm>
            <a:off x="6290890" y="1854674"/>
            <a:ext cx="5901110" cy="1938992"/>
          </a:xfrm>
          <a:prstGeom prst="rect">
            <a:avLst/>
          </a:prstGeom>
          <a:noFill/>
        </p:spPr>
        <p:txBody>
          <a:bodyPr wrap="square">
            <a:spAutoFit/>
          </a:bodyPr>
          <a:lstStyle/>
          <a:p>
            <a:r>
              <a:rPr lang="ja-JP" altLang="en-US" sz="2000" dirty="0"/>
              <a:t>★</a:t>
            </a:r>
            <a:r>
              <a:rPr kumimoji="1" lang="en-US" altLang="ja-JP" sz="2000" dirty="0"/>
              <a:t>18</a:t>
            </a:r>
            <a:r>
              <a:rPr kumimoji="1" lang="ja-JP" altLang="en-US" sz="2000" dirty="0"/>
              <a:t>時からの医局会参加は免除</a:t>
            </a:r>
            <a:endParaRPr kumimoji="1" lang="en-US" altLang="ja-JP" sz="2000" dirty="0"/>
          </a:p>
          <a:p>
            <a:r>
              <a:rPr lang="ja-JP" altLang="en-US" sz="2000" dirty="0"/>
              <a:t>★当直：祝日などが多い月のみ当直を行う</a:t>
            </a:r>
            <a:endParaRPr lang="en-US" altLang="ja-JP" sz="2000" dirty="0"/>
          </a:p>
          <a:p>
            <a:r>
              <a:rPr lang="ja-JP" altLang="en-US" sz="2000" dirty="0"/>
              <a:t>★長時間手術の免除</a:t>
            </a:r>
            <a:endParaRPr lang="en-US" altLang="ja-JP" sz="2000" dirty="0"/>
          </a:p>
          <a:p>
            <a:r>
              <a:rPr lang="ja-JP" altLang="en-US" sz="2000" dirty="0"/>
              <a:t>★できる範囲で執刀や助手を行う（キャリア形成）</a:t>
            </a:r>
            <a:endParaRPr lang="en-US" altLang="ja-JP" sz="2000" dirty="0"/>
          </a:p>
          <a:p>
            <a:r>
              <a:rPr lang="ja-JP" altLang="en-US" sz="2000" dirty="0"/>
              <a:t>★土日は基本的に出勤しない</a:t>
            </a:r>
            <a:endParaRPr lang="en-US" altLang="ja-JP" sz="2000" dirty="0"/>
          </a:p>
          <a:p>
            <a:r>
              <a:rPr lang="ja-JP" altLang="en-US" sz="2000" dirty="0"/>
              <a:t>★学会参加や勉強会の参加も希望に合わせて可能</a:t>
            </a:r>
            <a:endParaRPr lang="en-US" altLang="ja-JP" sz="2000" dirty="0"/>
          </a:p>
        </p:txBody>
      </p:sp>
      <p:sp>
        <p:nvSpPr>
          <p:cNvPr id="11" name="タイトル 3">
            <a:extLst>
              <a:ext uri="{FF2B5EF4-FFF2-40B4-BE49-F238E27FC236}">
                <a16:creationId xmlns:a16="http://schemas.microsoft.com/office/drawing/2014/main" id="{5205102D-6EE7-9B67-4FB5-5948202547DC}"/>
              </a:ext>
            </a:extLst>
          </p:cNvPr>
          <p:cNvSpPr txBox="1">
            <a:spLocks/>
          </p:cNvSpPr>
          <p:nvPr/>
        </p:nvSpPr>
        <p:spPr>
          <a:xfrm>
            <a:off x="420949" y="258594"/>
            <a:ext cx="7674539" cy="830246"/>
          </a:xfrm>
          <a:prstGeom prst="rect">
            <a:avLst/>
          </a:prstGeom>
          <a:solidFill>
            <a:srgbClr val="FFCCCC"/>
          </a:solidFill>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r>
              <a:rPr lang="ja-JP" altLang="en-US" dirty="0"/>
              <a:t>「子育て」支援で必要な事とは？</a:t>
            </a:r>
          </a:p>
        </p:txBody>
      </p:sp>
      <p:sp>
        <p:nvSpPr>
          <p:cNvPr id="12" name="四角形: 角を丸くする 11">
            <a:extLst>
              <a:ext uri="{FF2B5EF4-FFF2-40B4-BE49-F238E27FC236}">
                <a16:creationId xmlns:a16="http://schemas.microsoft.com/office/drawing/2014/main" id="{C843BB48-7377-1458-6A55-4EE3ADF7AF56}"/>
              </a:ext>
            </a:extLst>
          </p:cNvPr>
          <p:cNvSpPr/>
          <p:nvPr/>
        </p:nvSpPr>
        <p:spPr>
          <a:xfrm>
            <a:off x="745435" y="1480930"/>
            <a:ext cx="5350565" cy="3279913"/>
          </a:xfrm>
          <a:prstGeom prst="roundRect">
            <a:avLst>
              <a:gd name="adj" fmla="val 7576"/>
            </a:avLst>
          </a:prstGeom>
          <a:noFill/>
          <a:ln>
            <a:solidFill>
              <a:schemeClr val="accent1">
                <a:lumMod val="60000"/>
                <a:lumOff val="4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四角形: 角を丸くする 12">
            <a:extLst>
              <a:ext uri="{FF2B5EF4-FFF2-40B4-BE49-F238E27FC236}">
                <a16:creationId xmlns:a16="http://schemas.microsoft.com/office/drawing/2014/main" id="{B8A521C0-D69A-CE9D-A6A5-F6C7279EC77E}"/>
              </a:ext>
            </a:extLst>
          </p:cNvPr>
          <p:cNvSpPr/>
          <p:nvPr/>
        </p:nvSpPr>
        <p:spPr>
          <a:xfrm>
            <a:off x="821635" y="1567070"/>
            <a:ext cx="5191539" cy="3094765"/>
          </a:xfrm>
          <a:prstGeom prst="roundRect">
            <a:avLst>
              <a:gd name="adj" fmla="val 6934"/>
            </a:avLst>
          </a:prstGeom>
          <a:noFill/>
          <a:ln>
            <a:solidFill>
              <a:schemeClr val="accent1">
                <a:lumMod val="60000"/>
                <a:lumOff val="4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a:extLst>
              <a:ext uri="{FF2B5EF4-FFF2-40B4-BE49-F238E27FC236}">
                <a16:creationId xmlns:a16="http://schemas.microsoft.com/office/drawing/2014/main" id="{2E766A9C-CDC6-8A6F-A882-E65E4F3F3AB7}"/>
              </a:ext>
            </a:extLst>
          </p:cNvPr>
          <p:cNvSpPr txBox="1"/>
          <p:nvPr/>
        </p:nvSpPr>
        <p:spPr>
          <a:xfrm>
            <a:off x="2099796" y="1275934"/>
            <a:ext cx="2639675" cy="461665"/>
          </a:xfrm>
          <a:prstGeom prst="rect">
            <a:avLst/>
          </a:prstGeom>
          <a:solidFill>
            <a:schemeClr val="bg1"/>
          </a:solidFill>
        </p:spPr>
        <p:txBody>
          <a:bodyPr wrap="square">
            <a:spAutoFit/>
          </a:bodyPr>
          <a:lstStyle/>
          <a:p>
            <a:r>
              <a:rPr lang="en-US" altLang="ja-JP" sz="2400" dirty="0"/>
              <a:t>【</a:t>
            </a:r>
            <a:r>
              <a:rPr lang="ja-JP" altLang="en-US" sz="2400" dirty="0"/>
              <a:t>病院全体の支援</a:t>
            </a:r>
            <a:r>
              <a:rPr lang="en-US" altLang="ja-JP" sz="2400" dirty="0"/>
              <a:t>】</a:t>
            </a:r>
            <a:endParaRPr kumimoji="1" lang="en-US" altLang="ja-JP" sz="2400" dirty="0"/>
          </a:p>
        </p:txBody>
      </p:sp>
      <p:sp>
        <p:nvSpPr>
          <p:cNvPr id="14" name="四角形: 角を丸くする 13">
            <a:extLst>
              <a:ext uri="{FF2B5EF4-FFF2-40B4-BE49-F238E27FC236}">
                <a16:creationId xmlns:a16="http://schemas.microsoft.com/office/drawing/2014/main" id="{124390C9-D235-8774-DE47-BF3976455F1C}"/>
              </a:ext>
            </a:extLst>
          </p:cNvPr>
          <p:cNvSpPr/>
          <p:nvPr/>
        </p:nvSpPr>
        <p:spPr>
          <a:xfrm>
            <a:off x="6252290" y="1480930"/>
            <a:ext cx="5813814" cy="2405270"/>
          </a:xfrm>
          <a:prstGeom prst="roundRect">
            <a:avLst>
              <a:gd name="adj" fmla="val 7576"/>
            </a:avLst>
          </a:prstGeom>
          <a:noFill/>
          <a:ln>
            <a:solidFill>
              <a:srgbClr val="FF66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四角形: 角を丸くする 14">
            <a:extLst>
              <a:ext uri="{FF2B5EF4-FFF2-40B4-BE49-F238E27FC236}">
                <a16:creationId xmlns:a16="http://schemas.microsoft.com/office/drawing/2014/main" id="{E3A71F8C-CA43-C3C1-8CC5-D2C64E7AA58E}"/>
              </a:ext>
            </a:extLst>
          </p:cNvPr>
          <p:cNvSpPr/>
          <p:nvPr/>
        </p:nvSpPr>
        <p:spPr>
          <a:xfrm>
            <a:off x="6328490" y="1567071"/>
            <a:ext cx="5641020" cy="2226596"/>
          </a:xfrm>
          <a:prstGeom prst="roundRect">
            <a:avLst>
              <a:gd name="adj" fmla="val 6934"/>
            </a:avLst>
          </a:prstGeom>
          <a:noFill/>
          <a:ln>
            <a:solidFill>
              <a:srgbClr val="FF66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テキスト ボックス 8">
            <a:extLst>
              <a:ext uri="{FF2B5EF4-FFF2-40B4-BE49-F238E27FC236}">
                <a16:creationId xmlns:a16="http://schemas.microsoft.com/office/drawing/2014/main" id="{B9AFE1AC-089D-96DC-94B5-6638698D1D3E}"/>
              </a:ext>
            </a:extLst>
          </p:cNvPr>
          <p:cNvSpPr txBox="1"/>
          <p:nvPr/>
        </p:nvSpPr>
        <p:spPr>
          <a:xfrm>
            <a:off x="7943355" y="1275934"/>
            <a:ext cx="2413220" cy="461665"/>
          </a:xfrm>
          <a:prstGeom prst="rect">
            <a:avLst/>
          </a:prstGeom>
          <a:solidFill>
            <a:schemeClr val="bg1"/>
          </a:solidFill>
        </p:spPr>
        <p:txBody>
          <a:bodyPr wrap="square">
            <a:spAutoFit/>
          </a:bodyPr>
          <a:lstStyle/>
          <a:p>
            <a:pPr algn="ctr"/>
            <a:r>
              <a:rPr lang="en-US" altLang="ja-JP" sz="2400" dirty="0"/>
              <a:t>【</a:t>
            </a:r>
            <a:r>
              <a:rPr lang="ja-JP" altLang="en-US" sz="2400" dirty="0"/>
              <a:t>診療科の支援</a:t>
            </a:r>
            <a:r>
              <a:rPr lang="en-US" altLang="ja-JP" sz="2400" dirty="0"/>
              <a:t>】</a:t>
            </a:r>
            <a:endParaRPr kumimoji="1" lang="en-US" altLang="ja-JP" sz="2400" dirty="0"/>
          </a:p>
        </p:txBody>
      </p:sp>
    </p:spTree>
    <p:extLst>
      <p:ext uri="{BB962C8B-B14F-4D97-AF65-F5344CB8AC3E}">
        <p14:creationId xmlns:p14="http://schemas.microsoft.com/office/powerpoint/2010/main" val="515465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男性の医者の透過PNGイラスト">
            <a:extLst>
              <a:ext uri="{FF2B5EF4-FFF2-40B4-BE49-F238E27FC236}">
                <a16:creationId xmlns:a16="http://schemas.microsoft.com/office/drawing/2014/main" id="{D7FD2119-ED4F-8B3D-1881-2406563BB4FE}"/>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39452" t="6425" r="38470" b="6425"/>
          <a:stretch/>
        </p:blipFill>
        <p:spPr bwMode="auto">
          <a:xfrm>
            <a:off x="2256397" y="2526005"/>
            <a:ext cx="1409067" cy="4171651"/>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2" descr="女性の医者（女医）の透過PNGイラスト">
            <a:extLst>
              <a:ext uri="{FF2B5EF4-FFF2-40B4-BE49-F238E27FC236}">
                <a16:creationId xmlns:a16="http://schemas.microsoft.com/office/drawing/2014/main" id="{88C5701B-8DA5-76A6-51E8-205C955D4EA9}"/>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38569" t="6174" r="37953" b="6695"/>
          <a:stretch/>
        </p:blipFill>
        <p:spPr bwMode="auto">
          <a:xfrm>
            <a:off x="4734547" y="2526891"/>
            <a:ext cx="1498479" cy="4170765"/>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2" descr="女性の医者（女医）の透過PNGイラスト">
            <a:extLst>
              <a:ext uri="{FF2B5EF4-FFF2-40B4-BE49-F238E27FC236}">
                <a16:creationId xmlns:a16="http://schemas.microsoft.com/office/drawing/2014/main" id="{023129BF-E52D-0005-0146-8746BA1F8DF2}"/>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l="38348" t="3085" r="39000" b="2653"/>
          <a:stretch/>
        </p:blipFill>
        <p:spPr bwMode="auto">
          <a:xfrm>
            <a:off x="7382398" y="2185572"/>
            <a:ext cx="1445753" cy="4512084"/>
          </a:xfrm>
          <a:prstGeom prst="rect">
            <a:avLst/>
          </a:prstGeom>
          <a:noFill/>
          <a:extLst>
            <a:ext uri="{909E8E84-426E-40DD-AFC4-6F175D3DCCD1}">
              <a14:hiddenFill xmlns:a14="http://schemas.microsoft.com/office/drawing/2010/main">
                <a:solidFill>
                  <a:srgbClr val="FFFFFF"/>
                </a:solidFill>
              </a14:hiddenFill>
            </a:ext>
          </a:extLst>
        </p:spPr>
      </p:pic>
      <p:sp>
        <p:nvSpPr>
          <p:cNvPr id="5" name="テキスト ボックス 4">
            <a:extLst>
              <a:ext uri="{FF2B5EF4-FFF2-40B4-BE49-F238E27FC236}">
                <a16:creationId xmlns:a16="http://schemas.microsoft.com/office/drawing/2014/main" id="{2A4D912B-F76A-F267-379B-D965EFA45C4C}"/>
              </a:ext>
            </a:extLst>
          </p:cNvPr>
          <p:cNvSpPr txBox="1"/>
          <p:nvPr/>
        </p:nvSpPr>
        <p:spPr>
          <a:xfrm>
            <a:off x="1764059" y="570064"/>
            <a:ext cx="7076284" cy="1569660"/>
          </a:xfrm>
          <a:prstGeom prst="rect">
            <a:avLst/>
          </a:prstGeom>
          <a:noFill/>
        </p:spPr>
        <p:txBody>
          <a:bodyPr wrap="square" rtlCol="0">
            <a:spAutoFit/>
          </a:bodyPr>
          <a:lstStyle/>
          <a:p>
            <a:r>
              <a:rPr lang="ja-JP" altLang="en-US" sz="2400" dirty="0"/>
              <a:t>今回、育児休暇を経験した</a:t>
            </a:r>
            <a:r>
              <a:rPr lang="en-US" altLang="ja-JP" sz="2400" dirty="0"/>
              <a:t>3</a:t>
            </a:r>
            <a:r>
              <a:rPr lang="ja-JP" altLang="en-US" sz="2400" dirty="0"/>
              <a:t>人の医局の医師に、</a:t>
            </a:r>
            <a:endParaRPr lang="en-US" altLang="ja-JP" sz="2400" dirty="0"/>
          </a:p>
          <a:p>
            <a:r>
              <a:rPr kumimoji="1" lang="ja-JP" altLang="en-US" sz="2400" dirty="0"/>
              <a:t>★ プロフィールと育休の実際と感想</a:t>
            </a:r>
            <a:endParaRPr kumimoji="1" lang="en-US" altLang="ja-JP" sz="2400" dirty="0"/>
          </a:p>
          <a:p>
            <a:r>
              <a:rPr lang="ja-JP" altLang="en-US" sz="2400" dirty="0"/>
              <a:t>★</a:t>
            </a:r>
            <a:r>
              <a:rPr kumimoji="1" lang="ja-JP" altLang="en-US" sz="2400" dirty="0"/>
              <a:t>「子育て」の中で利用した熊本大学病院の支援制度</a:t>
            </a:r>
            <a:endParaRPr kumimoji="1" lang="en-US" altLang="ja-JP" sz="2400" dirty="0"/>
          </a:p>
          <a:p>
            <a:r>
              <a:rPr kumimoji="1" lang="ja-JP" altLang="en-US" sz="2400" dirty="0"/>
              <a:t>についてそれぞれインタビューをしました。</a:t>
            </a:r>
            <a:endParaRPr kumimoji="1" lang="en-US" altLang="ja-JP" sz="2400" dirty="0"/>
          </a:p>
        </p:txBody>
      </p:sp>
      <p:sp>
        <p:nvSpPr>
          <p:cNvPr id="6" name="テキスト ボックス 5">
            <a:extLst>
              <a:ext uri="{FF2B5EF4-FFF2-40B4-BE49-F238E27FC236}">
                <a16:creationId xmlns:a16="http://schemas.microsoft.com/office/drawing/2014/main" id="{BD1F756B-8BE5-B604-A8C1-70907F5BDF3A}"/>
              </a:ext>
            </a:extLst>
          </p:cNvPr>
          <p:cNvSpPr txBox="1"/>
          <p:nvPr/>
        </p:nvSpPr>
        <p:spPr>
          <a:xfrm>
            <a:off x="2045320" y="5446284"/>
            <a:ext cx="1831219" cy="369332"/>
          </a:xfrm>
          <a:prstGeom prst="rect">
            <a:avLst/>
          </a:prstGeom>
          <a:solidFill>
            <a:schemeClr val="accent1">
              <a:lumMod val="20000"/>
              <a:lumOff val="80000"/>
            </a:schemeClr>
          </a:solidFill>
        </p:spPr>
        <p:txBody>
          <a:bodyPr wrap="square" rtlCol="0">
            <a:spAutoFit/>
          </a:bodyPr>
          <a:lstStyle/>
          <a:p>
            <a:pPr algn="ctr"/>
            <a:r>
              <a:rPr kumimoji="1" lang="ja-JP" altLang="en-US"/>
              <a:t>医師</a:t>
            </a:r>
            <a:r>
              <a:rPr kumimoji="1" lang="en-US" altLang="ja-JP" dirty="0"/>
              <a:t>A</a:t>
            </a:r>
            <a:r>
              <a:rPr kumimoji="1" lang="ja-JP" altLang="en-US"/>
              <a:t>：大学院生</a:t>
            </a:r>
          </a:p>
        </p:txBody>
      </p:sp>
      <p:sp>
        <p:nvSpPr>
          <p:cNvPr id="7" name="テキスト ボックス 6">
            <a:extLst>
              <a:ext uri="{FF2B5EF4-FFF2-40B4-BE49-F238E27FC236}">
                <a16:creationId xmlns:a16="http://schemas.microsoft.com/office/drawing/2014/main" id="{012CBA78-9E29-2089-BF16-FB9835596D4D}"/>
              </a:ext>
            </a:extLst>
          </p:cNvPr>
          <p:cNvSpPr txBox="1"/>
          <p:nvPr/>
        </p:nvSpPr>
        <p:spPr>
          <a:xfrm>
            <a:off x="4535943" y="5446284"/>
            <a:ext cx="1831219" cy="369332"/>
          </a:xfrm>
          <a:prstGeom prst="rect">
            <a:avLst/>
          </a:prstGeom>
          <a:solidFill>
            <a:schemeClr val="accent2">
              <a:lumMod val="20000"/>
              <a:lumOff val="80000"/>
            </a:schemeClr>
          </a:solidFill>
        </p:spPr>
        <p:txBody>
          <a:bodyPr wrap="square" rtlCol="0">
            <a:spAutoFit/>
          </a:bodyPr>
          <a:lstStyle/>
          <a:p>
            <a:pPr algn="ctr"/>
            <a:r>
              <a:rPr kumimoji="1" lang="ja-JP" altLang="en-US" dirty="0"/>
              <a:t>医師</a:t>
            </a:r>
            <a:r>
              <a:rPr lang="en-US" altLang="ja-JP" dirty="0"/>
              <a:t>B</a:t>
            </a:r>
            <a:r>
              <a:rPr lang="ja-JP" altLang="en-US" dirty="0"/>
              <a:t>：大学院生</a:t>
            </a:r>
            <a:endParaRPr kumimoji="1" lang="ja-JP" altLang="en-US" dirty="0"/>
          </a:p>
        </p:txBody>
      </p:sp>
      <p:sp>
        <p:nvSpPr>
          <p:cNvPr id="8" name="テキスト ボックス 7">
            <a:extLst>
              <a:ext uri="{FF2B5EF4-FFF2-40B4-BE49-F238E27FC236}">
                <a16:creationId xmlns:a16="http://schemas.microsoft.com/office/drawing/2014/main" id="{6DF1148C-CF0E-CE29-345A-C8798D288D2D}"/>
              </a:ext>
            </a:extLst>
          </p:cNvPr>
          <p:cNvSpPr txBox="1"/>
          <p:nvPr/>
        </p:nvSpPr>
        <p:spPr>
          <a:xfrm>
            <a:off x="7302109" y="5446284"/>
            <a:ext cx="1653016" cy="369332"/>
          </a:xfrm>
          <a:prstGeom prst="rect">
            <a:avLst/>
          </a:prstGeom>
          <a:solidFill>
            <a:schemeClr val="accent6">
              <a:lumMod val="20000"/>
              <a:lumOff val="80000"/>
            </a:schemeClr>
          </a:solidFill>
        </p:spPr>
        <p:txBody>
          <a:bodyPr wrap="square" rtlCol="0">
            <a:spAutoFit/>
          </a:bodyPr>
          <a:lstStyle/>
          <a:p>
            <a:pPr algn="ctr"/>
            <a:r>
              <a:rPr kumimoji="1" lang="ja-JP" altLang="en-US" dirty="0"/>
              <a:t>医師</a:t>
            </a:r>
            <a:r>
              <a:rPr kumimoji="1" lang="en-US" altLang="ja-JP" dirty="0"/>
              <a:t>C</a:t>
            </a:r>
            <a:r>
              <a:rPr lang="ja-JP" altLang="en-US" dirty="0"/>
              <a:t>：助教</a:t>
            </a:r>
            <a:endParaRPr kumimoji="1" lang="ja-JP" altLang="en-US" dirty="0"/>
          </a:p>
        </p:txBody>
      </p:sp>
      <p:pic>
        <p:nvPicPr>
          <p:cNvPr id="9" name="Picture 2" descr="提案する、白衣を着た、女性の透過のPNGイラスト">
            <a:extLst>
              <a:ext uri="{FF2B5EF4-FFF2-40B4-BE49-F238E27FC236}">
                <a16:creationId xmlns:a16="http://schemas.microsoft.com/office/drawing/2014/main" id="{E0CC51F5-1B12-57BF-C955-82A3C9A5663B}"/>
              </a:ext>
            </a:extLst>
          </p:cNvPr>
          <p:cNvPicPr>
            <a:picLocks noChangeAspect="1" noChangeArrowheads="1"/>
          </p:cNvPicPr>
          <p:nvPr/>
        </p:nvPicPr>
        <p:blipFill rotWithShape="1">
          <a:blip r:embed="rId5">
            <a:extLst>
              <a:ext uri="{28A0092B-C50C-407E-A947-70E740481C1C}">
                <a14:useLocalDpi xmlns:a14="http://schemas.microsoft.com/office/drawing/2010/main" val="0"/>
              </a:ext>
            </a:extLst>
          </a:blip>
          <a:srcRect l="31865" t="2559" r="31600" b="53484"/>
          <a:stretch/>
        </p:blipFill>
        <p:spPr bwMode="auto">
          <a:xfrm>
            <a:off x="9220058" y="509539"/>
            <a:ext cx="2514674" cy="2269059"/>
          </a:xfrm>
          <a:prstGeom prst="rect">
            <a:avLst/>
          </a:prstGeom>
          <a:noFill/>
          <a:extLst>
            <a:ext uri="{909E8E84-426E-40DD-AFC4-6F175D3DCCD1}">
              <a14:hiddenFill xmlns:a14="http://schemas.microsoft.com/office/drawing/2010/main">
                <a:solidFill>
                  <a:srgbClr val="FFFFFF"/>
                </a:solidFill>
              </a14:hiddenFill>
            </a:ext>
          </a:extLst>
        </p:spPr>
      </p:pic>
      <p:sp>
        <p:nvSpPr>
          <p:cNvPr id="10" name="角丸四角形吹き出し 9">
            <a:extLst>
              <a:ext uri="{FF2B5EF4-FFF2-40B4-BE49-F238E27FC236}">
                <a16:creationId xmlns:a16="http://schemas.microsoft.com/office/drawing/2014/main" id="{2388F460-D4C8-DDF0-8509-F24B52FA103D}"/>
              </a:ext>
            </a:extLst>
          </p:cNvPr>
          <p:cNvSpPr/>
          <p:nvPr/>
        </p:nvSpPr>
        <p:spPr>
          <a:xfrm>
            <a:off x="1597152" y="508212"/>
            <a:ext cx="7328535" cy="1655896"/>
          </a:xfrm>
          <a:prstGeom prst="wedgeRoundRectCallout">
            <a:avLst>
              <a:gd name="adj1" fmla="val 60856"/>
              <a:gd name="adj2" fmla="val -5476"/>
              <a:gd name="adj3" fmla="val 16667"/>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テキスト ボックス 10">
            <a:extLst>
              <a:ext uri="{FF2B5EF4-FFF2-40B4-BE49-F238E27FC236}">
                <a16:creationId xmlns:a16="http://schemas.microsoft.com/office/drawing/2014/main" id="{7C0ED944-7A73-E721-3815-FF14EA84D298}"/>
              </a:ext>
            </a:extLst>
          </p:cNvPr>
          <p:cNvSpPr txBox="1"/>
          <p:nvPr/>
        </p:nvSpPr>
        <p:spPr>
          <a:xfrm>
            <a:off x="9843387" y="2778598"/>
            <a:ext cx="1653016" cy="369332"/>
          </a:xfrm>
          <a:prstGeom prst="rect">
            <a:avLst/>
          </a:prstGeom>
          <a:solidFill>
            <a:schemeClr val="accent5">
              <a:lumMod val="20000"/>
              <a:lumOff val="80000"/>
            </a:schemeClr>
          </a:solidFill>
        </p:spPr>
        <p:txBody>
          <a:bodyPr wrap="square" rtlCol="0">
            <a:spAutoFit/>
          </a:bodyPr>
          <a:lstStyle/>
          <a:p>
            <a:pPr algn="ctr"/>
            <a:r>
              <a:rPr kumimoji="1" lang="ja-JP" altLang="en-US" dirty="0"/>
              <a:t>医局長：</a:t>
            </a:r>
            <a:r>
              <a:rPr lang="en-US" altLang="ja-JP" dirty="0"/>
              <a:t>M</a:t>
            </a:r>
            <a:endParaRPr kumimoji="1" lang="ja-JP" altLang="en-US" dirty="0"/>
          </a:p>
        </p:txBody>
      </p:sp>
    </p:spTree>
    <p:extLst>
      <p:ext uri="{BB962C8B-B14F-4D97-AF65-F5344CB8AC3E}">
        <p14:creationId xmlns:p14="http://schemas.microsoft.com/office/powerpoint/2010/main" val="129675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男性の医者の透過PNGイラスト">
            <a:extLst>
              <a:ext uri="{FF2B5EF4-FFF2-40B4-BE49-F238E27FC236}">
                <a16:creationId xmlns:a16="http://schemas.microsoft.com/office/drawing/2014/main" id="{CFE27A06-EF1D-9968-8024-F343D6D22BB2}"/>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39452" t="6425" r="38470" b="6425"/>
          <a:stretch/>
        </p:blipFill>
        <p:spPr bwMode="auto">
          <a:xfrm>
            <a:off x="7500684" y="1310759"/>
            <a:ext cx="1682295" cy="4980563"/>
          </a:xfrm>
          <a:prstGeom prst="rect">
            <a:avLst/>
          </a:prstGeom>
          <a:noFill/>
          <a:extLst>
            <a:ext uri="{909E8E84-426E-40DD-AFC4-6F175D3DCCD1}">
              <a14:hiddenFill xmlns:a14="http://schemas.microsoft.com/office/drawing/2010/main">
                <a:solidFill>
                  <a:srgbClr val="FFFFFF"/>
                </a:solidFill>
              </a14:hiddenFill>
            </a:ext>
          </a:extLst>
        </p:spPr>
      </p:pic>
      <p:sp>
        <p:nvSpPr>
          <p:cNvPr id="4" name="タイトル 3">
            <a:extLst>
              <a:ext uri="{FF2B5EF4-FFF2-40B4-BE49-F238E27FC236}">
                <a16:creationId xmlns:a16="http://schemas.microsoft.com/office/drawing/2014/main" id="{BA800E6D-6BBE-D42C-4FF0-0E8C708E1176}"/>
              </a:ext>
            </a:extLst>
          </p:cNvPr>
          <p:cNvSpPr>
            <a:spLocks noGrp="1"/>
          </p:cNvSpPr>
          <p:nvPr>
            <p:ph type="title"/>
          </p:nvPr>
        </p:nvSpPr>
        <p:spPr>
          <a:xfrm>
            <a:off x="420950" y="258594"/>
            <a:ext cx="8808394" cy="830246"/>
          </a:xfrm>
          <a:solidFill>
            <a:schemeClr val="accent4">
              <a:lumMod val="20000"/>
              <a:lumOff val="80000"/>
            </a:schemeClr>
          </a:solidFill>
        </p:spPr>
        <p:txBody>
          <a:bodyPr>
            <a:normAutofit/>
          </a:bodyPr>
          <a:lstStyle/>
          <a:p>
            <a:pPr algn="ctr"/>
            <a:r>
              <a:rPr lang="ja-JP" altLang="en-US"/>
              <a:t>医師</a:t>
            </a:r>
            <a:r>
              <a:rPr lang="en-US" altLang="ja-JP" dirty="0"/>
              <a:t>A</a:t>
            </a:r>
            <a:r>
              <a:rPr lang="ja-JP" altLang="en-US"/>
              <a:t>：プロフィールと育休の実際</a:t>
            </a:r>
            <a:endParaRPr lang="ja-JP" altLang="en-US" dirty="0"/>
          </a:p>
        </p:txBody>
      </p:sp>
      <p:sp>
        <p:nvSpPr>
          <p:cNvPr id="2" name="テキスト ボックス 1">
            <a:extLst>
              <a:ext uri="{FF2B5EF4-FFF2-40B4-BE49-F238E27FC236}">
                <a16:creationId xmlns:a16="http://schemas.microsoft.com/office/drawing/2014/main" id="{CBE11278-7F69-7C51-C0B9-BE095F1802E7}"/>
              </a:ext>
            </a:extLst>
          </p:cNvPr>
          <p:cNvSpPr txBox="1"/>
          <p:nvPr/>
        </p:nvSpPr>
        <p:spPr>
          <a:xfrm flipH="1">
            <a:off x="496292" y="1613118"/>
            <a:ext cx="6647458" cy="3970318"/>
          </a:xfrm>
          <a:prstGeom prst="rect">
            <a:avLst/>
          </a:prstGeom>
          <a:noFill/>
        </p:spPr>
        <p:txBody>
          <a:bodyPr wrap="square" rtlCol="0">
            <a:spAutoFit/>
          </a:bodyPr>
          <a:lstStyle/>
          <a:p>
            <a:pPr marL="285750" indent="-285750">
              <a:buFont typeface="Wingdings" panose="05000000000000000000" pitchFamily="2" charset="2"/>
              <a:buChar char="n"/>
            </a:pPr>
            <a:r>
              <a:rPr lang="ja-JP" altLang="en-US" sz="2800" dirty="0"/>
              <a:t>卒後</a:t>
            </a:r>
            <a:r>
              <a:rPr lang="en-US" altLang="ja-JP" sz="2800" dirty="0"/>
              <a:t>8</a:t>
            </a:r>
            <a:r>
              <a:rPr lang="ja-JP" altLang="en-US" sz="2800" dirty="0"/>
              <a:t>年目</a:t>
            </a:r>
            <a:r>
              <a:rPr kumimoji="1" lang="ja-JP" altLang="en-US" sz="2800" dirty="0"/>
              <a:t>　男性</a:t>
            </a:r>
            <a:r>
              <a:rPr lang="ja-JP" altLang="en-US" sz="2800" dirty="0"/>
              <a:t>　医師</a:t>
            </a:r>
            <a:endParaRPr lang="en-US" altLang="ja-JP" sz="2800" dirty="0"/>
          </a:p>
          <a:p>
            <a:pPr marL="285750" indent="-285750">
              <a:buFont typeface="Wingdings" panose="05000000000000000000" pitchFamily="2" charset="2"/>
              <a:buChar char="n"/>
            </a:pPr>
            <a:r>
              <a:rPr lang="ja-JP" altLang="en-US" sz="2800" dirty="0"/>
              <a:t>夫婦共働き（妻：医師</a:t>
            </a:r>
            <a:r>
              <a:rPr lang="en-US" altLang="ja-JP" sz="2800" dirty="0"/>
              <a:t>, </a:t>
            </a:r>
            <a:r>
              <a:rPr lang="ja-JP" altLang="en-US" sz="2800" dirty="0"/>
              <a:t>他科）</a:t>
            </a:r>
            <a:endParaRPr lang="en-US" altLang="ja-JP" sz="2800" dirty="0"/>
          </a:p>
          <a:p>
            <a:endParaRPr kumimoji="1" lang="en-US" altLang="ja-JP" sz="2800" dirty="0"/>
          </a:p>
          <a:p>
            <a:pPr marL="457200" indent="-457200">
              <a:buFont typeface="Wingdings" panose="05000000000000000000" pitchFamily="2" charset="2"/>
              <a:buChar char="Ø"/>
            </a:pPr>
            <a:r>
              <a:rPr kumimoji="1" lang="ja-JP" altLang="en-US" sz="2800" dirty="0"/>
              <a:t>第</a:t>
            </a:r>
            <a:r>
              <a:rPr kumimoji="1" lang="en-US" altLang="ja-JP" sz="2800" dirty="0"/>
              <a:t>1</a:t>
            </a:r>
            <a:r>
              <a:rPr kumimoji="1" lang="ja-JP" altLang="en-US" sz="2800" dirty="0"/>
              <a:t>子出産時（関連病院出向中）</a:t>
            </a:r>
            <a:endParaRPr kumimoji="1" lang="en-US" altLang="ja-JP" sz="2800" dirty="0"/>
          </a:p>
          <a:p>
            <a:endParaRPr lang="en-US" altLang="ja-JP" sz="2800" dirty="0"/>
          </a:p>
          <a:p>
            <a:endParaRPr kumimoji="1" lang="en-US" altLang="ja-JP" sz="2800" dirty="0"/>
          </a:p>
          <a:p>
            <a:endParaRPr kumimoji="1" lang="en-US" altLang="ja-JP" sz="2800" dirty="0"/>
          </a:p>
          <a:p>
            <a:endParaRPr kumimoji="1" lang="en-US" altLang="ja-JP" sz="2800" dirty="0"/>
          </a:p>
          <a:p>
            <a:pPr marL="457200" indent="-457200">
              <a:buFont typeface="Wingdings" panose="05000000000000000000" pitchFamily="2" charset="2"/>
              <a:buChar char="Ø"/>
            </a:pPr>
            <a:r>
              <a:rPr kumimoji="1" lang="ja-JP" altLang="en-US" sz="2800" dirty="0"/>
              <a:t>第</a:t>
            </a:r>
            <a:r>
              <a:rPr kumimoji="1" lang="en-US" altLang="ja-JP" sz="2800" dirty="0"/>
              <a:t>2</a:t>
            </a:r>
            <a:r>
              <a:rPr kumimoji="1" lang="ja-JP" altLang="en-US" sz="2800" dirty="0"/>
              <a:t>子出産時（大学病院勤務</a:t>
            </a:r>
            <a:r>
              <a:rPr kumimoji="1" lang="en-US" altLang="ja-JP" sz="2800" dirty="0"/>
              <a:t>+</a:t>
            </a:r>
            <a:r>
              <a:rPr kumimoji="1" lang="ja-JP" altLang="en-US" sz="2800" dirty="0"/>
              <a:t>大学院）</a:t>
            </a:r>
            <a:endParaRPr kumimoji="1" lang="en-US" altLang="ja-JP" sz="2800" dirty="0"/>
          </a:p>
        </p:txBody>
      </p:sp>
      <p:sp>
        <p:nvSpPr>
          <p:cNvPr id="5" name="右中かっこ 4">
            <a:extLst>
              <a:ext uri="{FF2B5EF4-FFF2-40B4-BE49-F238E27FC236}">
                <a16:creationId xmlns:a16="http://schemas.microsoft.com/office/drawing/2014/main" id="{9900E818-96B1-717E-6162-913D23BB5364}"/>
              </a:ext>
            </a:extLst>
          </p:cNvPr>
          <p:cNvSpPr/>
          <p:nvPr/>
        </p:nvSpPr>
        <p:spPr>
          <a:xfrm>
            <a:off x="6833670" y="3062018"/>
            <a:ext cx="498928" cy="2521418"/>
          </a:xfrm>
          <a:prstGeom prst="rightBrace">
            <a:avLst>
              <a:gd name="adj1" fmla="val 35629"/>
              <a:gd name="adj2" fmla="val 50000"/>
            </a:avLst>
          </a:prstGeom>
          <a:ln w="28575">
            <a:solidFill>
              <a:schemeClr val="accent6">
                <a:lumMod val="50000"/>
              </a:schemeClr>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p>
        </p:txBody>
      </p:sp>
      <p:sp>
        <p:nvSpPr>
          <p:cNvPr id="6" name="テキスト ボックス 5">
            <a:extLst>
              <a:ext uri="{FF2B5EF4-FFF2-40B4-BE49-F238E27FC236}">
                <a16:creationId xmlns:a16="http://schemas.microsoft.com/office/drawing/2014/main" id="{0B9E30AC-C8B3-6E96-877B-EC93E33CFAFB}"/>
              </a:ext>
            </a:extLst>
          </p:cNvPr>
          <p:cNvSpPr txBox="1"/>
          <p:nvPr/>
        </p:nvSpPr>
        <p:spPr>
          <a:xfrm>
            <a:off x="1299207" y="3429000"/>
            <a:ext cx="4059125" cy="1323439"/>
          </a:xfrm>
          <a:prstGeom prst="rect">
            <a:avLst/>
          </a:prstGeom>
          <a:noFill/>
        </p:spPr>
        <p:txBody>
          <a:bodyPr wrap="none" rtlCol="0">
            <a:spAutoFit/>
          </a:bodyPr>
          <a:lstStyle/>
          <a:p>
            <a:r>
              <a:rPr lang="ja-JP" altLang="en-US" sz="2000" dirty="0"/>
              <a:t>・ 週</a:t>
            </a:r>
            <a:r>
              <a:rPr lang="en-US" altLang="ja-JP" sz="2000" dirty="0"/>
              <a:t>5</a:t>
            </a:r>
            <a:r>
              <a:rPr lang="ja-JP" altLang="en-US" sz="2000" dirty="0"/>
              <a:t>日勤務</a:t>
            </a:r>
            <a:endParaRPr lang="en-US" altLang="ja-JP" sz="2000" dirty="0"/>
          </a:p>
          <a:p>
            <a:r>
              <a:rPr kumimoji="1" lang="ja-JP" altLang="en-US" sz="2000" dirty="0"/>
              <a:t>・ 部長</a:t>
            </a:r>
            <a:r>
              <a:rPr kumimoji="1" lang="en-US" altLang="ja-JP" sz="2000" dirty="0"/>
              <a:t>1</a:t>
            </a:r>
            <a:r>
              <a:rPr kumimoji="1" lang="ja-JP" altLang="en-US" sz="2000" dirty="0"/>
              <a:t>名、専攻医</a:t>
            </a:r>
            <a:r>
              <a:rPr kumimoji="1" lang="en-US" altLang="ja-JP" sz="2000" dirty="0"/>
              <a:t>1</a:t>
            </a:r>
            <a:r>
              <a:rPr kumimoji="1" lang="ja-JP" altLang="en-US" sz="2000" dirty="0"/>
              <a:t>名の</a:t>
            </a:r>
            <a:r>
              <a:rPr kumimoji="1" lang="en-US" altLang="ja-JP" sz="2000" dirty="0"/>
              <a:t>2</a:t>
            </a:r>
            <a:r>
              <a:rPr kumimoji="1" lang="ja-JP" altLang="en-US" sz="2000" dirty="0"/>
              <a:t>人体制</a:t>
            </a:r>
            <a:endParaRPr kumimoji="1" lang="en-US" altLang="ja-JP" sz="2000" dirty="0"/>
          </a:p>
          <a:p>
            <a:r>
              <a:rPr lang="ja-JP" altLang="en-US" sz="2000" dirty="0"/>
              <a:t>・ 救急外来当直： 月</a:t>
            </a:r>
            <a:r>
              <a:rPr lang="en-US" altLang="ja-JP" sz="2000" dirty="0"/>
              <a:t>1</a:t>
            </a:r>
            <a:r>
              <a:rPr lang="ja-JP" altLang="en-US" sz="2000" dirty="0"/>
              <a:t>～</a:t>
            </a:r>
            <a:r>
              <a:rPr lang="en-US" altLang="ja-JP" sz="2000" dirty="0"/>
              <a:t>2</a:t>
            </a:r>
            <a:r>
              <a:rPr lang="ja-JP" altLang="en-US" sz="2000" dirty="0"/>
              <a:t>回</a:t>
            </a:r>
            <a:endParaRPr lang="en-US" altLang="ja-JP" sz="2000" dirty="0"/>
          </a:p>
          <a:p>
            <a:r>
              <a:rPr kumimoji="1" lang="ja-JP" altLang="en-US" sz="2000" dirty="0"/>
              <a:t>・ オンコール体制： 必要時適宜対応</a:t>
            </a:r>
          </a:p>
        </p:txBody>
      </p:sp>
      <p:sp>
        <p:nvSpPr>
          <p:cNvPr id="8" name="テキスト ボックス 7">
            <a:extLst>
              <a:ext uri="{FF2B5EF4-FFF2-40B4-BE49-F238E27FC236}">
                <a16:creationId xmlns:a16="http://schemas.microsoft.com/office/drawing/2014/main" id="{3BC5CEE3-4438-FDE0-239D-045FF59EAFAE}"/>
              </a:ext>
            </a:extLst>
          </p:cNvPr>
          <p:cNvSpPr txBox="1"/>
          <p:nvPr/>
        </p:nvSpPr>
        <p:spPr>
          <a:xfrm>
            <a:off x="1299207" y="5583436"/>
            <a:ext cx="3448380" cy="707886"/>
          </a:xfrm>
          <a:prstGeom prst="rect">
            <a:avLst/>
          </a:prstGeom>
          <a:noFill/>
        </p:spPr>
        <p:txBody>
          <a:bodyPr wrap="none" rtlCol="0">
            <a:spAutoFit/>
          </a:bodyPr>
          <a:lstStyle/>
          <a:p>
            <a:r>
              <a:rPr lang="ja-JP" altLang="en-US" sz="2000" dirty="0"/>
              <a:t>・ 週</a:t>
            </a:r>
            <a:r>
              <a:rPr lang="en-US" altLang="ja-JP" sz="2000" dirty="0"/>
              <a:t>3</a:t>
            </a:r>
            <a:r>
              <a:rPr lang="ja-JP" altLang="en-US" sz="2000" dirty="0"/>
              <a:t>日勤務</a:t>
            </a:r>
            <a:r>
              <a:rPr lang="en-US" altLang="ja-JP" sz="2000" dirty="0"/>
              <a:t>(</a:t>
            </a:r>
            <a:r>
              <a:rPr lang="ja-JP" altLang="en-US" sz="2000" dirty="0"/>
              <a:t>外勤含む）</a:t>
            </a:r>
            <a:r>
              <a:rPr lang="en-US" altLang="ja-JP" sz="2000" dirty="0"/>
              <a:t>+</a:t>
            </a:r>
            <a:r>
              <a:rPr lang="ja-JP" altLang="en-US" sz="2000" dirty="0"/>
              <a:t>研究</a:t>
            </a:r>
            <a:endParaRPr lang="en-US" altLang="ja-JP" sz="2000" dirty="0"/>
          </a:p>
          <a:p>
            <a:r>
              <a:rPr kumimoji="1" lang="ja-JP" altLang="en-US" sz="2000" dirty="0"/>
              <a:t>・ 当直</a:t>
            </a:r>
            <a:r>
              <a:rPr kumimoji="1" lang="en-US" altLang="ja-JP" sz="2000" dirty="0"/>
              <a:t>3</a:t>
            </a:r>
            <a:r>
              <a:rPr kumimoji="1" lang="ja-JP" altLang="en-US" sz="2000" dirty="0"/>
              <a:t>～</a:t>
            </a:r>
            <a:r>
              <a:rPr kumimoji="1" lang="en-US" altLang="ja-JP" sz="2000" dirty="0"/>
              <a:t>4</a:t>
            </a:r>
            <a:r>
              <a:rPr kumimoji="1" lang="ja-JP" altLang="en-US" sz="2000" dirty="0"/>
              <a:t>回</a:t>
            </a:r>
            <a:r>
              <a:rPr kumimoji="1" lang="en-US" altLang="ja-JP" sz="2000" dirty="0"/>
              <a:t>/</a:t>
            </a:r>
            <a:r>
              <a:rPr kumimoji="1" lang="ja-JP" altLang="en-US" sz="2000" dirty="0"/>
              <a:t>月（外勤）</a:t>
            </a:r>
            <a:endParaRPr kumimoji="1" lang="en-US" altLang="ja-JP" sz="2000" dirty="0"/>
          </a:p>
        </p:txBody>
      </p:sp>
      <p:sp>
        <p:nvSpPr>
          <p:cNvPr id="13" name="四角形: 角を丸くする 12">
            <a:extLst>
              <a:ext uri="{FF2B5EF4-FFF2-40B4-BE49-F238E27FC236}">
                <a16:creationId xmlns:a16="http://schemas.microsoft.com/office/drawing/2014/main" id="{84DAFD49-998E-C091-1D77-1E19AD4C65C4}"/>
              </a:ext>
            </a:extLst>
          </p:cNvPr>
          <p:cNvSpPr/>
          <p:nvPr/>
        </p:nvSpPr>
        <p:spPr>
          <a:xfrm>
            <a:off x="7435722" y="3714198"/>
            <a:ext cx="4403853" cy="1217057"/>
          </a:xfrm>
          <a:prstGeom prst="roundRect">
            <a:avLst>
              <a:gd name="adj" fmla="val 8058"/>
            </a:avLst>
          </a:prstGeom>
          <a:solidFill>
            <a:schemeClr val="accent6">
              <a:lumMod val="20000"/>
              <a:lumOff val="80000"/>
            </a:schemeClr>
          </a:solidFill>
          <a:ln w="28575">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dirty="0">
                <a:solidFill>
                  <a:schemeClr val="tx1"/>
                </a:solidFill>
              </a:rPr>
              <a:t>出産予定日から</a:t>
            </a:r>
            <a:r>
              <a:rPr kumimoji="1" lang="en-US" altLang="ja-JP" sz="2800" dirty="0">
                <a:solidFill>
                  <a:schemeClr val="tx1"/>
                </a:solidFill>
              </a:rPr>
              <a:t>1</a:t>
            </a:r>
            <a:r>
              <a:rPr kumimoji="1" lang="ja-JP" altLang="en-US" sz="2800" dirty="0">
                <a:solidFill>
                  <a:schemeClr val="tx1"/>
                </a:solidFill>
              </a:rPr>
              <a:t>か月間</a:t>
            </a:r>
            <a:endParaRPr kumimoji="1" lang="en-US" altLang="ja-JP" sz="2800" dirty="0">
              <a:solidFill>
                <a:schemeClr val="tx1"/>
              </a:solidFill>
            </a:endParaRPr>
          </a:p>
          <a:p>
            <a:pPr algn="ctr"/>
            <a:r>
              <a:rPr lang="ja-JP" altLang="en-US" sz="2800" dirty="0">
                <a:solidFill>
                  <a:schemeClr val="tx1"/>
                </a:solidFill>
              </a:rPr>
              <a:t>育児休業取得</a:t>
            </a:r>
            <a:endParaRPr kumimoji="1" lang="ja-JP" altLang="en-US" sz="2800" dirty="0">
              <a:solidFill>
                <a:schemeClr val="tx1"/>
              </a:solidFill>
            </a:endParaRPr>
          </a:p>
        </p:txBody>
      </p:sp>
      <p:sp>
        <p:nvSpPr>
          <p:cNvPr id="3" name="吹き出し: 角を丸めた四角形 2">
            <a:extLst>
              <a:ext uri="{FF2B5EF4-FFF2-40B4-BE49-F238E27FC236}">
                <a16:creationId xmlns:a16="http://schemas.microsoft.com/office/drawing/2014/main" id="{DAEFDA2A-7D4B-A71A-F3F5-ADEB4797E842}"/>
              </a:ext>
            </a:extLst>
          </p:cNvPr>
          <p:cNvSpPr/>
          <p:nvPr/>
        </p:nvSpPr>
        <p:spPr>
          <a:xfrm>
            <a:off x="420950" y="1530626"/>
            <a:ext cx="4937382" cy="1190488"/>
          </a:xfrm>
          <a:prstGeom prst="wedgeRoundRectCallout">
            <a:avLst>
              <a:gd name="adj1" fmla="val 74067"/>
              <a:gd name="adj2" fmla="val 21556"/>
              <a:gd name="adj3" fmla="val 16667"/>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3238452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男性の医者の透過PNGイラスト">
            <a:extLst>
              <a:ext uri="{FF2B5EF4-FFF2-40B4-BE49-F238E27FC236}">
                <a16:creationId xmlns:a16="http://schemas.microsoft.com/office/drawing/2014/main" id="{60E0D210-E817-03AB-F0E0-D0FBCBB7A159}"/>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39452" t="6425" r="38470" b="6425"/>
          <a:stretch/>
        </p:blipFill>
        <p:spPr bwMode="auto">
          <a:xfrm>
            <a:off x="9816549" y="1107474"/>
            <a:ext cx="1682295" cy="4980563"/>
          </a:xfrm>
          <a:prstGeom prst="rect">
            <a:avLst/>
          </a:prstGeom>
          <a:noFill/>
          <a:extLst>
            <a:ext uri="{909E8E84-426E-40DD-AFC4-6F175D3DCCD1}">
              <a14:hiddenFill xmlns:a14="http://schemas.microsoft.com/office/drawing/2010/main">
                <a:solidFill>
                  <a:srgbClr val="FFFFFF"/>
                </a:solidFill>
              </a14:hiddenFill>
            </a:ext>
          </a:extLst>
        </p:spPr>
      </p:pic>
      <p:grpSp>
        <p:nvGrpSpPr>
          <p:cNvPr id="27" name="グループ化 26">
            <a:extLst>
              <a:ext uri="{FF2B5EF4-FFF2-40B4-BE49-F238E27FC236}">
                <a16:creationId xmlns:a16="http://schemas.microsoft.com/office/drawing/2014/main" id="{A648BC77-882E-CCF6-844C-54D3812D36B5}"/>
              </a:ext>
            </a:extLst>
          </p:cNvPr>
          <p:cNvGrpSpPr/>
          <p:nvPr/>
        </p:nvGrpSpPr>
        <p:grpSpPr>
          <a:xfrm>
            <a:off x="2524003" y="1463495"/>
            <a:ext cx="6994469" cy="1357431"/>
            <a:chOff x="2821960" y="943116"/>
            <a:chExt cx="6994469" cy="1357431"/>
          </a:xfrm>
        </p:grpSpPr>
        <p:pic>
          <p:nvPicPr>
            <p:cNvPr id="16" name="図 15" descr="暗い, 水 が含まれている画像&#10;&#10;自動的に生成された説明">
              <a:extLst>
                <a:ext uri="{FF2B5EF4-FFF2-40B4-BE49-F238E27FC236}">
                  <a16:creationId xmlns:a16="http://schemas.microsoft.com/office/drawing/2014/main" id="{ED48673B-5647-3A1F-6E8A-78A1AE53FE6D}"/>
                </a:ext>
              </a:extLst>
            </p:cNvPr>
            <p:cNvPicPr>
              <a:picLocks noChangeAspect="1"/>
            </p:cNvPicPr>
            <p:nvPr/>
          </p:nvPicPr>
          <p:blipFill rotWithShape="1">
            <a:blip r:embed="rId4">
              <a:extLst>
                <a:ext uri="{28A0092B-C50C-407E-A947-70E740481C1C}">
                  <a14:useLocalDpi xmlns:a14="http://schemas.microsoft.com/office/drawing/2010/main" val="0"/>
                </a:ext>
              </a:extLst>
            </a:blip>
            <a:srcRect t="37166" b="35299"/>
            <a:stretch/>
          </p:blipFill>
          <p:spPr>
            <a:xfrm>
              <a:off x="2821960" y="943116"/>
              <a:ext cx="6994469" cy="1357431"/>
            </a:xfrm>
            <a:prstGeom prst="rect">
              <a:avLst/>
            </a:prstGeom>
          </p:spPr>
        </p:pic>
        <p:sp>
          <p:nvSpPr>
            <p:cNvPr id="5" name="テキスト ボックス 4">
              <a:extLst>
                <a:ext uri="{FF2B5EF4-FFF2-40B4-BE49-F238E27FC236}">
                  <a16:creationId xmlns:a16="http://schemas.microsoft.com/office/drawing/2014/main" id="{9AB69174-F1C0-CA70-3343-F34973D317A5}"/>
                </a:ext>
              </a:extLst>
            </p:cNvPr>
            <p:cNvSpPr txBox="1"/>
            <p:nvPr/>
          </p:nvSpPr>
          <p:spPr>
            <a:xfrm>
              <a:off x="3090680" y="1109326"/>
              <a:ext cx="6162856" cy="1077218"/>
            </a:xfrm>
            <a:prstGeom prst="rect">
              <a:avLst/>
            </a:prstGeom>
            <a:noFill/>
            <a:ln>
              <a:noFill/>
            </a:ln>
          </p:spPr>
          <p:txBody>
            <a:bodyPr wrap="square" rtlCol="0">
              <a:spAutoFit/>
            </a:bodyPr>
            <a:lstStyle/>
            <a:p>
              <a:pPr algn="ctr"/>
              <a:r>
                <a:rPr lang="ja-JP" altLang="en-US" sz="3200" b="1" dirty="0"/>
                <a:t>出産直後に育休取得できたことが</a:t>
              </a:r>
              <a:endParaRPr lang="en-US" altLang="ja-JP" sz="3200" b="1" dirty="0"/>
            </a:p>
            <a:p>
              <a:pPr algn="ctr"/>
              <a:r>
                <a:rPr lang="ja-JP" altLang="en-US" sz="3200" b="1" dirty="0"/>
                <a:t>非常に有意義だった</a:t>
              </a:r>
              <a:endParaRPr lang="en-US" altLang="ja-JP" sz="3200" b="1" dirty="0"/>
            </a:p>
          </p:txBody>
        </p:sp>
      </p:grpSp>
      <p:pic>
        <p:nvPicPr>
          <p:cNvPr id="26" name="図 25" descr="アイコン&#10;&#10;自動的に生成された説明">
            <a:extLst>
              <a:ext uri="{FF2B5EF4-FFF2-40B4-BE49-F238E27FC236}">
                <a16:creationId xmlns:a16="http://schemas.microsoft.com/office/drawing/2014/main" id="{D0DDCE89-CAA2-3D86-3C32-7A6E9AF41A2C}"/>
              </a:ext>
            </a:extLst>
          </p:cNvPr>
          <p:cNvPicPr>
            <a:picLocks noChangeAspect="1"/>
          </p:cNvPicPr>
          <p:nvPr/>
        </p:nvPicPr>
        <p:blipFill>
          <a:blip r:embed="rId5">
            <a:alphaModFix amt="35000"/>
            <a:extLst>
              <a:ext uri="{28A0092B-C50C-407E-A947-70E740481C1C}">
                <a14:useLocalDpi xmlns:a14="http://schemas.microsoft.com/office/drawing/2010/main" val="0"/>
              </a:ext>
            </a:extLst>
          </a:blip>
          <a:stretch>
            <a:fillRect/>
          </a:stretch>
        </p:blipFill>
        <p:spPr>
          <a:xfrm rot="20622842">
            <a:off x="6384015" y="5481568"/>
            <a:ext cx="1008755" cy="1050131"/>
          </a:xfrm>
          <a:prstGeom prst="rect">
            <a:avLst/>
          </a:prstGeom>
        </p:spPr>
      </p:pic>
      <p:pic>
        <p:nvPicPr>
          <p:cNvPr id="24" name="図 23" descr="アイコン&#10;&#10;自動的に生成された説明">
            <a:extLst>
              <a:ext uri="{FF2B5EF4-FFF2-40B4-BE49-F238E27FC236}">
                <a16:creationId xmlns:a16="http://schemas.microsoft.com/office/drawing/2014/main" id="{15845A2B-E3AE-4F94-CA91-76E90FDEEB7F}"/>
              </a:ext>
            </a:extLst>
          </p:cNvPr>
          <p:cNvPicPr>
            <a:picLocks noChangeAspect="1"/>
          </p:cNvPicPr>
          <p:nvPr/>
        </p:nvPicPr>
        <p:blipFill>
          <a:blip r:embed="rId5">
            <a:alphaModFix amt="35000"/>
            <a:extLst>
              <a:ext uri="{28A0092B-C50C-407E-A947-70E740481C1C}">
                <a14:useLocalDpi xmlns:a14="http://schemas.microsoft.com/office/drawing/2010/main" val="0"/>
              </a:ext>
            </a:extLst>
          </a:blip>
          <a:stretch>
            <a:fillRect/>
          </a:stretch>
        </p:blipFill>
        <p:spPr>
          <a:xfrm rot="20622842">
            <a:off x="6362123" y="3393929"/>
            <a:ext cx="1008755" cy="1050131"/>
          </a:xfrm>
          <a:prstGeom prst="rect">
            <a:avLst/>
          </a:prstGeom>
        </p:spPr>
      </p:pic>
      <p:pic>
        <p:nvPicPr>
          <p:cNvPr id="25" name="図 24" descr="アイコン&#10;&#10;自動的に生成された説明">
            <a:extLst>
              <a:ext uri="{FF2B5EF4-FFF2-40B4-BE49-F238E27FC236}">
                <a16:creationId xmlns:a16="http://schemas.microsoft.com/office/drawing/2014/main" id="{3C49EDBB-A4FE-73B3-178F-4A4CB62ED5A7}"/>
              </a:ext>
            </a:extLst>
          </p:cNvPr>
          <p:cNvPicPr>
            <a:picLocks noChangeAspect="1"/>
          </p:cNvPicPr>
          <p:nvPr/>
        </p:nvPicPr>
        <p:blipFill>
          <a:blip r:embed="rId5">
            <a:alphaModFix amt="35000"/>
            <a:extLst>
              <a:ext uri="{28A0092B-C50C-407E-A947-70E740481C1C}">
                <a14:useLocalDpi xmlns:a14="http://schemas.microsoft.com/office/drawing/2010/main" val="0"/>
              </a:ext>
            </a:extLst>
          </a:blip>
          <a:stretch>
            <a:fillRect/>
          </a:stretch>
        </p:blipFill>
        <p:spPr>
          <a:xfrm rot="20622842">
            <a:off x="6373069" y="4452708"/>
            <a:ext cx="1008755" cy="1050131"/>
          </a:xfrm>
          <a:prstGeom prst="rect">
            <a:avLst/>
          </a:prstGeom>
        </p:spPr>
      </p:pic>
      <p:sp>
        <p:nvSpPr>
          <p:cNvPr id="6" name="四角形: 角を丸くする 5">
            <a:extLst>
              <a:ext uri="{FF2B5EF4-FFF2-40B4-BE49-F238E27FC236}">
                <a16:creationId xmlns:a16="http://schemas.microsoft.com/office/drawing/2014/main" id="{84DD840E-F3AD-F14B-A3E6-13A675F7AE22}"/>
              </a:ext>
            </a:extLst>
          </p:cNvPr>
          <p:cNvSpPr/>
          <p:nvPr/>
        </p:nvSpPr>
        <p:spPr>
          <a:xfrm>
            <a:off x="479516" y="3447643"/>
            <a:ext cx="5259223" cy="958326"/>
          </a:xfrm>
          <a:prstGeom prst="roundRect">
            <a:avLst>
              <a:gd name="adj" fmla="val 6173"/>
            </a:avLst>
          </a:prstGeom>
          <a:solidFill>
            <a:srgbClr val="FBE3D6">
              <a:alpha val="65882"/>
            </a:srgbClr>
          </a:solidFill>
          <a:ln w="28575">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dirty="0">
                <a:solidFill>
                  <a:schemeClr val="tx1"/>
                </a:solidFill>
              </a:rPr>
              <a:t>出産直後の身体的消耗が激しい</a:t>
            </a:r>
            <a:endParaRPr lang="en-US" altLang="ja-JP" sz="2000" dirty="0">
              <a:solidFill>
                <a:schemeClr val="tx1"/>
              </a:solidFill>
            </a:endParaRPr>
          </a:p>
          <a:p>
            <a:pPr algn="ctr"/>
            <a:r>
              <a:rPr lang="ja-JP" altLang="en-US" sz="2000" dirty="0">
                <a:solidFill>
                  <a:schemeClr val="tx1"/>
                </a:solidFill>
              </a:rPr>
              <a:t>マタニティブルーや産後うつの好発時期に</a:t>
            </a:r>
            <a:endParaRPr lang="en-US" altLang="ja-JP" sz="2000" dirty="0">
              <a:solidFill>
                <a:schemeClr val="tx1"/>
              </a:solidFill>
            </a:endParaRPr>
          </a:p>
          <a:p>
            <a:pPr algn="ctr"/>
            <a:r>
              <a:rPr lang="ja-JP" altLang="en-US" sz="2000" dirty="0">
                <a:solidFill>
                  <a:schemeClr val="tx1"/>
                </a:solidFill>
              </a:rPr>
              <a:t>しっかり妻を支えることができた。</a:t>
            </a:r>
            <a:endParaRPr lang="en-US" altLang="ja-JP" sz="2000" dirty="0">
              <a:solidFill>
                <a:schemeClr val="tx1"/>
              </a:solidFill>
            </a:endParaRPr>
          </a:p>
        </p:txBody>
      </p:sp>
      <p:sp>
        <p:nvSpPr>
          <p:cNvPr id="7" name="四角形: 角を丸くする 6">
            <a:extLst>
              <a:ext uri="{FF2B5EF4-FFF2-40B4-BE49-F238E27FC236}">
                <a16:creationId xmlns:a16="http://schemas.microsoft.com/office/drawing/2014/main" id="{F555E0D0-DD4E-2984-4FD6-A65E0356BDD8}"/>
              </a:ext>
            </a:extLst>
          </p:cNvPr>
          <p:cNvSpPr/>
          <p:nvPr/>
        </p:nvSpPr>
        <p:spPr>
          <a:xfrm>
            <a:off x="479516" y="4486406"/>
            <a:ext cx="5248275" cy="939012"/>
          </a:xfrm>
          <a:prstGeom prst="roundRect">
            <a:avLst>
              <a:gd name="adj" fmla="val 6173"/>
            </a:avLst>
          </a:prstGeom>
          <a:solidFill>
            <a:srgbClr val="FBE3D6">
              <a:alpha val="65882"/>
            </a:srgbClr>
          </a:solidFill>
          <a:ln w="28575">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dirty="0">
                <a:solidFill>
                  <a:schemeClr val="tx1"/>
                </a:solidFill>
              </a:rPr>
              <a:t>スタートを同時に切ることで</a:t>
            </a:r>
            <a:endParaRPr lang="en-US" altLang="ja-JP" sz="2000" dirty="0">
              <a:solidFill>
                <a:schemeClr val="tx1"/>
              </a:solidFill>
            </a:endParaRPr>
          </a:p>
          <a:p>
            <a:pPr algn="ctr"/>
            <a:r>
              <a:rPr lang="ja-JP" altLang="en-US" sz="2000" dirty="0">
                <a:solidFill>
                  <a:schemeClr val="tx1"/>
                </a:solidFill>
              </a:rPr>
              <a:t>育児スキルを“同時に同程度”習得できた。</a:t>
            </a:r>
            <a:endParaRPr lang="en-US" altLang="ja-JP" sz="2000" dirty="0">
              <a:solidFill>
                <a:schemeClr val="tx1"/>
              </a:solidFill>
            </a:endParaRPr>
          </a:p>
        </p:txBody>
      </p:sp>
      <p:sp>
        <p:nvSpPr>
          <p:cNvPr id="8" name="テキスト ボックス 7">
            <a:extLst>
              <a:ext uri="{FF2B5EF4-FFF2-40B4-BE49-F238E27FC236}">
                <a16:creationId xmlns:a16="http://schemas.microsoft.com/office/drawing/2014/main" id="{B58A9A95-1698-2D64-F4E0-F18AC7F71389}"/>
              </a:ext>
            </a:extLst>
          </p:cNvPr>
          <p:cNvSpPr txBox="1"/>
          <p:nvPr/>
        </p:nvSpPr>
        <p:spPr>
          <a:xfrm>
            <a:off x="6631977" y="4627093"/>
            <a:ext cx="3111970" cy="707886"/>
          </a:xfrm>
          <a:prstGeom prst="rect">
            <a:avLst/>
          </a:prstGeom>
          <a:noFill/>
        </p:spPr>
        <p:txBody>
          <a:bodyPr wrap="square" rtlCol="0">
            <a:spAutoFit/>
          </a:bodyPr>
          <a:lstStyle/>
          <a:p>
            <a:r>
              <a:rPr lang="ja-JP" altLang="en-US" sz="2000" dirty="0">
                <a:solidFill>
                  <a:schemeClr val="tx1"/>
                </a:solidFill>
              </a:rPr>
              <a:t>育休明けも育児参加に際し</a:t>
            </a:r>
            <a:endParaRPr lang="en-US" altLang="ja-JP" sz="2000" dirty="0">
              <a:solidFill>
                <a:schemeClr val="tx1"/>
              </a:solidFill>
            </a:endParaRPr>
          </a:p>
          <a:p>
            <a:r>
              <a:rPr lang="ja-JP" altLang="en-US" sz="2000" dirty="0">
                <a:solidFill>
                  <a:schemeClr val="tx1"/>
                </a:solidFill>
              </a:rPr>
              <a:t>何も障壁を感じなかった。</a:t>
            </a:r>
            <a:endParaRPr kumimoji="1" lang="ja-JP" altLang="en-US" sz="2000" dirty="0"/>
          </a:p>
        </p:txBody>
      </p:sp>
      <p:sp>
        <p:nvSpPr>
          <p:cNvPr id="9" name="四角形: 角を丸くする 8">
            <a:extLst>
              <a:ext uri="{FF2B5EF4-FFF2-40B4-BE49-F238E27FC236}">
                <a16:creationId xmlns:a16="http://schemas.microsoft.com/office/drawing/2014/main" id="{D0D278E4-02FB-5623-34BE-001825906262}"/>
              </a:ext>
            </a:extLst>
          </p:cNvPr>
          <p:cNvSpPr/>
          <p:nvPr/>
        </p:nvSpPr>
        <p:spPr>
          <a:xfrm>
            <a:off x="490463" y="5511735"/>
            <a:ext cx="5248275" cy="865287"/>
          </a:xfrm>
          <a:prstGeom prst="roundRect">
            <a:avLst>
              <a:gd name="adj" fmla="val 6173"/>
            </a:avLst>
          </a:prstGeom>
          <a:solidFill>
            <a:srgbClr val="FBE3D6">
              <a:alpha val="65882"/>
            </a:srgbClr>
          </a:solidFill>
          <a:ln w="28575">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dirty="0">
                <a:solidFill>
                  <a:schemeClr val="tx1"/>
                </a:solidFill>
              </a:rPr>
              <a:t>「毎日夜勤」といわれる</a:t>
            </a:r>
            <a:r>
              <a:rPr lang="en-US" altLang="ja-JP" sz="2000" dirty="0">
                <a:solidFill>
                  <a:schemeClr val="tx1"/>
                </a:solidFill>
              </a:rPr>
              <a:t>0</a:t>
            </a:r>
            <a:r>
              <a:rPr lang="ja-JP" altLang="en-US" sz="2000" dirty="0">
                <a:solidFill>
                  <a:schemeClr val="tx1"/>
                </a:solidFill>
              </a:rPr>
              <a:t>歳児の夜間対応を</a:t>
            </a:r>
            <a:endParaRPr lang="en-US" altLang="ja-JP" sz="2000" dirty="0">
              <a:solidFill>
                <a:schemeClr val="tx1"/>
              </a:solidFill>
            </a:endParaRPr>
          </a:p>
          <a:p>
            <a:pPr algn="ctr"/>
            <a:r>
              <a:rPr lang="ja-JP" altLang="en-US" sz="2000" dirty="0">
                <a:solidFill>
                  <a:schemeClr val="tx1"/>
                </a:solidFill>
              </a:rPr>
              <a:t>二人で共有・分業できた。</a:t>
            </a:r>
            <a:endParaRPr lang="en-US" altLang="ja-JP" sz="2000" dirty="0">
              <a:solidFill>
                <a:schemeClr val="tx1"/>
              </a:solidFill>
            </a:endParaRPr>
          </a:p>
        </p:txBody>
      </p:sp>
      <p:sp>
        <p:nvSpPr>
          <p:cNvPr id="11" name="テキスト ボックス 10">
            <a:extLst>
              <a:ext uri="{FF2B5EF4-FFF2-40B4-BE49-F238E27FC236}">
                <a16:creationId xmlns:a16="http://schemas.microsoft.com/office/drawing/2014/main" id="{2D3F207D-12EE-33E5-CE84-9627421F45C5}"/>
              </a:ext>
            </a:extLst>
          </p:cNvPr>
          <p:cNvSpPr txBox="1"/>
          <p:nvPr/>
        </p:nvSpPr>
        <p:spPr>
          <a:xfrm>
            <a:off x="6678683" y="5640424"/>
            <a:ext cx="4522715" cy="1015663"/>
          </a:xfrm>
          <a:prstGeom prst="rect">
            <a:avLst/>
          </a:prstGeom>
          <a:noFill/>
        </p:spPr>
        <p:txBody>
          <a:bodyPr wrap="square" rtlCol="0">
            <a:spAutoFit/>
          </a:bodyPr>
          <a:lstStyle/>
          <a:p>
            <a:r>
              <a:rPr lang="ja-JP" altLang="en-US" sz="2000" dirty="0">
                <a:solidFill>
                  <a:schemeClr val="tx1"/>
                </a:solidFill>
              </a:rPr>
              <a:t>子育てにおける</a:t>
            </a:r>
            <a:endParaRPr lang="en-US" altLang="ja-JP" sz="2000" dirty="0">
              <a:solidFill>
                <a:schemeClr val="tx1"/>
              </a:solidFill>
            </a:endParaRPr>
          </a:p>
          <a:p>
            <a:r>
              <a:rPr lang="ja-JP" altLang="en-US" sz="2000" dirty="0">
                <a:solidFill>
                  <a:schemeClr val="tx1"/>
                </a:solidFill>
              </a:rPr>
              <a:t>“お互いの睡眠時間を</a:t>
            </a:r>
            <a:endParaRPr lang="en-US" altLang="ja-JP" sz="2000" dirty="0">
              <a:solidFill>
                <a:schemeClr val="tx1"/>
              </a:solidFill>
            </a:endParaRPr>
          </a:p>
          <a:p>
            <a:r>
              <a:rPr lang="ja-JP" altLang="en-US" sz="2000" dirty="0">
                <a:solidFill>
                  <a:schemeClr val="tx1"/>
                </a:solidFill>
              </a:rPr>
              <a:t>確保することの重要性“がよく分かった。</a:t>
            </a:r>
            <a:endParaRPr kumimoji="1" lang="ja-JP" altLang="en-US" sz="2000" dirty="0"/>
          </a:p>
        </p:txBody>
      </p:sp>
      <p:sp>
        <p:nvSpPr>
          <p:cNvPr id="17" name="二等辺三角形 16">
            <a:extLst>
              <a:ext uri="{FF2B5EF4-FFF2-40B4-BE49-F238E27FC236}">
                <a16:creationId xmlns:a16="http://schemas.microsoft.com/office/drawing/2014/main" id="{1ABFF18F-FB9D-554A-D898-8FC6C5B0F858}"/>
              </a:ext>
            </a:extLst>
          </p:cNvPr>
          <p:cNvSpPr/>
          <p:nvPr/>
        </p:nvSpPr>
        <p:spPr>
          <a:xfrm rot="5400000">
            <a:off x="5765958" y="3765958"/>
            <a:ext cx="587141" cy="316739"/>
          </a:xfrm>
          <a:prstGeom prst="triangle">
            <a:avLst/>
          </a:prstGeom>
          <a:solidFill>
            <a:schemeClr val="bg2">
              <a:lumMod val="75000"/>
            </a:schemeClr>
          </a:solidFill>
          <a:ln>
            <a:solidFill>
              <a:schemeClr val="bg2">
                <a:lumMod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二等辺三角形 17">
            <a:extLst>
              <a:ext uri="{FF2B5EF4-FFF2-40B4-BE49-F238E27FC236}">
                <a16:creationId xmlns:a16="http://schemas.microsoft.com/office/drawing/2014/main" id="{2B6500A0-FBC5-D421-3A68-6C5A17F5FF8A}"/>
              </a:ext>
            </a:extLst>
          </p:cNvPr>
          <p:cNvSpPr/>
          <p:nvPr/>
        </p:nvSpPr>
        <p:spPr>
          <a:xfrm rot="5400000">
            <a:off x="5769399" y="4815864"/>
            <a:ext cx="587141" cy="316739"/>
          </a:xfrm>
          <a:prstGeom prst="triangle">
            <a:avLst/>
          </a:prstGeom>
          <a:solidFill>
            <a:schemeClr val="bg2">
              <a:lumMod val="75000"/>
            </a:schemeClr>
          </a:solidFill>
          <a:ln>
            <a:solidFill>
              <a:schemeClr val="bg2">
                <a:lumMod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二等辺三角形 18">
            <a:extLst>
              <a:ext uri="{FF2B5EF4-FFF2-40B4-BE49-F238E27FC236}">
                <a16:creationId xmlns:a16="http://schemas.microsoft.com/office/drawing/2014/main" id="{E779D8A3-D706-BE7C-CE21-B423AF7DD3F6}"/>
              </a:ext>
            </a:extLst>
          </p:cNvPr>
          <p:cNvSpPr/>
          <p:nvPr/>
        </p:nvSpPr>
        <p:spPr>
          <a:xfrm rot="5400000">
            <a:off x="5765958" y="5786008"/>
            <a:ext cx="587141" cy="316739"/>
          </a:xfrm>
          <a:prstGeom prst="triangle">
            <a:avLst/>
          </a:prstGeom>
          <a:solidFill>
            <a:schemeClr val="bg2">
              <a:lumMod val="75000"/>
            </a:schemeClr>
          </a:solidFill>
          <a:ln>
            <a:solidFill>
              <a:schemeClr val="bg2">
                <a:lumMod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テキスト ボックス 20">
            <a:extLst>
              <a:ext uri="{FF2B5EF4-FFF2-40B4-BE49-F238E27FC236}">
                <a16:creationId xmlns:a16="http://schemas.microsoft.com/office/drawing/2014/main" id="{25D0A7CF-7C75-204A-219E-C815646801E7}"/>
              </a:ext>
            </a:extLst>
          </p:cNvPr>
          <p:cNvSpPr txBox="1"/>
          <p:nvPr/>
        </p:nvSpPr>
        <p:spPr>
          <a:xfrm>
            <a:off x="6583479" y="3727150"/>
            <a:ext cx="3111970" cy="400110"/>
          </a:xfrm>
          <a:prstGeom prst="rect">
            <a:avLst/>
          </a:prstGeom>
          <a:noFill/>
        </p:spPr>
        <p:txBody>
          <a:bodyPr wrap="square" rtlCol="0">
            <a:spAutoFit/>
          </a:bodyPr>
          <a:lstStyle/>
          <a:p>
            <a:pPr algn="ctr"/>
            <a:r>
              <a:rPr kumimoji="1" lang="ja-JP" altLang="en-US" sz="2000" dirty="0"/>
              <a:t>夫婦の絆が一層深まった。</a:t>
            </a:r>
          </a:p>
        </p:txBody>
      </p:sp>
      <p:sp>
        <p:nvSpPr>
          <p:cNvPr id="10" name="思考の吹き出し: 雲形 9">
            <a:extLst>
              <a:ext uri="{FF2B5EF4-FFF2-40B4-BE49-F238E27FC236}">
                <a16:creationId xmlns:a16="http://schemas.microsoft.com/office/drawing/2014/main" id="{3FC343C2-E3DA-3167-91F3-1B736A62B736}"/>
              </a:ext>
            </a:extLst>
          </p:cNvPr>
          <p:cNvSpPr/>
          <p:nvPr/>
        </p:nvSpPr>
        <p:spPr>
          <a:xfrm>
            <a:off x="2375451" y="1054804"/>
            <a:ext cx="6810576" cy="2008365"/>
          </a:xfrm>
          <a:prstGeom prst="cloudCallout">
            <a:avLst>
              <a:gd name="adj1" fmla="val 58284"/>
              <a:gd name="adj2" fmla="val 24599"/>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テキスト ボックス 2">
            <a:extLst>
              <a:ext uri="{FF2B5EF4-FFF2-40B4-BE49-F238E27FC236}">
                <a16:creationId xmlns:a16="http://schemas.microsoft.com/office/drawing/2014/main" id="{B443774E-F31C-CDAB-81A5-3300C82EC0DD}"/>
              </a:ext>
            </a:extLst>
          </p:cNvPr>
          <p:cNvSpPr txBox="1"/>
          <p:nvPr/>
        </p:nvSpPr>
        <p:spPr>
          <a:xfrm>
            <a:off x="857511" y="1090216"/>
            <a:ext cx="3066865" cy="523220"/>
          </a:xfrm>
          <a:prstGeom prst="rect">
            <a:avLst/>
          </a:prstGeom>
          <a:solidFill>
            <a:schemeClr val="bg1"/>
          </a:solidFill>
        </p:spPr>
        <p:txBody>
          <a:bodyPr wrap="none" rtlCol="0">
            <a:spAutoFit/>
          </a:bodyPr>
          <a:lstStyle/>
          <a:p>
            <a:r>
              <a:rPr kumimoji="1" lang="ja-JP" altLang="en-US" sz="2800" dirty="0"/>
              <a:t>育休を経験して・・・</a:t>
            </a:r>
          </a:p>
        </p:txBody>
      </p:sp>
      <p:sp>
        <p:nvSpPr>
          <p:cNvPr id="15" name="タイトル 3">
            <a:extLst>
              <a:ext uri="{FF2B5EF4-FFF2-40B4-BE49-F238E27FC236}">
                <a16:creationId xmlns:a16="http://schemas.microsoft.com/office/drawing/2014/main" id="{0B89E8D8-8C60-A00A-F34F-F9036F6CB4B9}"/>
              </a:ext>
            </a:extLst>
          </p:cNvPr>
          <p:cNvSpPr>
            <a:spLocks noGrp="1"/>
          </p:cNvSpPr>
          <p:nvPr>
            <p:ph type="title"/>
          </p:nvPr>
        </p:nvSpPr>
        <p:spPr>
          <a:xfrm>
            <a:off x="420950" y="258594"/>
            <a:ext cx="4333930" cy="830246"/>
          </a:xfrm>
          <a:solidFill>
            <a:schemeClr val="accent4">
              <a:lumMod val="20000"/>
              <a:lumOff val="80000"/>
            </a:schemeClr>
          </a:solidFill>
        </p:spPr>
        <p:txBody>
          <a:bodyPr>
            <a:normAutofit fontScale="90000"/>
          </a:bodyPr>
          <a:lstStyle/>
          <a:p>
            <a:pPr algn="ctr"/>
            <a:r>
              <a:rPr lang="ja-JP" altLang="en-US"/>
              <a:t>医師</a:t>
            </a:r>
            <a:r>
              <a:rPr lang="en-US" altLang="ja-JP" dirty="0"/>
              <a:t>A</a:t>
            </a:r>
            <a:r>
              <a:rPr lang="ja-JP" altLang="en-US"/>
              <a:t>：育休の感想</a:t>
            </a:r>
            <a:endParaRPr lang="ja-JP" altLang="en-US" dirty="0"/>
          </a:p>
        </p:txBody>
      </p:sp>
    </p:spTree>
    <p:extLst>
      <p:ext uri="{BB962C8B-B14F-4D97-AF65-F5344CB8AC3E}">
        <p14:creationId xmlns:p14="http://schemas.microsoft.com/office/powerpoint/2010/main" val="30914816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二等辺三角形 9">
            <a:extLst>
              <a:ext uri="{FF2B5EF4-FFF2-40B4-BE49-F238E27FC236}">
                <a16:creationId xmlns:a16="http://schemas.microsoft.com/office/drawing/2014/main" id="{7621B2FC-3818-1A0F-20A5-C1CAA45F1BF1}"/>
              </a:ext>
            </a:extLst>
          </p:cNvPr>
          <p:cNvSpPr/>
          <p:nvPr/>
        </p:nvSpPr>
        <p:spPr>
          <a:xfrm rot="10800000">
            <a:off x="3561913" y="5121344"/>
            <a:ext cx="921641" cy="365192"/>
          </a:xfrm>
          <a:prstGeom prst="triangle">
            <a:avLst/>
          </a:prstGeom>
          <a:solidFill>
            <a:schemeClr val="bg2">
              <a:lumMod val="75000"/>
            </a:schemeClr>
          </a:solidFill>
          <a:ln>
            <a:solidFill>
              <a:schemeClr val="bg2">
                <a:lumMod val="2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a:extLst>
              <a:ext uri="{FF2B5EF4-FFF2-40B4-BE49-F238E27FC236}">
                <a16:creationId xmlns:a16="http://schemas.microsoft.com/office/drawing/2014/main" id="{3E3941E9-3479-AADE-3BA4-EB7BE686BDA7}"/>
              </a:ext>
            </a:extLst>
          </p:cNvPr>
          <p:cNvSpPr txBox="1"/>
          <p:nvPr/>
        </p:nvSpPr>
        <p:spPr>
          <a:xfrm>
            <a:off x="1191043" y="2137102"/>
            <a:ext cx="5925020" cy="2862322"/>
          </a:xfrm>
          <a:prstGeom prst="rect">
            <a:avLst/>
          </a:prstGeom>
          <a:noFill/>
        </p:spPr>
        <p:txBody>
          <a:bodyPr wrap="none" rtlCol="0">
            <a:spAutoFit/>
          </a:bodyPr>
          <a:lstStyle/>
          <a:p>
            <a:r>
              <a:rPr lang="ja-JP" altLang="en-US" sz="2000" b="1" dirty="0"/>
              <a:t>★病児保育室「</a:t>
            </a:r>
            <a:r>
              <a:rPr lang="en-US" altLang="ja-JP" sz="2000" b="1" dirty="0"/>
              <a:t>Mimi</a:t>
            </a:r>
            <a:r>
              <a:rPr lang="ja-JP" altLang="en-US" sz="2000" b="1" dirty="0"/>
              <a:t>」★</a:t>
            </a:r>
            <a:endParaRPr lang="en-US" altLang="ja-JP" sz="2000" b="1" dirty="0"/>
          </a:p>
          <a:p>
            <a:pPr algn="l"/>
            <a:r>
              <a:rPr lang="ja-JP" altLang="en-US" sz="2000" dirty="0">
                <a:solidFill>
                  <a:srgbClr val="222222"/>
                </a:solidFill>
                <a:latin typeface="Noto Sans JP"/>
              </a:rPr>
              <a:t>　</a:t>
            </a:r>
            <a:r>
              <a:rPr lang="en-US" altLang="ja-JP" sz="2000" b="0" i="0" dirty="0">
                <a:solidFill>
                  <a:srgbClr val="222222"/>
                </a:solidFill>
                <a:effectLst/>
                <a:latin typeface="Noto Sans JP"/>
              </a:rPr>
              <a:t>【</a:t>
            </a:r>
            <a:r>
              <a:rPr lang="ja-JP" altLang="en-US" sz="2000" dirty="0">
                <a:solidFill>
                  <a:srgbClr val="222222"/>
                </a:solidFill>
                <a:latin typeface="Noto Sans JP"/>
              </a:rPr>
              <a:t>対象</a:t>
            </a:r>
            <a:r>
              <a:rPr lang="en-US" altLang="ja-JP" sz="2000" b="0" i="0" dirty="0">
                <a:solidFill>
                  <a:srgbClr val="222222"/>
                </a:solidFill>
                <a:effectLst/>
                <a:latin typeface="Noto Sans JP"/>
              </a:rPr>
              <a:t>】</a:t>
            </a:r>
            <a:r>
              <a:rPr lang="ja-JP" altLang="en-US" sz="2000" b="0" i="0" dirty="0">
                <a:solidFill>
                  <a:srgbClr val="FF0000"/>
                </a:solidFill>
                <a:effectLst/>
                <a:latin typeface="Noto Sans JP"/>
              </a:rPr>
              <a:t>生後</a:t>
            </a:r>
            <a:r>
              <a:rPr lang="en-US" altLang="ja-JP" sz="2000" b="0" i="0" dirty="0">
                <a:solidFill>
                  <a:srgbClr val="FF0000"/>
                </a:solidFill>
                <a:effectLst/>
                <a:latin typeface="Noto Sans JP"/>
              </a:rPr>
              <a:t>6</a:t>
            </a:r>
            <a:r>
              <a:rPr lang="ja-JP" altLang="en-US" sz="2000" b="0" i="0" dirty="0">
                <a:solidFill>
                  <a:srgbClr val="FF0000"/>
                </a:solidFill>
                <a:effectLst/>
                <a:latin typeface="Noto Sans JP"/>
              </a:rPr>
              <a:t>ヶ月～小学</a:t>
            </a:r>
            <a:r>
              <a:rPr lang="en-US" altLang="ja-JP" sz="2000" b="0" i="0" dirty="0">
                <a:solidFill>
                  <a:srgbClr val="FF0000"/>
                </a:solidFill>
                <a:effectLst/>
                <a:latin typeface="Noto Sans JP"/>
              </a:rPr>
              <a:t>6</a:t>
            </a:r>
            <a:r>
              <a:rPr lang="ja-JP" altLang="en-US" sz="2000" b="0" i="0" dirty="0">
                <a:solidFill>
                  <a:srgbClr val="FF0000"/>
                </a:solidFill>
                <a:effectLst/>
                <a:latin typeface="Noto Sans JP"/>
              </a:rPr>
              <a:t>年生までの児童</a:t>
            </a:r>
          </a:p>
          <a:p>
            <a:pPr algn="l"/>
            <a:r>
              <a:rPr lang="ja-JP" altLang="en-US" sz="2000" b="0" i="0" dirty="0">
                <a:solidFill>
                  <a:srgbClr val="222222"/>
                </a:solidFill>
                <a:effectLst/>
                <a:latin typeface="Noto Sans JP"/>
              </a:rPr>
              <a:t>　</a:t>
            </a:r>
            <a:r>
              <a:rPr lang="en-US" altLang="ja-JP" sz="2000" b="0" i="0" dirty="0">
                <a:solidFill>
                  <a:srgbClr val="222222"/>
                </a:solidFill>
                <a:effectLst/>
                <a:latin typeface="Noto Sans JP"/>
              </a:rPr>
              <a:t>【</a:t>
            </a:r>
            <a:r>
              <a:rPr lang="ja-JP" altLang="en-US" sz="2000" b="0" i="0" dirty="0">
                <a:solidFill>
                  <a:srgbClr val="222222"/>
                </a:solidFill>
                <a:effectLst/>
                <a:latin typeface="Noto Sans JP"/>
              </a:rPr>
              <a:t>保育時間</a:t>
            </a:r>
            <a:r>
              <a:rPr lang="en-US" altLang="ja-JP" sz="2000" b="0" i="0" dirty="0">
                <a:solidFill>
                  <a:srgbClr val="222222"/>
                </a:solidFill>
                <a:effectLst/>
                <a:latin typeface="Noto Sans JP"/>
              </a:rPr>
              <a:t>】</a:t>
            </a:r>
            <a:r>
              <a:rPr lang="ja-JP" altLang="en-US" sz="2000" b="0" i="0" dirty="0">
                <a:solidFill>
                  <a:srgbClr val="222222"/>
                </a:solidFill>
                <a:effectLst/>
                <a:latin typeface="Noto Sans JP"/>
              </a:rPr>
              <a:t>月曜～金曜日　</a:t>
            </a:r>
            <a:r>
              <a:rPr lang="en-US" altLang="ja-JP" sz="2000" b="0" i="0" dirty="0">
                <a:solidFill>
                  <a:srgbClr val="222222"/>
                </a:solidFill>
                <a:effectLst/>
                <a:latin typeface="Noto Sans JP"/>
              </a:rPr>
              <a:t>7</a:t>
            </a:r>
            <a:r>
              <a:rPr lang="ja-JP" altLang="en-US" sz="2000" b="0" i="0" dirty="0">
                <a:solidFill>
                  <a:srgbClr val="222222"/>
                </a:solidFill>
                <a:effectLst/>
                <a:latin typeface="Noto Sans JP"/>
              </a:rPr>
              <a:t>時～</a:t>
            </a:r>
            <a:r>
              <a:rPr lang="en-US" altLang="ja-JP" sz="2000" b="0" i="0" dirty="0">
                <a:solidFill>
                  <a:srgbClr val="222222"/>
                </a:solidFill>
                <a:effectLst/>
                <a:latin typeface="Noto Sans JP"/>
              </a:rPr>
              <a:t>18</a:t>
            </a:r>
            <a:r>
              <a:rPr lang="ja-JP" altLang="en-US" sz="2000" b="0" i="0" dirty="0">
                <a:solidFill>
                  <a:srgbClr val="222222"/>
                </a:solidFill>
                <a:effectLst/>
                <a:latin typeface="Noto Sans JP"/>
              </a:rPr>
              <a:t>時</a:t>
            </a:r>
            <a:endParaRPr lang="en-US" altLang="ja-JP" sz="2000" b="0" i="0" dirty="0">
              <a:solidFill>
                <a:srgbClr val="222222"/>
              </a:solidFill>
              <a:effectLst/>
              <a:latin typeface="Noto Sans JP"/>
            </a:endParaRPr>
          </a:p>
          <a:p>
            <a:pPr algn="l"/>
            <a:r>
              <a:rPr lang="ja-JP" altLang="en-US" sz="2000" dirty="0">
                <a:solidFill>
                  <a:srgbClr val="222222"/>
                </a:solidFill>
                <a:latin typeface="Noto Sans JP"/>
              </a:rPr>
              <a:t>　　　　　　　</a:t>
            </a:r>
            <a:r>
              <a:rPr lang="ja-JP" altLang="en-US" sz="2000" b="0" i="0" dirty="0">
                <a:solidFill>
                  <a:srgbClr val="222222"/>
                </a:solidFill>
                <a:effectLst/>
                <a:latin typeface="Noto Sans JP"/>
              </a:rPr>
              <a:t>（</a:t>
            </a:r>
            <a:r>
              <a:rPr lang="en-US" altLang="ja-JP" sz="2000" b="0" i="0" dirty="0">
                <a:solidFill>
                  <a:srgbClr val="222222"/>
                </a:solidFill>
                <a:effectLst/>
                <a:latin typeface="Noto Sans JP"/>
              </a:rPr>
              <a:t>※</a:t>
            </a:r>
            <a:r>
              <a:rPr lang="ja-JP" altLang="en-US" sz="2000" b="0" i="0" dirty="0">
                <a:solidFill>
                  <a:srgbClr val="222222"/>
                </a:solidFill>
                <a:effectLst/>
                <a:latin typeface="Noto Sans JP"/>
              </a:rPr>
              <a:t>祝祭日及び年末年始除く）</a:t>
            </a:r>
          </a:p>
          <a:p>
            <a:pPr algn="l"/>
            <a:r>
              <a:rPr lang="ja-JP" altLang="en-US" sz="2000" dirty="0">
                <a:solidFill>
                  <a:srgbClr val="222222"/>
                </a:solidFill>
                <a:latin typeface="Noto Sans JP"/>
              </a:rPr>
              <a:t>　</a:t>
            </a:r>
            <a:r>
              <a:rPr lang="en-US" altLang="ja-JP" sz="2000" b="0" i="0" dirty="0">
                <a:solidFill>
                  <a:srgbClr val="222222"/>
                </a:solidFill>
                <a:effectLst/>
                <a:latin typeface="Noto Sans JP"/>
              </a:rPr>
              <a:t>【</a:t>
            </a:r>
            <a:r>
              <a:rPr lang="ja-JP" altLang="en-US" sz="2000" b="0" i="0" dirty="0">
                <a:solidFill>
                  <a:srgbClr val="222222"/>
                </a:solidFill>
                <a:effectLst/>
                <a:latin typeface="Noto Sans JP"/>
              </a:rPr>
              <a:t>利用料</a:t>
            </a:r>
            <a:r>
              <a:rPr lang="en-US" altLang="ja-JP" sz="2000" b="0" i="0" dirty="0">
                <a:solidFill>
                  <a:srgbClr val="222222"/>
                </a:solidFill>
                <a:effectLst/>
                <a:latin typeface="Noto Sans JP"/>
              </a:rPr>
              <a:t>】</a:t>
            </a:r>
            <a:r>
              <a:rPr lang="ja-JP" altLang="en-US" sz="2000" b="0" i="0" dirty="0">
                <a:solidFill>
                  <a:srgbClr val="222222"/>
                </a:solidFill>
                <a:effectLst/>
                <a:latin typeface="Noto Sans JP"/>
              </a:rPr>
              <a:t>保育料</a:t>
            </a:r>
            <a:r>
              <a:rPr lang="en-US" altLang="ja-JP" sz="2000" b="0" i="0" dirty="0">
                <a:solidFill>
                  <a:srgbClr val="222222"/>
                </a:solidFill>
                <a:effectLst/>
                <a:latin typeface="Noto Sans JP"/>
              </a:rPr>
              <a:t>2,000</a:t>
            </a:r>
            <a:r>
              <a:rPr lang="ja-JP" altLang="en-US" sz="2000" b="0" i="0" dirty="0">
                <a:solidFill>
                  <a:srgbClr val="222222"/>
                </a:solidFill>
                <a:effectLst/>
                <a:latin typeface="Noto Sans JP"/>
              </a:rPr>
              <a:t>円／日　</a:t>
            </a:r>
            <a:r>
              <a:rPr lang="en-US" altLang="ja-JP" sz="2000" b="0" i="0" dirty="0">
                <a:solidFill>
                  <a:srgbClr val="222222"/>
                </a:solidFill>
                <a:effectLst/>
                <a:latin typeface="Noto Sans JP"/>
              </a:rPr>
              <a:t>1,500</a:t>
            </a:r>
            <a:r>
              <a:rPr lang="ja-JP" altLang="en-US" sz="2000" b="0" i="0" dirty="0">
                <a:solidFill>
                  <a:srgbClr val="222222"/>
                </a:solidFill>
                <a:effectLst/>
                <a:latin typeface="Noto Sans JP"/>
              </a:rPr>
              <a:t>円／</a:t>
            </a:r>
            <a:r>
              <a:rPr lang="en-US" altLang="ja-JP" sz="2000" b="0" i="0" dirty="0">
                <a:solidFill>
                  <a:srgbClr val="222222"/>
                </a:solidFill>
                <a:effectLst/>
                <a:latin typeface="Noto Sans JP"/>
              </a:rPr>
              <a:t>5</a:t>
            </a:r>
            <a:r>
              <a:rPr lang="ja-JP" altLang="en-US" sz="2000" b="0" i="0" dirty="0">
                <a:solidFill>
                  <a:srgbClr val="222222"/>
                </a:solidFill>
                <a:effectLst/>
                <a:latin typeface="Noto Sans JP"/>
              </a:rPr>
              <a:t>時間未満</a:t>
            </a:r>
            <a:br>
              <a:rPr lang="ja-JP" altLang="en-US" sz="2000" b="0" i="0" dirty="0">
                <a:solidFill>
                  <a:srgbClr val="222222"/>
                </a:solidFill>
                <a:effectLst/>
                <a:latin typeface="Noto Sans JP"/>
              </a:rPr>
            </a:br>
            <a:r>
              <a:rPr lang="ja-JP" altLang="en-US" sz="2000" b="0" i="0" dirty="0">
                <a:solidFill>
                  <a:srgbClr val="222222"/>
                </a:solidFill>
                <a:effectLst/>
                <a:latin typeface="Noto Sans JP"/>
              </a:rPr>
              <a:t>　　　　　　　お弁当代</a:t>
            </a:r>
            <a:r>
              <a:rPr lang="en-US" altLang="ja-JP" sz="2000" b="0" i="0" dirty="0">
                <a:solidFill>
                  <a:srgbClr val="222222"/>
                </a:solidFill>
                <a:effectLst/>
                <a:latin typeface="Noto Sans JP"/>
              </a:rPr>
              <a:t>250</a:t>
            </a:r>
            <a:r>
              <a:rPr lang="ja-JP" altLang="en-US" sz="2000" b="0" i="0" dirty="0">
                <a:solidFill>
                  <a:srgbClr val="222222"/>
                </a:solidFill>
                <a:effectLst/>
                <a:latin typeface="Noto Sans JP"/>
              </a:rPr>
              <a:t>円（希望者のみ）</a:t>
            </a:r>
          </a:p>
          <a:p>
            <a:pPr algn="l"/>
            <a:r>
              <a:rPr lang="ja-JP" altLang="en-US" sz="2000" dirty="0">
                <a:solidFill>
                  <a:srgbClr val="222222"/>
                </a:solidFill>
                <a:latin typeface="Noto Sans JP"/>
              </a:rPr>
              <a:t>　</a:t>
            </a:r>
            <a:r>
              <a:rPr lang="en-US" altLang="ja-JP" sz="2000" b="0" i="0" dirty="0">
                <a:solidFill>
                  <a:srgbClr val="222222"/>
                </a:solidFill>
                <a:effectLst/>
                <a:latin typeface="Noto Sans JP"/>
              </a:rPr>
              <a:t>【</a:t>
            </a:r>
            <a:r>
              <a:rPr lang="ja-JP" altLang="en-US" sz="2000" b="0" i="0" dirty="0">
                <a:solidFill>
                  <a:srgbClr val="222222"/>
                </a:solidFill>
                <a:effectLst/>
                <a:latin typeface="Noto Sans JP"/>
              </a:rPr>
              <a:t>定員</a:t>
            </a:r>
            <a:r>
              <a:rPr lang="en-US" altLang="ja-JP" sz="2000" b="0" i="0" dirty="0">
                <a:solidFill>
                  <a:srgbClr val="222222"/>
                </a:solidFill>
                <a:effectLst/>
                <a:latin typeface="Noto Sans JP"/>
              </a:rPr>
              <a:t>】</a:t>
            </a:r>
            <a:r>
              <a:rPr lang="ja-JP" altLang="en-US" sz="2000" b="0" i="0" dirty="0">
                <a:solidFill>
                  <a:srgbClr val="222222"/>
                </a:solidFill>
                <a:effectLst/>
                <a:latin typeface="Noto Sans JP"/>
              </a:rPr>
              <a:t>最大４名</a:t>
            </a:r>
          </a:p>
          <a:p>
            <a:pPr algn="l"/>
            <a:r>
              <a:rPr lang="ja-JP" altLang="en-US" sz="2000" b="0" i="0" dirty="0">
                <a:solidFill>
                  <a:srgbClr val="222222"/>
                </a:solidFill>
                <a:effectLst/>
                <a:latin typeface="Noto Sans JP"/>
              </a:rPr>
              <a:t>　</a:t>
            </a:r>
            <a:r>
              <a:rPr lang="en-US" altLang="ja-JP" sz="2000" b="0" i="0" dirty="0">
                <a:solidFill>
                  <a:srgbClr val="222222"/>
                </a:solidFill>
                <a:effectLst/>
                <a:latin typeface="Noto Sans JP"/>
              </a:rPr>
              <a:t>【</a:t>
            </a:r>
            <a:r>
              <a:rPr lang="ja-JP" altLang="en-US" sz="2000" b="0" i="0" dirty="0">
                <a:solidFill>
                  <a:srgbClr val="222222"/>
                </a:solidFill>
                <a:effectLst/>
                <a:latin typeface="Noto Sans JP"/>
              </a:rPr>
              <a:t>職員</a:t>
            </a:r>
            <a:r>
              <a:rPr lang="en-US" altLang="ja-JP" sz="2000" b="0" i="0" dirty="0">
                <a:solidFill>
                  <a:srgbClr val="222222"/>
                </a:solidFill>
                <a:effectLst/>
                <a:latin typeface="Noto Sans JP"/>
              </a:rPr>
              <a:t>】</a:t>
            </a:r>
            <a:r>
              <a:rPr lang="ja-JP" altLang="en-US" sz="2000" b="0" i="0" dirty="0">
                <a:solidFill>
                  <a:srgbClr val="222222"/>
                </a:solidFill>
                <a:effectLst/>
                <a:latin typeface="Noto Sans JP"/>
              </a:rPr>
              <a:t>看護師１名、保育士１名</a:t>
            </a:r>
            <a:endParaRPr lang="en-US" altLang="ja-JP" sz="2000" b="0" i="0" dirty="0">
              <a:solidFill>
                <a:srgbClr val="222222"/>
              </a:solidFill>
              <a:effectLst/>
              <a:latin typeface="Noto Sans JP"/>
            </a:endParaRPr>
          </a:p>
          <a:p>
            <a:pPr algn="l"/>
            <a:r>
              <a:rPr lang="ja-JP" altLang="en-US" sz="2000" b="0" i="0" dirty="0">
                <a:solidFill>
                  <a:srgbClr val="222222"/>
                </a:solidFill>
                <a:effectLst/>
                <a:latin typeface="Noto Sans JP"/>
              </a:rPr>
              <a:t>　</a:t>
            </a:r>
            <a:r>
              <a:rPr lang="en-US" altLang="ja-JP" sz="2000" b="0" i="0" dirty="0">
                <a:solidFill>
                  <a:srgbClr val="222222"/>
                </a:solidFill>
                <a:effectLst/>
                <a:latin typeface="Noto Sans JP"/>
              </a:rPr>
              <a:t>【</a:t>
            </a:r>
            <a:r>
              <a:rPr lang="ja-JP" altLang="en-US" sz="2000" b="0" i="0" dirty="0">
                <a:solidFill>
                  <a:srgbClr val="222222"/>
                </a:solidFill>
                <a:effectLst/>
                <a:latin typeface="Noto Sans JP"/>
              </a:rPr>
              <a:t>その他</a:t>
            </a:r>
            <a:r>
              <a:rPr lang="en-US" altLang="ja-JP" sz="2000" b="0" i="0" dirty="0">
                <a:solidFill>
                  <a:srgbClr val="222222"/>
                </a:solidFill>
                <a:effectLst/>
                <a:latin typeface="Noto Sans JP"/>
              </a:rPr>
              <a:t>】</a:t>
            </a:r>
            <a:r>
              <a:rPr lang="ja-JP" altLang="en-US" sz="2000" b="0" i="0" dirty="0">
                <a:solidFill>
                  <a:srgbClr val="222222"/>
                </a:solidFill>
                <a:effectLst/>
                <a:latin typeface="Noto Sans JP"/>
              </a:rPr>
              <a:t>事前登録制</a:t>
            </a:r>
            <a:endParaRPr kumimoji="1" lang="ja-JP" altLang="en-US" sz="2000" dirty="0"/>
          </a:p>
        </p:txBody>
      </p:sp>
      <p:sp>
        <p:nvSpPr>
          <p:cNvPr id="7" name="正方形/長方形 6">
            <a:extLst>
              <a:ext uri="{FF2B5EF4-FFF2-40B4-BE49-F238E27FC236}">
                <a16:creationId xmlns:a16="http://schemas.microsoft.com/office/drawing/2014/main" id="{EA2C78D2-CFC5-F130-B242-C66C76A8A2BE}"/>
              </a:ext>
            </a:extLst>
          </p:cNvPr>
          <p:cNvSpPr/>
          <p:nvPr/>
        </p:nvSpPr>
        <p:spPr>
          <a:xfrm>
            <a:off x="1191043" y="2111701"/>
            <a:ext cx="5925020" cy="2948683"/>
          </a:xfrm>
          <a:prstGeom prst="rect">
            <a:avLst/>
          </a:prstGeom>
          <a:noFill/>
          <a:ln w="38100">
            <a:solidFill>
              <a:srgbClr val="00B0F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a:extLst>
              <a:ext uri="{FF2B5EF4-FFF2-40B4-BE49-F238E27FC236}">
                <a16:creationId xmlns:a16="http://schemas.microsoft.com/office/drawing/2014/main" id="{D2BB4F4B-E4DC-6721-61E8-3B5C8003EFC2}"/>
              </a:ext>
            </a:extLst>
          </p:cNvPr>
          <p:cNvSpPr txBox="1"/>
          <p:nvPr/>
        </p:nvSpPr>
        <p:spPr>
          <a:xfrm>
            <a:off x="863051" y="5608457"/>
            <a:ext cx="8887236" cy="707886"/>
          </a:xfrm>
          <a:prstGeom prst="rect">
            <a:avLst/>
          </a:prstGeom>
          <a:noFill/>
        </p:spPr>
        <p:txBody>
          <a:bodyPr wrap="square" rtlCol="0">
            <a:spAutoFit/>
          </a:bodyPr>
          <a:lstStyle/>
          <a:p>
            <a:r>
              <a:rPr kumimoji="1" lang="ja-JP" altLang="en-US" sz="2000" dirty="0"/>
              <a:t>予約が埋まって使用できなかったり、事前準備が多かったりと不便な面もあるが、</a:t>
            </a:r>
            <a:r>
              <a:rPr lang="ja-JP" altLang="en-US" sz="2000" dirty="0"/>
              <a:t>敷地内にあるので有事の際に</a:t>
            </a:r>
            <a:r>
              <a:rPr lang="ja-JP" altLang="en-US" sz="2000" b="1" u="sng" dirty="0">
                <a:solidFill>
                  <a:srgbClr val="FF0000"/>
                </a:solidFill>
              </a:rPr>
              <a:t>すぐ大学病院での診察を受けられる</a:t>
            </a:r>
            <a:r>
              <a:rPr lang="ja-JP" altLang="en-US" sz="2000" u="sng" dirty="0">
                <a:solidFill>
                  <a:srgbClr val="FF0000"/>
                </a:solidFill>
              </a:rPr>
              <a:t>点</a:t>
            </a:r>
            <a:r>
              <a:rPr lang="ja-JP" altLang="en-US" sz="2000" dirty="0"/>
              <a:t>はよかった</a:t>
            </a:r>
            <a:endParaRPr kumimoji="1" lang="ja-JP" altLang="en-US" sz="2000" dirty="0"/>
          </a:p>
        </p:txBody>
      </p:sp>
      <p:pic>
        <p:nvPicPr>
          <p:cNvPr id="6146" name="Picture 2" descr="指し棒で説明する男性の医者の透過PNGイラスト">
            <a:extLst>
              <a:ext uri="{FF2B5EF4-FFF2-40B4-BE49-F238E27FC236}">
                <a16:creationId xmlns:a16="http://schemas.microsoft.com/office/drawing/2014/main" id="{2B05B803-15C8-01C0-1243-B9A59DEB8312}"/>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25826" t="6174" r="37652" b="6347"/>
          <a:stretch/>
        </p:blipFill>
        <p:spPr bwMode="auto">
          <a:xfrm>
            <a:off x="8537713" y="1681899"/>
            <a:ext cx="2782956" cy="4999384"/>
          </a:xfrm>
          <a:prstGeom prst="rect">
            <a:avLst/>
          </a:prstGeom>
          <a:noFill/>
          <a:extLst>
            <a:ext uri="{909E8E84-426E-40DD-AFC4-6F175D3DCCD1}">
              <a14:hiddenFill xmlns:a14="http://schemas.microsoft.com/office/drawing/2010/main">
                <a:solidFill>
                  <a:srgbClr val="FFFFFF"/>
                </a:solidFill>
              </a14:hiddenFill>
            </a:ext>
          </a:extLst>
        </p:spPr>
      </p:pic>
      <p:sp>
        <p:nvSpPr>
          <p:cNvPr id="4" name="テキスト ボックス 3">
            <a:extLst>
              <a:ext uri="{FF2B5EF4-FFF2-40B4-BE49-F238E27FC236}">
                <a16:creationId xmlns:a16="http://schemas.microsoft.com/office/drawing/2014/main" id="{36EFF60E-6EC5-BF44-57F2-F0BA48FE9C58}"/>
              </a:ext>
            </a:extLst>
          </p:cNvPr>
          <p:cNvSpPr txBox="1"/>
          <p:nvPr/>
        </p:nvSpPr>
        <p:spPr>
          <a:xfrm>
            <a:off x="420948" y="1432777"/>
            <a:ext cx="9722795" cy="523220"/>
          </a:xfrm>
          <a:prstGeom prst="rect">
            <a:avLst/>
          </a:prstGeom>
          <a:noFill/>
        </p:spPr>
        <p:txBody>
          <a:bodyPr wrap="square">
            <a:spAutoFit/>
          </a:bodyPr>
          <a:lstStyle/>
          <a:p>
            <a:r>
              <a:rPr kumimoji="1" lang="ja-JP" altLang="en-US" sz="2800" dirty="0"/>
              <a:t>熊本大学病院では</a:t>
            </a:r>
            <a:r>
              <a:rPr kumimoji="1" lang="ja-JP" altLang="en-US" sz="2800" dirty="0">
                <a:solidFill>
                  <a:srgbClr val="FF0000"/>
                </a:solidFill>
              </a:rPr>
              <a:t>敷地内に保育園に加え病児保育施設も併設</a:t>
            </a:r>
            <a:endParaRPr kumimoji="1" lang="en-US" altLang="ja-JP" sz="2800" dirty="0">
              <a:solidFill>
                <a:srgbClr val="FF0000"/>
              </a:solidFill>
            </a:endParaRPr>
          </a:p>
        </p:txBody>
      </p:sp>
      <p:sp>
        <p:nvSpPr>
          <p:cNvPr id="13" name="タイトル 3">
            <a:extLst>
              <a:ext uri="{FF2B5EF4-FFF2-40B4-BE49-F238E27FC236}">
                <a16:creationId xmlns:a16="http://schemas.microsoft.com/office/drawing/2014/main" id="{CB84388D-6ECC-CF92-FC71-59B924FF466C}"/>
              </a:ext>
            </a:extLst>
          </p:cNvPr>
          <p:cNvSpPr>
            <a:spLocks noGrp="1"/>
          </p:cNvSpPr>
          <p:nvPr>
            <p:ph type="title"/>
          </p:nvPr>
        </p:nvSpPr>
        <p:spPr>
          <a:xfrm>
            <a:off x="420949" y="258594"/>
            <a:ext cx="8116763" cy="830246"/>
          </a:xfrm>
          <a:solidFill>
            <a:schemeClr val="accent4">
              <a:lumMod val="20000"/>
              <a:lumOff val="80000"/>
            </a:schemeClr>
          </a:solidFill>
        </p:spPr>
        <p:txBody>
          <a:bodyPr>
            <a:normAutofit fontScale="90000"/>
          </a:bodyPr>
          <a:lstStyle/>
          <a:p>
            <a:pPr algn="ctr"/>
            <a:r>
              <a:rPr lang="ja-JP" altLang="en-US"/>
              <a:t>医師</a:t>
            </a:r>
            <a:r>
              <a:rPr lang="en-US" altLang="ja-JP" dirty="0"/>
              <a:t>A</a:t>
            </a:r>
            <a:r>
              <a:rPr lang="ja-JP" altLang="en-US"/>
              <a:t>：利用している院内支援制度</a:t>
            </a:r>
            <a:endParaRPr lang="ja-JP" altLang="en-US" dirty="0"/>
          </a:p>
        </p:txBody>
      </p:sp>
    </p:spTree>
    <p:extLst>
      <p:ext uri="{BB962C8B-B14F-4D97-AF65-F5344CB8AC3E}">
        <p14:creationId xmlns:p14="http://schemas.microsoft.com/office/powerpoint/2010/main" val="3917109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B4DFD44-422C-6B9A-5BA6-2FFB9F4C3A9E}"/>
            </a:ext>
          </a:extLst>
        </p:cNvPr>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AD608095-6E6D-CB91-4670-F2F575398DAD}"/>
              </a:ext>
            </a:extLst>
          </p:cNvPr>
          <p:cNvSpPr txBox="1"/>
          <p:nvPr/>
        </p:nvSpPr>
        <p:spPr>
          <a:xfrm flipH="1">
            <a:off x="1728744" y="1767314"/>
            <a:ext cx="8575990" cy="4832092"/>
          </a:xfrm>
          <a:prstGeom prst="rect">
            <a:avLst/>
          </a:prstGeom>
          <a:noFill/>
        </p:spPr>
        <p:txBody>
          <a:bodyPr wrap="square" rtlCol="0">
            <a:spAutoFit/>
          </a:bodyPr>
          <a:lstStyle/>
          <a:p>
            <a:pPr marL="285750" indent="-285750">
              <a:buFont typeface="Wingdings" panose="05000000000000000000" pitchFamily="2" charset="2"/>
              <a:buChar char="n"/>
            </a:pPr>
            <a:r>
              <a:rPr kumimoji="1" lang="ja-JP" altLang="en-US" sz="2800" dirty="0"/>
              <a:t>卒後</a:t>
            </a:r>
            <a:r>
              <a:rPr kumimoji="1" lang="en-US" altLang="ja-JP" sz="2800" dirty="0"/>
              <a:t>7</a:t>
            </a:r>
            <a:r>
              <a:rPr kumimoji="1" lang="ja-JP" altLang="en-US" sz="2800" dirty="0"/>
              <a:t>年目　女性</a:t>
            </a:r>
            <a:r>
              <a:rPr lang="ja-JP" altLang="en-US" sz="2800" dirty="0"/>
              <a:t>　医師</a:t>
            </a:r>
            <a:endParaRPr lang="en-US" altLang="ja-JP" sz="2800" dirty="0"/>
          </a:p>
          <a:p>
            <a:pPr marL="285750" indent="-285750">
              <a:buFont typeface="Wingdings" panose="05000000000000000000" pitchFamily="2" charset="2"/>
              <a:buChar char="n"/>
            </a:pPr>
            <a:r>
              <a:rPr lang="ja-JP" altLang="en-US" sz="2800" dirty="0"/>
              <a:t>夫婦共働き（夫：医師</a:t>
            </a:r>
            <a:r>
              <a:rPr lang="en-US" altLang="ja-JP" sz="2800" dirty="0"/>
              <a:t>, </a:t>
            </a:r>
            <a:r>
              <a:rPr lang="ja-JP" altLang="en-US" sz="2800" dirty="0"/>
              <a:t>他科）</a:t>
            </a:r>
            <a:endParaRPr lang="en-US" altLang="ja-JP" sz="2800" dirty="0"/>
          </a:p>
          <a:p>
            <a:endParaRPr kumimoji="1" lang="en-US" altLang="ja-JP" sz="2800" dirty="0"/>
          </a:p>
          <a:p>
            <a:pPr marL="457200" indent="-457200">
              <a:buFont typeface="Wingdings" panose="05000000000000000000" pitchFamily="2" charset="2"/>
              <a:buChar char="Ø"/>
            </a:pPr>
            <a:r>
              <a:rPr kumimoji="1" lang="ja-JP" altLang="en-US" sz="2800" dirty="0"/>
              <a:t>第</a:t>
            </a:r>
            <a:r>
              <a:rPr kumimoji="1" lang="en-US" altLang="ja-JP" sz="2800" dirty="0"/>
              <a:t>1</a:t>
            </a:r>
            <a:r>
              <a:rPr kumimoji="1" lang="ja-JP" altLang="en-US" sz="2800" dirty="0"/>
              <a:t>子出産時（大学病院勤務中）</a:t>
            </a:r>
            <a:endParaRPr kumimoji="1" lang="en-US" altLang="ja-JP" sz="2800" dirty="0"/>
          </a:p>
          <a:p>
            <a:pPr marL="457200" indent="-457200">
              <a:buFont typeface="Wingdings" panose="05000000000000000000" pitchFamily="2" charset="2"/>
              <a:buChar char="Ø"/>
            </a:pPr>
            <a:endParaRPr lang="en-US" altLang="ja-JP" sz="2800" dirty="0"/>
          </a:p>
          <a:p>
            <a:pPr marL="457200" indent="-457200">
              <a:buFont typeface="Wingdings" panose="05000000000000000000" pitchFamily="2" charset="2"/>
              <a:buChar char="Ø"/>
            </a:pPr>
            <a:endParaRPr kumimoji="1" lang="en-US" altLang="ja-JP" sz="2800" dirty="0"/>
          </a:p>
          <a:p>
            <a:pPr marL="457200" indent="-457200">
              <a:buFont typeface="Wingdings" panose="05000000000000000000" pitchFamily="2" charset="2"/>
              <a:buChar char="Ø"/>
            </a:pPr>
            <a:endParaRPr lang="en-US" altLang="ja-JP" sz="2800" dirty="0"/>
          </a:p>
          <a:p>
            <a:pPr marL="457200" indent="-457200">
              <a:buFont typeface="Wingdings" panose="05000000000000000000" pitchFamily="2" charset="2"/>
              <a:buChar char="Ø"/>
            </a:pPr>
            <a:endParaRPr kumimoji="1" lang="en-US" altLang="ja-JP" sz="2800" dirty="0"/>
          </a:p>
          <a:p>
            <a:pPr marL="457200" indent="-457200">
              <a:buFont typeface="Wingdings" panose="05000000000000000000" pitchFamily="2" charset="2"/>
              <a:buChar char="Ø"/>
            </a:pPr>
            <a:endParaRPr lang="en-US" altLang="ja-JP" sz="2800" dirty="0"/>
          </a:p>
          <a:p>
            <a:pPr marL="457200" indent="-457200">
              <a:buFont typeface="Wingdings" panose="05000000000000000000" pitchFamily="2" charset="2"/>
              <a:buChar char="Ø"/>
            </a:pPr>
            <a:r>
              <a:rPr kumimoji="1" lang="ja-JP" altLang="en-US" sz="2800" dirty="0"/>
              <a:t>大学院生（兼、外来の時短勤務）として復帰</a:t>
            </a:r>
            <a:endParaRPr kumimoji="1" lang="en-US" altLang="ja-JP" sz="2800" dirty="0"/>
          </a:p>
          <a:p>
            <a:endParaRPr lang="en-US" altLang="ja-JP" sz="2800" dirty="0"/>
          </a:p>
        </p:txBody>
      </p:sp>
      <p:sp>
        <p:nvSpPr>
          <p:cNvPr id="13" name="四角形: 角を丸くする 12">
            <a:extLst>
              <a:ext uri="{FF2B5EF4-FFF2-40B4-BE49-F238E27FC236}">
                <a16:creationId xmlns:a16="http://schemas.microsoft.com/office/drawing/2014/main" id="{5361A2D3-D441-8CFF-4687-4E79BC8684C6}"/>
              </a:ext>
            </a:extLst>
          </p:cNvPr>
          <p:cNvSpPr/>
          <p:nvPr/>
        </p:nvSpPr>
        <p:spPr>
          <a:xfrm>
            <a:off x="2608033" y="3685936"/>
            <a:ext cx="4403853" cy="1217057"/>
          </a:xfrm>
          <a:prstGeom prst="roundRect">
            <a:avLst>
              <a:gd name="adj" fmla="val 8058"/>
            </a:avLst>
          </a:prstGeom>
          <a:solidFill>
            <a:schemeClr val="accent6">
              <a:lumMod val="20000"/>
              <a:lumOff val="80000"/>
            </a:schemeClr>
          </a:solidFill>
          <a:ln w="28575">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dirty="0">
                <a:solidFill>
                  <a:schemeClr val="tx1"/>
                </a:solidFill>
              </a:rPr>
              <a:t>産休、</a:t>
            </a:r>
            <a:r>
              <a:rPr lang="ja-JP" altLang="en-US" sz="2800" dirty="0">
                <a:solidFill>
                  <a:schemeClr val="tx1"/>
                </a:solidFill>
              </a:rPr>
              <a:t>育児休業をあわせて</a:t>
            </a:r>
            <a:r>
              <a:rPr lang="en-US" altLang="ja-JP" sz="2800" dirty="0">
                <a:solidFill>
                  <a:schemeClr val="tx1"/>
                </a:solidFill>
              </a:rPr>
              <a:t>1</a:t>
            </a:r>
            <a:r>
              <a:rPr lang="ja-JP" altLang="en-US" sz="2800" dirty="0">
                <a:solidFill>
                  <a:schemeClr val="tx1"/>
                </a:solidFill>
              </a:rPr>
              <a:t>年間取得</a:t>
            </a:r>
            <a:endParaRPr kumimoji="1" lang="ja-JP" altLang="en-US" sz="2800" dirty="0">
              <a:solidFill>
                <a:schemeClr val="tx1"/>
              </a:solidFill>
            </a:endParaRPr>
          </a:p>
        </p:txBody>
      </p:sp>
      <p:sp>
        <p:nvSpPr>
          <p:cNvPr id="3" name="テキスト ボックス 2">
            <a:extLst>
              <a:ext uri="{FF2B5EF4-FFF2-40B4-BE49-F238E27FC236}">
                <a16:creationId xmlns:a16="http://schemas.microsoft.com/office/drawing/2014/main" id="{26863E14-BD0E-C9D1-798E-8C5B91C959EA}"/>
              </a:ext>
            </a:extLst>
          </p:cNvPr>
          <p:cNvSpPr txBox="1"/>
          <p:nvPr/>
        </p:nvSpPr>
        <p:spPr>
          <a:xfrm>
            <a:off x="2608033" y="5029746"/>
            <a:ext cx="4984377" cy="369332"/>
          </a:xfrm>
          <a:prstGeom prst="rect">
            <a:avLst/>
          </a:prstGeom>
          <a:noFill/>
        </p:spPr>
        <p:txBody>
          <a:bodyPr wrap="square" rtlCol="0">
            <a:spAutoFit/>
          </a:bodyPr>
          <a:lstStyle/>
          <a:p>
            <a:r>
              <a:rPr kumimoji="1" lang="ja-JP" altLang="en-US" dirty="0"/>
              <a:t>夫は、関連病院出向中で、育児休業の取得なし</a:t>
            </a:r>
            <a:endParaRPr kumimoji="1" lang="en-US" altLang="ja-JP" dirty="0"/>
          </a:p>
        </p:txBody>
      </p:sp>
      <p:pic>
        <p:nvPicPr>
          <p:cNvPr id="4098" name="Picture 2" descr="女性の医者（女医）の透過PNGイラスト">
            <a:extLst>
              <a:ext uri="{FF2B5EF4-FFF2-40B4-BE49-F238E27FC236}">
                <a16:creationId xmlns:a16="http://schemas.microsoft.com/office/drawing/2014/main" id="{09EAA6D9-A1AC-CABD-92C1-E490048FAF05}"/>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38569" t="6174" r="37953" b="6695"/>
          <a:stretch/>
        </p:blipFill>
        <p:spPr bwMode="auto">
          <a:xfrm>
            <a:off x="8666922" y="1243036"/>
            <a:ext cx="1789044" cy="4979505"/>
          </a:xfrm>
          <a:prstGeom prst="rect">
            <a:avLst/>
          </a:prstGeom>
          <a:noFill/>
          <a:extLst>
            <a:ext uri="{909E8E84-426E-40DD-AFC4-6F175D3DCCD1}">
              <a14:hiddenFill xmlns:a14="http://schemas.microsoft.com/office/drawing/2010/main">
                <a:solidFill>
                  <a:srgbClr val="FFFFFF"/>
                </a:solidFill>
              </a14:hiddenFill>
            </a:ext>
          </a:extLst>
        </p:spPr>
      </p:pic>
      <p:sp>
        <p:nvSpPr>
          <p:cNvPr id="5" name="吹き出し: 角を丸めた四角形 4">
            <a:extLst>
              <a:ext uri="{FF2B5EF4-FFF2-40B4-BE49-F238E27FC236}">
                <a16:creationId xmlns:a16="http://schemas.microsoft.com/office/drawing/2014/main" id="{6CEAF0FD-3F79-BE0F-B951-D80EA24A99A1}"/>
              </a:ext>
            </a:extLst>
          </p:cNvPr>
          <p:cNvSpPr/>
          <p:nvPr/>
        </p:nvSpPr>
        <p:spPr>
          <a:xfrm>
            <a:off x="1653402" y="1684822"/>
            <a:ext cx="4937382" cy="1190488"/>
          </a:xfrm>
          <a:prstGeom prst="wedgeRoundRectCallout">
            <a:avLst>
              <a:gd name="adj1" fmla="val 74067"/>
              <a:gd name="adj2" fmla="val 21556"/>
              <a:gd name="adj3" fmla="val 16667"/>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タイトル 3">
            <a:extLst>
              <a:ext uri="{FF2B5EF4-FFF2-40B4-BE49-F238E27FC236}">
                <a16:creationId xmlns:a16="http://schemas.microsoft.com/office/drawing/2014/main" id="{34A3F1A2-F800-2083-CD21-835B589422BD}"/>
              </a:ext>
            </a:extLst>
          </p:cNvPr>
          <p:cNvSpPr>
            <a:spLocks noGrp="1"/>
          </p:cNvSpPr>
          <p:nvPr>
            <p:ph type="title"/>
          </p:nvPr>
        </p:nvSpPr>
        <p:spPr>
          <a:xfrm>
            <a:off x="420950" y="258594"/>
            <a:ext cx="8808394" cy="830246"/>
          </a:xfrm>
          <a:solidFill>
            <a:schemeClr val="accent2">
              <a:lumMod val="20000"/>
              <a:lumOff val="80000"/>
            </a:schemeClr>
          </a:solidFill>
        </p:spPr>
        <p:txBody>
          <a:bodyPr>
            <a:normAutofit/>
          </a:bodyPr>
          <a:lstStyle/>
          <a:p>
            <a:pPr algn="ctr"/>
            <a:r>
              <a:rPr lang="ja-JP" altLang="en-US"/>
              <a:t>医師</a:t>
            </a:r>
            <a:r>
              <a:rPr lang="en-US" altLang="ja-JP" dirty="0"/>
              <a:t>B</a:t>
            </a:r>
            <a:r>
              <a:rPr lang="ja-JP" altLang="en-US"/>
              <a:t>：プロフィールと育休の実際</a:t>
            </a:r>
            <a:endParaRPr lang="ja-JP" altLang="en-US" dirty="0"/>
          </a:p>
        </p:txBody>
      </p:sp>
    </p:spTree>
    <p:extLst>
      <p:ext uri="{BB962C8B-B14F-4D97-AF65-F5344CB8AC3E}">
        <p14:creationId xmlns:p14="http://schemas.microsoft.com/office/powerpoint/2010/main" val="2345415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a:extLst>
              <a:ext uri="{FF2B5EF4-FFF2-40B4-BE49-F238E27FC236}">
                <a16:creationId xmlns:a16="http://schemas.microsoft.com/office/drawing/2014/main" id="{B6046277-AA22-A051-71B3-44CBB5825DC1}"/>
              </a:ext>
            </a:extLst>
          </p:cNvPr>
          <p:cNvSpPr txBox="1"/>
          <p:nvPr/>
        </p:nvSpPr>
        <p:spPr>
          <a:xfrm>
            <a:off x="797859" y="2264256"/>
            <a:ext cx="7888941" cy="1292662"/>
          </a:xfrm>
          <a:prstGeom prst="rect">
            <a:avLst/>
          </a:prstGeom>
          <a:solidFill>
            <a:srgbClr val="F4F2A1"/>
          </a:solidFill>
        </p:spPr>
        <p:txBody>
          <a:bodyPr wrap="square" rtlCol="0">
            <a:spAutoFit/>
          </a:bodyPr>
          <a:lstStyle/>
          <a:p>
            <a:r>
              <a:rPr kumimoji="1" lang="ja-JP" altLang="en-US" sz="2600" dirty="0"/>
              <a:t>▶　</a:t>
            </a:r>
            <a:r>
              <a:rPr kumimoji="1" lang="ja-JP" altLang="en-US" sz="2600" b="1" dirty="0"/>
              <a:t>院内保育園が併設</a:t>
            </a:r>
            <a:r>
              <a:rPr kumimoji="1" lang="ja-JP" altLang="en-US" sz="2600" dirty="0"/>
              <a:t>されており、</a:t>
            </a:r>
            <a:endParaRPr kumimoji="1" lang="en-US" altLang="ja-JP" sz="2600" dirty="0"/>
          </a:p>
          <a:p>
            <a:r>
              <a:rPr lang="ja-JP" altLang="en-US" sz="2600" dirty="0"/>
              <a:t>　　</a:t>
            </a:r>
            <a:r>
              <a:rPr kumimoji="1" lang="ja-JP" altLang="en-US" sz="2600" dirty="0"/>
              <a:t>年度途中での預け入れも考慮してもらい、　　　　</a:t>
            </a:r>
            <a:endParaRPr kumimoji="1" lang="en-US" altLang="ja-JP" sz="2600" dirty="0"/>
          </a:p>
          <a:p>
            <a:r>
              <a:rPr lang="ja-JP" altLang="en-US" sz="2600" dirty="0"/>
              <a:t>　　</a:t>
            </a:r>
            <a:r>
              <a:rPr kumimoji="1" lang="ja-JP" altLang="en-US" sz="2600" dirty="0"/>
              <a:t>育休を</a:t>
            </a:r>
            <a:r>
              <a:rPr kumimoji="1" lang="en-US" altLang="ja-JP" sz="2600" dirty="0"/>
              <a:t>1</a:t>
            </a:r>
            <a:r>
              <a:rPr kumimoji="1" lang="ja-JP" altLang="en-US" sz="2600" dirty="0"/>
              <a:t>年間取得できた</a:t>
            </a:r>
          </a:p>
        </p:txBody>
      </p:sp>
      <p:sp>
        <p:nvSpPr>
          <p:cNvPr id="2" name="タイトル 1">
            <a:extLst>
              <a:ext uri="{FF2B5EF4-FFF2-40B4-BE49-F238E27FC236}">
                <a16:creationId xmlns:a16="http://schemas.microsoft.com/office/drawing/2014/main" id="{1B887957-DA4F-7842-9D9A-823688CD9B1B}"/>
              </a:ext>
            </a:extLst>
          </p:cNvPr>
          <p:cNvSpPr>
            <a:spLocks noGrp="1"/>
          </p:cNvSpPr>
          <p:nvPr>
            <p:ph type="title"/>
          </p:nvPr>
        </p:nvSpPr>
        <p:spPr>
          <a:xfrm>
            <a:off x="690866" y="992447"/>
            <a:ext cx="3274848" cy="830246"/>
          </a:xfrm>
        </p:spPr>
        <p:txBody>
          <a:bodyPr>
            <a:normAutofit/>
          </a:bodyPr>
          <a:lstStyle/>
          <a:p>
            <a:r>
              <a:rPr kumimoji="1" lang="ja-JP" altLang="en-US" sz="3200" dirty="0"/>
              <a:t>復帰にあたって</a:t>
            </a:r>
            <a:r>
              <a:rPr kumimoji="1" lang="en-US" altLang="ja-JP" sz="3200" dirty="0"/>
              <a:t>…</a:t>
            </a:r>
            <a:endParaRPr kumimoji="1" lang="ja-JP" altLang="en-US" sz="3200" dirty="0"/>
          </a:p>
        </p:txBody>
      </p:sp>
      <p:sp>
        <p:nvSpPr>
          <p:cNvPr id="3" name="コンテンツ プレースホルダー 2">
            <a:extLst>
              <a:ext uri="{FF2B5EF4-FFF2-40B4-BE49-F238E27FC236}">
                <a16:creationId xmlns:a16="http://schemas.microsoft.com/office/drawing/2014/main" id="{BAF4C90B-B024-CE17-EA61-A813E5E11089}"/>
              </a:ext>
            </a:extLst>
          </p:cNvPr>
          <p:cNvSpPr>
            <a:spLocks noGrp="1"/>
          </p:cNvSpPr>
          <p:nvPr>
            <p:ph idx="1"/>
          </p:nvPr>
        </p:nvSpPr>
        <p:spPr>
          <a:xfrm>
            <a:off x="420948" y="1761551"/>
            <a:ext cx="11433263" cy="4687190"/>
          </a:xfrm>
        </p:spPr>
        <p:txBody>
          <a:bodyPr>
            <a:normAutofit/>
          </a:bodyPr>
          <a:lstStyle/>
          <a:p>
            <a:pPr>
              <a:buFont typeface="Wingdings" panose="05000000000000000000" pitchFamily="2" charset="2"/>
              <a:buChar char="ü"/>
            </a:pPr>
            <a:r>
              <a:rPr kumimoji="1" lang="ja-JP" altLang="en-US" dirty="0"/>
              <a:t>年度途中での復帰は認可保育園入園</a:t>
            </a:r>
            <a:r>
              <a:rPr lang="ja-JP" altLang="en-US" dirty="0"/>
              <a:t>が難しい</a:t>
            </a:r>
            <a:endParaRPr lang="en-US" altLang="ja-JP" dirty="0"/>
          </a:p>
          <a:p>
            <a:pPr marL="0" indent="0">
              <a:buNone/>
            </a:pPr>
            <a:endParaRPr kumimoji="1" lang="en-US" altLang="ja-JP" dirty="0">
              <a:solidFill>
                <a:srgbClr val="FF0000"/>
              </a:solidFill>
            </a:endParaRPr>
          </a:p>
          <a:p>
            <a:pPr marL="0" indent="0">
              <a:buNone/>
            </a:pPr>
            <a:endParaRPr lang="en-US" altLang="ja-JP" dirty="0"/>
          </a:p>
          <a:p>
            <a:pPr marL="0" indent="0">
              <a:buNone/>
            </a:pPr>
            <a:endParaRPr kumimoji="1" lang="en-US" altLang="ja-JP" dirty="0"/>
          </a:p>
          <a:p>
            <a:pPr>
              <a:buFont typeface="Wingdings" panose="05000000000000000000" pitchFamily="2" charset="2"/>
              <a:buChar char="ü"/>
            </a:pPr>
            <a:r>
              <a:rPr lang="ja-JP" altLang="en-US" dirty="0"/>
              <a:t>復帰後、子供の急な体調不良により看護が必要になることが多かった</a:t>
            </a:r>
            <a:endParaRPr lang="en-US" altLang="ja-JP" dirty="0"/>
          </a:p>
          <a:p>
            <a:pPr>
              <a:buFont typeface="Wingdings" panose="05000000000000000000" pitchFamily="2" charset="2"/>
              <a:buChar char="ü"/>
            </a:pPr>
            <a:endParaRPr lang="en-US" altLang="ja-JP" dirty="0"/>
          </a:p>
          <a:p>
            <a:pPr marL="0" indent="0">
              <a:buNone/>
            </a:pPr>
            <a:endParaRPr lang="en-US" altLang="ja-JP" dirty="0"/>
          </a:p>
          <a:p>
            <a:pPr>
              <a:buFont typeface="Wingdings" panose="05000000000000000000" pitchFamily="2" charset="2"/>
              <a:buChar char="ü"/>
            </a:pPr>
            <a:endParaRPr lang="en-US" altLang="ja-JP" dirty="0"/>
          </a:p>
          <a:p>
            <a:pPr marL="0" indent="0">
              <a:buNone/>
            </a:pPr>
            <a:r>
              <a:rPr lang="ja-JP" altLang="en-US" dirty="0"/>
              <a:t>　　</a:t>
            </a:r>
            <a:endParaRPr lang="en-US" altLang="ja-JP" dirty="0"/>
          </a:p>
        </p:txBody>
      </p:sp>
      <p:pic>
        <p:nvPicPr>
          <p:cNvPr id="5" name="図 4">
            <a:extLst>
              <a:ext uri="{FF2B5EF4-FFF2-40B4-BE49-F238E27FC236}">
                <a16:creationId xmlns:a16="http://schemas.microsoft.com/office/drawing/2014/main" id="{5C05A30D-1A17-6B54-BCC0-75E5536340C7}"/>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6987069" y="2245181"/>
            <a:ext cx="1421435" cy="1421435"/>
          </a:xfrm>
          <a:prstGeom prst="rect">
            <a:avLst/>
          </a:prstGeom>
        </p:spPr>
      </p:pic>
      <p:sp>
        <p:nvSpPr>
          <p:cNvPr id="7" name="テキスト ボックス 6">
            <a:extLst>
              <a:ext uri="{FF2B5EF4-FFF2-40B4-BE49-F238E27FC236}">
                <a16:creationId xmlns:a16="http://schemas.microsoft.com/office/drawing/2014/main" id="{C8415B9E-FE59-C3C0-6EB2-69EFC6B52A8E}"/>
              </a:ext>
            </a:extLst>
          </p:cNvPr>
          <p:cNvSpPr txBox="1"/>
          <p:nvPr/>
        </p:nvSpPr>
        <p:spPr>
          <a:xfrm>
            <a:off x="797859" y="4333071"/>
            <a:ext cx="10122314" cy="892552"/>
          </a:xfrm>
          <a:prstGeom prst="rect">
            <a:avLst/>
          </a:prstGeom>
          <a:solidFill>
            <a:srgbClr val="F4F2A1"/>
          </a:solidFill>
        </p:spPr>
        <p:txBody>
          <a:bodyPr wrap="square" rtlCol="0">
            <a:spAutoFit/>
          </a:bodyPr>
          <a:lstStyle/>
          <a:p>
            <a:r>
              <a:rPr kumimoji="1" lang="ja-JP" altLang="en-US" sz="2600" dirty="0"/>
              <a:t>▶　</a:t>
            </a:r>
            <a:r>
              <a:rPr kumimoji="1" lang="ja-JP" altLang="en-US" sz="2600" b="1" dirty="0">
                <a:solidFill>
                  <a:srgbClr val="FF0000"/>
                </a:solidFill>
              </a:rPr>
              <a:t>院内に病児保育がある</a:t>
            </a:r>
            <a:r>
              <a:rPr kumimoji="1" lang="ja-JP" altLang="en-US" sz="2600" dirty="0"/>
              <a:t>ため、外来・研究を休まず続けることができた</a:t>
            </a:r>
            <a:endParaRPr kumimoji="1" lang="en-US" altLang="ja-JP" sz="2600" dirty="0"/>
          </a:p>
          <a:p>
            <a:r>
              <a:rPr lang="ja-JP" altLang="en-US" sz="2600" dirty="0"/>
              <a:t>　　（女性研究者に対する保育料の全額補助あり。</a:t>
            </a:r>
            <a:r>
              <a:rPr lang="en-US" altLang="ja-JP" sz="2600" dirty="0"/>
              <a:t>2000</a:t>
            </a:r>
            <a:r>
              <a:rPr lang="ja-JP" altLang="en-US" sz="2600" dirty="0"/>
              <a:t>円</a:t>
            </a:r>
            <a:r>
              <a:rPr lang="en-US" altLang="ja-JP" sz="2600" dirty="0"/>
              <a:t>/</a:t>
            </a:r>
            <a:r>
              <a:rPr lang="ja-JP" altLang="en-US" sz="2600" dirty="0"/>
              <a:t>日）</a:t>
            </a:r>
            <a:endParaRPr kumimoji="1" lang="ja-JP" altLang="en-US" sz="2600" dirty="0"/>
          </a:p>
        </p:txBody>
      </p:sp>
      <p:pic>
        <p:nvPicPr>
          <p:cNvPr id="8" name="図 7">
            <a:extLst>
              <a:ext uri="{FF2B5EF4-FFF2-40B4-BE49-F238E27FC236}">
                <a16:creationId xmlns:a16="http://schemas.microsoft.com/office/drawing/2014/main" id="{D64434E6-41AB-AF80-9549-06B5B643829D}"/>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9619169" y="4902387"/>
            <a:ext cx="1301004" cy="1301004"/>
          </a:xfrm>
          <a:prstGeom prst="rect">
            <a:avLst/>
          </a:prstGeom>
        </p:spPr>
      </p:pic>
      <p:sp>
        <p:nvSpPr>
          <p:cNvPr id="9" name="テキスト ボックス 8">
            <a:extLst>
              <a:ext uri="{FF2B5EF4-FFF2-40B4-BE49-F238E27FC236}">
                <a16:creationId xmlns:a16="http://schemas.microsoft.com/office/drawing/2014/main" id="{E6BB9B72-994B-2B5C-6028-1D918497DCB3}"/>
              </a:ext>
            </a:extLst>
          </p:cNvPr>
          <p:cNvSpPr txBox="1"/>
          <p:nvPr/>
        </p:nvSpPr>
        <p:spPr>
          <a:xfrm>
            <a:off x="797859" y="5600389"/>
            <a:ext cx="8184642" cy="1107996"/>
          </a:xfrm>
          <a:prstGeom prst="rect">
            <a:avLst/>
          </a:prstGeom>
          <a:solidFill>
            <a:srgbClr val="F4F2A1"/>
          </a:solidFill>
        </p:spPr>
        <p:txBody>
          <a:bodyPr wrap="square" rtlCol="0">
            <a:spAutoFit/>
          </a:bodyPr>
          <a:lstStyle/>
          <a:p>
            <a:r>
              <a:rPr kumimoji="1" lang="ja-JP" altLang="en-US" sz="2200" dirty="0"/>
              <a:t>他に、女性研究者研究活動再開支援事業として</a:t>
            </a:r>
            <a:endParaRPr lang="en-US" altLang="ja-JP" sz="2200" dirty="0"/>
          </a:p>
          <a:p>
            <a:r>
              <a:rPr lang="ja-JP" altLang="en-US" sz="2200" b="1" dirty="0">
                <a:solidFill>
                  <a:srgbClr val="FF0000"/>
                </a:solidFill>
              </a:rPr>
              <a:t>国内学会参加に際する旅費、論文掲載料・英文校閲料支援</a:t>
            </a:r>
            <a:r>
              <a:rPr lang="ja-JP" altLang="en-US" sz="2200" dirty="0"/>
              <a:t>もあり、</a:t>
            </a:r>
            <a:endParaRPr lang="en-US" altLang="ja-JP" sz="2200" dirty="0"/>
          </a:p>
          <a:p>
            <a:r>
              <a:rPr lang="ja-JP" altLang="en-US" sz="2200" dirty="0"/>
              <a:t>研究者に対しても支援の手厚さを感じている</a:t>
            </a:r>
            <a:endParaRPr kumimoji="1" lang="ja-JP" altLang="en-US" sz="2200" dirty="0"/>
          </a:p>
        </p:txBody>
      </p:sp>
      <p:pic>
        <p:nvPicPr>
          <p:cNvPr id="5122" name="Picture 2" descr="虫眼鏡を使う女医の透過PNGイラスト">
            <a:extLst>
              <a:ext uri="{FF2B5EF4-FFF2-40B4-BE49-F238E27FC236}">
                <a16:creationId xmlns:a16="http://schemas.microsoft.com/office/drawing/2014/main" id="{1D41164F-2A3E-8330-E822-EF82CE61BF81}"/>
              </a:ext>
            </a:extLst>
          </p:cNvPr>
          <p:cNvPicPr>
            <a:picLocks noChangeAspect="1" noChangeArrowheads="1"/>
          </p:cNvPicPr>
          <p:nvPr/>
        </p:nvPicPr>
        <p:blipFill rotWithShape="1">
          <a:blip r:embed="rId5">
            <a:extLst>
              <a:ext uri="{28A0092B-C50C-407E-A947-70E740481C1C}">
                <a14:useLocalDpi xmlns:a14="http://schemas.microsoft.com/office/drawing/2010/main" val="0"/>
              </a:ext>
            </a:extLst>
          </a:blip>
          <a:srcRect l="28304" t="9322" r="29956" b="16796"/>
          <a:stretch/>
        </p:blipFill>
        <p:spPr bwMode="auto">
          <a:xfrm>
            <a:off x="8945925" y="1187701"/>
            <a:ext cx="1879087" cy="2494626"/>
          </a:xfrm>
          <a:prstGeom prst="rect">
            <a:avLst/>
          </a:prstGeom>
          <a:noFill/>
          <a:extLst>
            <a:ext uri="{909E8E84-426E-40DD-AFC4-6F175D3DCCD1}">
              <a14:hiddenFill xmlns:a14="http://schemas.microsoft.com/office/drawing/2010/main">
                <a:solidFill>
                  <a:srgbClr val="FFFFFF"/>
                </a:solidFill>
              </a14:hiddenFill>
            </a:ext>
          </a:extLst>
        </p:spPr>
      </p:pic>
      <p:sp>
        <p:nvSpPr>
          <p:cNvPr id="4" name="タイトル 3">
            <a:extLst>
              <a:ext uri="{FF2B5EF4-FFF2-40B4-BE49-F238E27FC236}">
                <a16:creationId xmlns:a16="http://schemas.microsoft.com/office/drawing/2014/main" id="{AC4F8E0B-1597-F191-5112-058EFEB0B2FA}"/>
              </a:ext>
            </a:extLst>
          </p:cNvPr>
          <p:cNvSpPr txBox="1">
            <a:spLocks/>
          </p:cNvSpPr>
          <p:nvPr/>
        </p:nvSpPr>
        <p:spPr>
          <a:xfrm>
            <a:off x="225877" y="258594"/>
            <a:ext cx="11771051" cy="830246"/>
          </a:xfrm>
          <a:prstGeom prst="rect">
            <a:avLst/>
          </a:prstGeom>
          <a:solidFill>
            <a:schemeClr val="accent2">
              <a:lumMod val="20000"/>
              <a:lumOff val="80000"/>
            </a:schemeClr>
          </a:solidFill>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r>
              <a:rPr lang="ja-JP" altLang="en-US"/>
              <a:t>医師</a:t>
            </a:r>
            <a:r>
              <a:rPr lang="en-US" altLang="ja-JP" dirty="0"/>
              <a:t>B</a:t>
            </a:r>
            <a:r>
              <a:rPr lang="ja-JP" altLang="en-US"/>
              <a:t>：育休の感想と利用している院内支援制度</a:t>
            </a:r>
            <a:endParaRPr lang="ja-JP" altLang="en-US" dirty="0"/>
          </a:p>
        </p:txBody>
      </p:sp>
    </p:spTree>
    <p:extLst>
      <p:ext uri="{BB962C8B-B14F-4D97-AF65-F5344CB8AC3E}">
        <p14:creationId xmlns:p14="http://schemas.microsoft.com/office/powerpoint/2010/main" val="17035942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女性の医者（女医）の透過PNGイラスト">
            <a:extLst>
              <a:ext uri="{FF2B5EF4-FFF2-40B4-BE49-F238E27FC236}">
                <a16:creationId xmlns:a16="http://schemas.microsoft.com/office/drawing/2014/main" id="{7012B2D7-2688-77AE-F683-F74369EC0266}"/>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38348" t="3085" r="39000" b="2653"/>
          <a:stretch/>
        </p:blipFill>
        <p:spPr bwMode="auto">
          <a:xfrm>
            <a:off x="7804288" y="1193671"/>
            <a:ext cx="1726094" cy="5387008"/>
          </a:xfrm>
          <a:prstGeom prst="rect">
            <a:avLst/>
          </a:prstGeom>
          <a:noFill/>
          <a:extLst>
            <a:ext uri="{909E8E84-426E-40DD-AFC4-6F175D3DCCD1}">
              <a14:hiddenFill xmlns:a14="http://schemas.microsoft.com/office/drawing/2010/main">
                <a:solidFill>
                  <a:srgbClr val="FFFFFF"/>
                </a:solidFill>
              </a14:hiddenFill>
            </a:ext>
          </a:extLst>
        </p:spPr>
      </p:pic>
      <p:sp>
        <p:nvSpPr>
          <p:cNvPr id="2" name="テキスト ボックス 1">
            <a:extLst>
              <a:ext uri="{FF2B5EF4-FFF2-40B4-BE49-F238E27FC236}">
                <a16:creationId xmlns:a16="http://schemas.microsoft.com/office/drawing/2014/main" id="{CBE11278-7F69-7C51-C0B9-BE095F1802E7}"/>
              </a:ext>
            </a:extLst>
          </p:cNvPr>
          <p:cNvSpPr txBox="1"/>
          <p:nvPr/>
        </p:nvSpPr>
        <p:spPr>
          <a:xfrm flipH="1">
            <a:off x="1203428" y="1628884"/>
            <a:ext cx="9621743" cy="4401205"/>
          </a:xfrm>
          <a:prstGeom prst="rect">
            <a:avLst/>
          </a:prstGeom>
          <a:noFill/>
        </p:spPr>
        <p:txBody>
          <a:bodyPr wrap="square" rtlCol="0">
            <a:spAutoFit/>
          </a:bodyPr>
          <a:lstStyle/>
          <a:p>
            <a:pPr marL="285750" indent="-285750">
              <a:buFont typeface="Wingdings" panose="05000000000000000000" pitchFamily="2" charset="2"/>
              <a:buChar char="n"/>
            </a:pPr>
            <a:r>
              <a:rPr lang="ja-JP" altLang="en-US" sz="2800" dirty="0"/>
              <a:t>卒後</a:t>
            </a:r>
            <a:r>
              <a:rPr lang="en-US" altLang="ja-JP" sz="2800" dirty="0"/>
              <a:t>9</a:t>
            </a:r>
            <a:r>
              <a:rPr lang="ja-JP" altLang="en-US" sz="2800" dirty="0"/>
              <a:t>年目　女</a:t>
            </a:r>
            <a:r>
              <a:rPr kumimoji="1" lang="ja-JP" altLang="en-US" sz="2800" dirty="0"/>
              <a:t>性</a:t>
            </a:r>
            <a:r>
              <a:rPr lang="ja-JP" altLang="en-US" sz="2800" dirty="0"/>
              <a:t>　医師</a:t>
            </a:r>
            <a:endParaRPr lang="en-US" altLang="ja-JP" sz="2800" dirty="0"/>
          </a:p>
          <a:p>
            <a:pPr marL="285750" indent="-285750">
              <a:buFont typeface="Wingdings" panose="05000000000000000000" pitchFamily="2" charset="2"/>
              <a:buChar char="n"/>
            </a:pPr>
            <a:r>
              <a:rPr lang="ja-JP" altLang="en-US" sz="2800" dirty="0"/>
              <a:t>夫婦共働き（夫：公務員）</a:t>
            </a:r>
            <a:endParaRPr lang="en-US" altLang="ja-JP" sz="2800" dirty="0"/>
          </a:p>
          <a:p>
            <a:endParaRPr kumimoji="1" lang="en-US" altLang="ja-JP" sz="2800" dirty="0"/>
          </a:p>
          <a:p>
            <a:pPr marL="457200" indent="-457200">
              <a:buFont typeface="Wingdings" panose="05000000000000000000" pitchFamily="2" charset="2"/>
              <a:buChar char="Ø"/>
            </a:pPr>
            <a:r>
              <a:rPr kumimoji="1" lang="ja-JP" altLang="en-US" sz="2800" dirty="0"/>
              <a:t>第</a:t>
            </a:r>
            <a:r>
              <a:rPr kumimoji="1" lang="en-US" altLang="ja-JP" sz="2800" dirty="0"/>
              <a:t>1</a:t>
            </a:r>
            <a:r>
              <a:rPr kumimoji="1" lang="ja-JP" altLang="en-US" sz="2800" dirty="0"/>
              <a:t>子出産時（大学病院勤務）</a:t>
            </a:r>
            <a:endParaRPr kumimoji="1" lang="en-US" altLang="ja-JP" sz="2800" dirty="0"/>
          </a:p>
          <a:p>
            <a:endParaRPr lang="en-US" altLang="ja-JP" sz="2800" dirty="0"/>
          </a:p>
          <a:p>
            <a:endParaRPr kumimoji="1" lang="en-US" altLang="ja-JP" sz="2800" dirty="0"/>
          </a:p>
          <a:p>
            <a:endParaRPr kumimoji="1" lang="en-US" altLang="ja-JP" sz="2800" dirty="0"/>
          </a:p>
          <a:p>
            <a:endParaRPr kumimoji="1" lang="en-US" altLang="ja-JP" sz="2800" dirty="0"/>
          </a:p>
          <a:p>
            <a:endParaRPr kumimoji="1" lang="en-US" altLang="ja-JP" sz="2800" dirty="0"/>
          </a:p>
          <a:p>
            <a:pPr marL="457200" indent="-457200">
              <a:buFont typeface="Wingdings" panose="05000000000000000000" pitchFamily="2" charset="2"/>
              <a:buChar char="Ø"/>
            </a:pPr>
            <a:r>
              <a:rPr kumimoji="1" lang="ja-JP" altLang="en-US" sz="2800" dirty="0"/>
              <a:t>第</a:t>
            </a:r>
            <a:r>
              <a:rPr kumimoji="1" lang="en-US" altLang="ja-JP" sz="2800" dirty="0"/>
              <a:t>2</a:t>
            </a:r>
            <a:r>
              <a:rPr kumimoji="1" lang="ja-JP" altLang="en-US" sz="2800" dirty="0"/>
              <a:t>・</a:t>
            </a:r>
            <a:r>
              <a:rPr kumimoji="1" lang="en-US" altLang="ja-JP" sz="2800" dirty="0"/>
              <a:t>3</a:t>
            </a:r>
            <a:r>
              <a:rPr kumimoji="1" lang="ja-JP" altLang="en-US" sz="2800" dirty="0"/>
              <a:t>子（双子）出産時（大学病院勤務）</a:t>
            </a:r>
            <a:endParaRPr kumimoji="1" lang="en-US" altLang="ja-JP" sz="2800" dirty="0"/>
          </a:p>
        </p:txBody>
      </p:sp>
      <p:sp>
        <p:nvSpPr>
          <p:cNvPr id="8" name="テキスト ボックス 7">
            <a:extLst>
              <a:ext uri="{FF2B5EF4-FFF2-40B4-BE49-F238E27FC236}">
                <a16:creationId xmlns:a16="http://schemas.microsoft.com/office/drawing/2014/main" id="{3BC5CEE3-4438-FDE0-239D-045FF59EAFAE}"/>
              </a:ext>
            </a:extLst>
          </p:cNvPr>
          <p:cNvSpPr txBox="1"/>
          <p:nvPr/>
        </p:nvSpPr>
        <p:spPr>
          <a:xfrm>
            <a:off x="2006343" y="5898752"/>
            <a:ext cx="4503156" cy="400110"/>
          </a:xfrm>
          <a:prstGeom prst="rect">
            <a:avLst/>
          </a:prstGeom>
          <a:noFill/>
        </p:spPr>
        <p:txBody>
          <a:bodyPr wrap="none" rtlCol="0">
            <a:spAutoFit/>
          </a:bodyPr>
          <a:lstStyle/>
          <a:p>
            <a:r>
              <a:rPr lang="ja-JP" altLang="en-US" sz="2000" dirty="0"/>
              <a:t>・ 産前</a:t>
            </a:r>
            <a:r>
              <a:rPr lang="en-US" altLang="ja-JP" sz="2000" dirty="0"/>
              <a:t>10</a:t>
            </a:r>
            <a:r>
              <a:rPr lang="ja-JP" altLang="en-US" sz="2000" dirty="0"/>
              <a:t>週から産休取得</a:t>
            </a:r>
            <a:r>
              <a:rPr lang="en-US" altLang="ja-JP" sz="2000" dirty="0"/>
              <a:t>-</a:t>
            </a:r>
            <a:r>
              <a:rPr lang="ja-JP" altLang="en-US" sz="2000" dirty="0"/>
              <a:t>現在に至る</a:t>
            </a:r>
            <a:endParaRPr lang="en-US" altLang="ja-JP" sz="2000" dirty="0"/>
          </a:p>
        </p:txBody>
      </p:sp>
      <p:sp>
        <p:nvSpPr>
          <p:cNvPr id="3" name="吹き出し: 角を丸めた四角形 2">
            <a:extLst>
              <a:ext uri="{FF2B5EF4-FFF2-40B4-BE49-F238E27FC236}">
                <a16:creationId xmlns:a16="http://schemas.microsoft.com/office/drawing/2014/main" id="{5867A7F5-4720-6A0A-A0DB-3960DC8946EC}"/>
              </a:ext>
            </a:extLst>
          </p:cNvPr>
          <p:cNvSpPr/>
          <p:nvPr/>
        </p:nvSpPr>
        <p:spPr>
          <a:xfrm>
            <a:off x="1128086" y="1530626"/>
            <a:ext cx="4937382" cy="1190488"/>
          </a:xfrm>
          <a:prstGeom prst="wedgeRoundRectCallout">
            <a:avLst>
              <a:gd name="adj1" fmla="val 74067"/>
              <a:gd name="adj2" fmla="val 21556"/>
              <a:gd name="adj3" fmla="val 16667"/>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正方形/長方形 4">
            <a:extLst>
              <a:ext uri="{FF2B5EF4-FFF2-40B4-BE49-F238E27FC236}">
                <a16:creationId xmlns:a16="http://schemas.microsoft.com/office/drawing/2014/main" id="{2DAACE2B-E22D-62BA-52DA-F6CFB35CADD5}"/>
              </a:ext>
            </a:extLst>
          </p:cNvPr>
          <p:cNvSpPr/>
          <p:nvPr/>
        </p:nvSpPr>
        <p:spPr>
          <a:xfrm>
            <a:off x="8022336" y="4694450"/>
            <a:ext cx="1402080" cy="298174"/>
          </a:xfrm>
          <a:prstGeom prst="rect">
            <a:avLst/>
          </a:prstGeom>
          <a:solidFill>
            <a:srgbClr val="FFFFF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a:extLst>
              <a:ext uri="{FF2B5EF4-FFF2-40B4-BE49-F238E27FC236}">
                <a16:creationId xmlns:a16="http://schemas.microsoft.com/office/drawing/2014/main" id="{0B9E30AC-C8B3-6E96-877B-EC93E33CFAFB}"/>
              </a:ext>
            </a:extLst>
          </p:cNvPr>
          <p:cNvSpPr txBox="1"/>
          <p:nvPr/>
        </p:nvSpPr>
        <p:spPr>
          <a:xfrm>
            <a:off x="2006343" y="3429000"/>
            <a:ext cx="9748181" cy="1938992"/>
          </a:xfrm>
          <a:prstGeom prst="rect">
            <a:avLst/>
          </a:prstGeom>
          <a:noFill/>
        </p:spPr>
        <p:txBody>
          <a:bodyPr wrap="none" rtlCol="0">
            <a:spAutoFit/>
          </a:bodyPr>
          <a:lstStyle/>
          <a:p>
            <a:r>
              <a:rPr lang="ja-JP" altLang="en-US" sz="2000" dirty="0"/>
              <a:t>・ 産前６週</a:t>
            </a:r>
            <a:r>
              <a:rPr lang="en-US" altLang="ja-JP" sz="2000" dirty="0"/>
              <a:t>-</a:t>
            </a:r>
            <a:r>
              <a:rPr lang="ja-JP" altLang="en-US" sz="2000" dirty="0"/>
              <a:t>産後</a:t>
            </a:r>
            <a:r>
              <a:rPr lang="en-US" altLang="ja-JP" sz="2000" dirty="0"/>
              <a:t>9</a:t>
            </a:r>
            <a:r>
              <a:rPr lang="ja-JP" altLang="en-US" sz="2000" dirty="0"/>
              <a:t>カ月の産休・育休取得</a:t>
            </a:r>
            <a:endParaRPr lang="en-US" altLang="ja-JP" sz="2000" dirty="0"/>
          </a:p>
          <a:p>
            <a:r>
              <a:rPr lang="ja-JP" altLang="en-US" sz="2000" dirty="0"/>
              <a:t>・ 産後は週</a:t>
            </a:r>
            <a:r>
              <a:rPr lang="en-US" altLang="ja-JP" sz="2000" dirty="0"/>
              <a:t>5</a:t>
            </a:r>
            <a:r>
              <a:rPr lang="ja-JP" altLang="en-US" sz="2000" dirty="0"/>
              <a:t>日勤務のフルタイム勤務</a:t>
            </a:r>
            <a:endParaRPr kumimoji="1" lang="en-US" altLang="ja-JP" sz="2000" dirty="0"/>
          </a:p>
          <a:p>
            <a:r>
              <a:rPr lang="ja-JP" altLang="en-US" sz="2000" dirty="0"/>
              <a:t>・ 病棟当直 </a:t>
            </a:r>
            <a:r>
              <a:rPr lang="en-US" altLang="ja-JP" sz="2000" dirty="0"/>
              <a:t>3-4</a:t>
            </a:r>
            <a:r>
              <a:rPr lang="ja-JP" altLang="en-US" sz="2000" dirty="0"/>
              <a:t>回</a:t>
            </a:r>
            <a:r>
              <a:rPr lang="en-US" altLang="ja-JP" sz="2000" dirty="0"/>
              <a:t>/</a:t>
            </a:r>
            <a:r>
              <a:rPr lang="ja-JP" altLang="en-US" sz="2000" dirty="0"/>
              <a:t>月＋外勤当直 </a:t>
            </a:r>
            <a:r>
              <a:rPr lang="en-US" altLang="ja-JP" sz="2000" dirty="0"/>
              <a:t>3-4</a:t>
            </a:r>
            <a:r>
              <a:rPr lang="ja-JP" altLang="en-US" sz="2000" dirty="0"/>
              <a:t>回</a:t>
            </a:r>
            <a:r>
              <a:rPr lang="en-US" altLang="ja-JP" sz="2000" dirty="0"/>
              <a:t>/</a:t>
            </a:r>
            <a:r>
              <a:rPr lang="ja-JP" altLang="en-US" sz="2000" dirty="0"/>
              <a:t>月</a:t>
            </a:r>
            <a:endParaRPr lang="en-US" altLang="ja-JP" sz="2000" dirty="0"/>
          </a:p>
          <a:p>
            <a:r>
              <a:rPr lang="ja-JP" altLang="en-US" sz="2000" dirty="0"/>
              <a:t>→担当者と相談し、産前４カ月前以降と産後は免除</a:t>
            </a:r>
            <a:endParaRPr lang="en-US" altLang="ja-JP" sz="2000" dirty="0"/>
          </a:p>
          <a:p>
            <a:r>
              <a:rPr kumimoji="1" lang="ja-JP" altLang="en-US" sz="2000" dirty="0"/>
              <a:t>・ </a:t>
            </a:r>
            <a:r>
              <a:rPr lang="ja-JP" altLang="en-US" sz="2000" dirty="0"/>
              <a:t>手術・病棟勤務に関しても病棟長と相談しながらできる範囲で執刀や助手を行う</a:t>
            </a:r>
            <a:endParaRPr lang="en-US" altLang="ja-JP" sz="2000" dirty="0"/>
          </a:p>
          <a:p>
            <a:r>
              <a:rPr lang="ja-JP" altLang="en-US" sz="2000" dirty="0"/>
              <a:t>　 </a:t>
            </a:r>
            <a:r>
              <a:rPr lang="en-US" altLang="ja-JP" sz="2000" dirty="0"/>
              <a:t>(</a:t>
            </a:r>
            <a:r>
              <a:rPr lang="ja-JP" altLang="en-US" sz="2000" dirty="0"/>
              <a:t>長時間手術の免除など）</a:t>
            </a:r>
            <a:endParaRPr lang="en-US" altLang="ja-JP" sz="2000" dirty="0"/>
          </a:p>
        </p:txBody>
      </p:sp>
      <p:sp>
        <p:nvSpPr>
          <p:cNvPr id="10" name="タイトル 3">
            <a:extLst>
              <a:ext uri="{FF2B5EF4-FFF2-40B4-BE49-F238E27FC236}">
                <a16:creationId xmlns:a16="http://schemas.microsoft.com/office/drawing/2014/main" id="{09E4E5F5-C2EB-257D-117E-D8529695E6E3}"/>
              </a:ext>
            </a:extLst>
          </p:cNvPr>
          <p:cNvSpPr>
            <a:spLocks noGrp="1"/>
          </p:cNvSpPr>
          <p:nvPr>
            <p:ph type="title"/>
          </p:nvPr>
        </p:nvSpPr>
        <p:spPr>
          <a:xfrm>
            <a:off x="420950" y="258594"/>
            <a:ext cx="8808394" cy="830246"/>
          </a:xfrm>
          <a:solidFill>
            <a:schemeClr val="accent6">
              <a:lumMod val="20000"/>
              <a:lumOff val="80000"/>
            </a:schemeClr>
          </a:solidFill>
        </p:spPr>
        <p:txBody>
          <a:bodyPr>
            <a:normAutofit/>
          </a:bodyPr>
          <a:lstStyle/>
          <a:p>
            <a:pPr algn="ctr"/>
            <a:r>
              <a:rPr lang="ja-JP" altLang="en-US"/>
              <a:t>医師</a:t>
            </a:r>
            <a:r>
              <a:rPr lang="en-US" altLang="ja-JP" dirty="0"/>
              <a:t>C</a:t>
            </a:r>
            <a:r>
              <a:rPr lang="ja-JP" altLang="en-US"/>
              <a:t>：プロフィールと育休の実際</a:t>
            </a:r>
            <a:endParaRPr lang="ja-JP" altLang="en-US" dirty="0"/>
          </a:p>
        </p:txBody>
      </p:sp>
      <p:pic>
        <p:nvPicPr>
          <p:cNvPr id="4" name="Picture 2" descr="画像のプレビュー">
            <a:extLst>
              <a:ext uri="{FF2B5EF4-FFF2-40B4-BE49-F238E27FC236}">
                <a16:creationId xmlns:a16="http://schemas.microsoft.com/office/drawing/2014/main" id="{1EFB8900-FA7D-4B3E-D30A-8E58D997AF71}"/>
              </a:ext>
            </a:extLst>
          </p:cNvPr>
          <p:cNvPicPr>
            <a:picLocks noChangeAspect="1" noChangeArrowheads="1"/>
          </p:cNvPicPr>
          <p:nvPr/>
        </p:nvPicPr>
        <p:blipFill>
          <a:blip r:embed="rId4" cstate="screen">
            <a:extLst>
              <a:ext uri="{28A0092B-C50C-407E-A947-70E740481C1C}">
                <a14:useLocalDpi xmlns:a14="http://schemas.microsoft.com/office/drawing/2010/main"/>
              </a:ext>
            </a:extLst>
          </a:blip>
          <a:srcRect/>
          <a:stretch>
            <a:fillRect/>
          </a:stretch>
        </p:blipFill>
        <p:spPr bwMode="auto">
          <a:xfrm>
            <a:off x="9560648" y="2878410"/>
            <a:ext cx="2193876" cy="1647123"/>
          </a:xfrm>
          <a:prstGeom prst="rect">
            <a:avLst/>
          </a:prstGeom>
          <a:noFill/>
          <a:extLst>
            <a:ext uri="{909E8E84-426E-40DD-AFC4-6F175D3DCCD1}">
              <a14:hiddenFill xmlns:a14="http://schemas.microsoft.com/office/drawing/2010/main">
                <a:solidFill>
                  <a:srgbClr val="FFFFFF"/>
                </a:solidFill>
              </a14:hiddenFill>
            </a:ext>
          </a:extLst>
        </p:spPr>
      </p:pic>
      <p:sp>
        <p:nvSpPr>
          <p:cNvPr id="7" name="テキスト ボックス 6">
            <a:extLst>
              <a:ext uri="{FF2B5EF4-FFF2-40B4-BE49-F238E27FC236}">
                <a16:creationId xmlns:a16="http://schemas.microsoft.com/office/drawing/2014/main" id="{4049A4D0-382F-BD44-2E1C-43202E6C970E}"/>
              </a:ext>
            </a:extLst>
          </p:cNvPr>
          <p:cNvSpPr txBox="1"/>
          <p:nvPr/>
        </p:nvSpPr>
        <p:spPr>
          <a:xfrm>
            <a:off x="9970192" y="2546626"/>
            <a:ext cx="1838739" cy="369332"/>
          </a:xfrm>
          <a:prstGeom prst="rect">
            <a:avLst/>
          </a:prstGeom>
          <a:noFill/>
        </p:spPr>
        <p:txBody>
          <a:bodyPr wrap="square" rtlCol="0">
            <a:spAutoFit/>
          </a:bodyPr>
          <a:lstStyle/>
          <a:p>
            <a:r>
              <a:rPr kumimoji="1" lang="ja-JP" altLang="en-US" dirty="0"/>
              <a:t>双子ちゃん！</a:t>
            </a:r>
          </a:p>
        </p:txBody>
      </p:sp>
    </p:spTree>
    <p:extLst>
      <p:ext uri="{BB962C8B-B14F-4D97-AF65-F5344CB8AC3E}">
        <p14:creationId xmlns:p14="http://schemas.microsoft.com/office/powerpoint/2010/main" val="38351573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3B57931-7CB5-7134-898C-15AC41824369}"/>
              </a:ext>
            </a:extLst>
          </p:cNvPr>
          <p:cNvSpPr>
            <a:spLocks noGrp="1"/>
          </p:cNvSpPr>
          <p:nvPr>
            <p:ph type="title"/>
          </p:nvPr>
        </p:nvSpPr>
        <p:spPr>
          <a:xfrm>
            <a:off x="470645" y="1278019"/>
            <a:ext cx="6198511" cy="830246"/>
          </a:xfrm>
        </p:spPr>
        <p:txBody>
          <a:bodyPr>
            <a:normAutofit fontScale="90000"/>
          </a:bodyPr>
          <a:lstStyle/>
          <a:p>
            <a:r>
              <a:rPr kumimoji="1" lang="en-US" altLang="ja-JP" sz="3200" dirty="0"/>
              <a:t>《</a:t>
            </a:r>
            <a:r>
              <a:rPr kumimoji="1" lang="ja-JP" altLang="en-US" sz="3200" dirty="0"/>
              <a:t>復帰後の</a:t>
            </a:r>
            <a:r>
              <a:rPr kumimoji="1" lang="en-US" altLang="ja-JP" sz="3200" dirty="0"/>
              <a:t>1</a:t>
            </a:r>
            <a:r>
              <a:rPr kumimoji="1" lang="ja-JP" altLang="en-US" sz="3200" dirty="0"/>
              <a:t>日のタイムスケジュール</a:t>
            </a:r>
            <a:r>
              <a:rPr kumimoji="1" lang="en-US" altLang="ja-JP" sz="3200" dirty="0"/>
              <a:t>》</a:t>
            </a:r>
            <a:endParaRPr kumimoji="1" lang="ja-JP" altLang="en-US" sz="3200" dirty="0"/>
          </a:p>
        </p:txBody>
      </p:sp>
      <p:pic>
        <p:nvPicPr>
          <p:cNvPr id="18" name="図 17">
            <a:extLst>
              <a:ext uri="{FF2B5EF4-FFF2-40B4-BE49-F238E27FC236}">
                <a16:creationId xmlns:a16="http://schemas.microsoft.com/office/drawing/2014/main" id="{E4099EE7-2976-4BD2-010E-7F890E0A6D20}"/>
              </a:ext>
            </a:extLst>
          </p:cNvPr>
          <p:cNvPicPr>
            <a:picLocks noChangeAspect="1"/>
          </p:cNvPicPr>
          <p:nvPr/>
        </p:nvPicPr>
        <p:blipFill>
          <a:blip r:embed="rId2"/>
          <a:srcRect l="4254" t="7094" r="9705" b="-1301"/>
          <a:stretch/>
        </p:blipFill>
        <p:spPr>
          <a:xfrm>
            <a:off x="760520" y="2108265"/>
            <a:ext cx="4478358" cy="4236692"/>
          </a:xfrm>
          <a:prstGeom prst="rect">
            <a:avLst/>
          </a:prstGeom>
        </p:spPr>
      </p:pic>
      <p:sp>
        <p:nvSpPr>
          <p:cNvPr id="5" name="テキスト ボックス 4">
            <a:extLst>
              <a:ext uri="{FF2B5EF4-FFF2-40B4-BE49-F238E27FC236}">
                <a16:creationId xmlns:a16="http://schemas.microsoft.com/office/drawing/2014/main" id="{4A8CA7C4-159D-2225-BA30-3BD918FA33E4}"/>
              </a:ext>
            </a:extLst>
          </p:cNvPr>
          <p:cNvSpPr txBox="1"/>
          <p:nvPr/>
        </p:nvSpPr>
        <p:spPr>
          <a:xfrm>
            <a:off x="5274425" y="2108265"/>
            <a:ext cx="5901110" cy="2554545"/>
          </a:xfrm>
          <a:prstGeom prst="rect">
            <a:avLst/>
          </a:prstGeom>
          <a:noFill/>
        </p:spPr>
        <p:txBody>
          <a:bodyPr wrap="square">
            <a:spAutoFit/>
          </a:bodyPr>
          <a:lstStyle/>
          <a:p>
            <a:r>
              <a:rPr lang="ja-JP" altLang="en-US" sz="2000" dirty="0"/>
              <a:t>・ 産前６週</a:t>
            </a:r>
            <a:r>
              <a:rPr lang="en-US" altLang="ja-JP" sz="2000" dirty="0"/>
              <a:t>-</a:t>
            </a:r>
            <a:r>
              <a:rPr lang="ja-JP" altLang="en-US" sz="2000" dirty="0"/>
              <a:t>産後</a:t>
            </a:r>
            <a:r>
              <a:rPr lang="en-US" altLang="ja-JP" sz="2000" dirty="0"/>
              <a:t>9</a:t>
            </a:r>
            <a:r>
              <a:rPr lang="ja-JP" altLang="en-US" sz="2000" dirty="0"/>
              <a:t>カ月の産休・育休取得</a:t>
            </a:r>
            <a:endParaRPr lang="en-US" altLang="ja-JP" sz="2000" dirty="0"/>
          </a:p>
          <a:p>
            <a:r>
              <a:rPr lang="ja-JP" altLang="en-US" sz="2000" dirty="0"/>
              <a:t>・ 週</a:t>
            </a:r>
            <a:r>
              <a:rPr lang="en-US" altLang="ja-JP" sz="2000" dirty="0"/>
              <a:t>4</a:t>
            </a:r>
            <a:r>
              <a:rPr lang="ja-JP" altLang="en-US" sz="2000" dirty="0"/>
              <a:t>日勤務のフルタイム勤務＋週</a:t>
            </a:r>
            <a:r>
              <a:rPr lang="en-US" altLang="ja-JP" sz="2000" dirty="0"/>
              <a:t>1</a:t>
            </a:r>
            <a:r>
              <a:rPr lang="ja-JP" altLang="en-US" sz="2000" dirty="0"/>
              <a:t>日外勤</a:t>
            </a:r>
            <a:endParaRPr lang="en-US" altLang="ja-JP" sz="2000" dirty="0"/>
          </a:p>
          <a:p>
            <a:r>
              <a:rPr kumimoji="1" lang="ja-JP" altLang="en-US" sz="2000" dirty="0"/>
              <a:t>・ </a:t>
            </a:r>
            <a:r>
              <a:rPr kumimoji="1" lang="en-US" altLang="ja-JP" sz="2000" dirty="0"/>
              <a:t>18</a:t>
            </a:r>
            <a:r>
              <a:rPr kumimoji="1" lang="ja-JP" altLang="en-US" sz="2000" dirty="0"/>
              <a:t>時からの医局会参加は免除</a:t>
            </a:r>
            <a:endParaRPr kumimoji="1" lang="en-US" altLang="ja-JP" sz="2000" dirty="0"/>
          </a:p>
          <a:p>
            <a:r>
              <a:rPr lang="ja-JP" altLang="en-US" sz="2000" dirty="0"/>
              <a:t>・ 当直：祝日などが多い月のみ当直を行う</a:t>
            </a:r>
            <a:endParaRPr lang="en-US" altLang="ja-JP" sz="2000" dirty="0"/>
          </a:p>
          <a:p>
            <a:r>
              <a:rPr kumimoji="1" lang="ja-JP" altLang="en-US" sz="2000" dirty="0"/>
              <a:t>・ </a:t>
            </a:r>
            <a:r>
              <a:rPr lang="ja-JP" altLang="en-US" sz="2000" dirty="0"/>
              <a:t>病棟長と相談しながら長時間手術の免除など</a:t>
            </a:r>
            <a:endParaRPr lang="en-US" altLang="ja-JP" sz="2000" dirty="0"/>
          </a:p>
          <a:p>
            <a:r>
              <a:rPr lang="ja-JP" altLang="en-US" sz="2000" dirty="0"/>
              <a:t>　できる範囲で執刀や助手を行う</a:t>
            </a:r>
            <a:endParaRPr lang="en-US" altLang="ja-JP" sz="2000" dirty="0"/>
          </a:p>
          <a:p>
            <a:r>
              <a:rPr lang="ja-JP" altLang="en-US" sz="2000" dirty="0"/>
              <a:t>・ 土日は基本的に出勤しない</a:t>
            </a:r>
            <a:endParaRPr lang="en-US" altLang="ja-JP" sz="2000" dirty="0"/>
          </a:p>
          <a:p>
            <a:r>
              <a:rPr lang="ja-JP" altLang="en-US" sz="2000" dirty="0"/>
              <a:t>・ 学会参加や勉強会の参加も希望に合わせて可能</a:t>
            </a:r>
            <a:endParaRPr lang="en-US" altLang="ja-JP" sz="2000" dirty="0"/>
          </a:p>
        </p:txBody>
      </p:sp>
      <p:sp>
        <p:nvSpPr>
          <p:cNvPr id="6" name="矢印: 下 5">
            <a:extLst>
              <a:ext uri="{FF2B5EF4-FFF2-40B4-BE49-F238E27FC236}">
                <a16:creationId xmlns:a16="http://schemas.microsoft.com/office/drawing/2014/main" id="{2210B2D6-E43A-D3AB-8948-DCAE7090F42D}"/>
              </a:ext>
            </a:extLst>
          </p:cNvPr>
          <p:cNvSpPr/>
          <p:nvPr/>
        </p:nvSpPr>
        <p:spPr>
          <a:xfrm>
            <a:off x="7732478" y="4732449"/>
            <a:ext cx="567559" cy="596939"/>
          </a:xfrm>
          <a:prstGeom prst="downArrow">
            <a:avLst/>
          </a:prstGeom>
          <a:solidFill>
            <a:schemeClr val="bg1">
              <a:lumMod val="6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a:extLst>
              <a:ext uri="{FF2B5EF4-FFF2-40B4-BE49-F238E27FC236}">
                <a16:creationId xmlns:a16="http://schemas.microsoft.com/office/drawing/2014/main" id="{0E8182A2-F361-A659-E847-4EAB9352F388}"/>
              </a:ext>
            </a:extLst>
          </p:cNvPr>
          <p:cNvSpPr txBox="1"/>
          <p:nvPr/>
        </p:nvSpPr>
        <p:spPr>
          <a:xfrm>
            <a:off x="5050118" y="5357445"/>
            <a:ext cx="6489213" cy="523220"/>
          </a:xfrm>
          <a:prstGeom prst="rect">
            <a:avLst/>
          </a:prstGeom>
          <a:noFill/>
        </p:spPr>
        <p:txBody>
          <a:bodyPr wrap="square" rtlCol="0">
            <a:spAutoFit/>
          </a:bodyPr>
          <a:lstStyle/>
          <a:p>
            <a:pPr algn="ctr"/>
            <a:r>
              <a:rPr lang="ja-JP" altLang="en-US" sz="2800" b="1" dirty="0">
                <a:solidFill>
                  <a:srgbClr val="FF0000"/>
                </a:solidFill>
              </a:rPr>
              <a:t>家庭を大事にしながらスキルアップできる</a:t>
            </a:r>
            <a:endParaRPr lang="en-US" altLang="ja-JP" sz="2800" b="1" dirty="0">
              <a:solidFill>
                <a:srgbClr val="FF0000"/>
              </a:solidFill>
            </a:endParaRPr>
          </a:p>
        </p:txBody>
      </p:sp>
      <p:pic>
        <p:nvPicPr>
          <p:cNvPr id="3" name="Picture 2" descr="女性の医者（女医）の透過PNGイラスト">
            <a:extLst>
              <a:ext uri="{FF2B5EF4-FFF2-40B4-BE49-F238E27FC236}">
                <a16:creationId xmlns:a16="http://schemas.microsoft.com/office/drawing/2014/main" id="{BB846838-AD12-AFD5-DF98-4C1B451A381E}"/>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38348" t="3085" r="39000" b="56055"/>
          <a:stretch/>
        </p:blipFill>
        <p:spPr bwMode="auto">
          <a:xfrm>
            <a:off x="9995261" y="871074"/>
            <a:ext cx="1726094" cy="2335103"/>
          </a:xfrm>
          <a:prstGeom prst="rect">
            <a:avLst/>
          </a:prstGeom>
          <a:noFill/>
          <a:extLst>
            <a:ext uri="{909E8E84-426E-40DD-AFC4-6F175D3DCCD1}">
              <a14:hiddenFill xmlns:a14="http://schemas.microsoft.com/office/drawing/2010/main">
                <a:solidFill>
                  <a:srgbClr val="FFFFFF"/>
                </a:solidFill>
              </a14:hiddenFill>
            </a:ext>
          </a:extLst>
        </p:spPr>
      </p:pic>
      <p:sp>
        <p:nvSpPr>
          <p:cNvPr id="8" name="タイトル 3">
            <a:extLst>
              <a:ext uri="{FF2B5EF4-FFF2-40B4-BE49-F238E27FC236}">
                <a16:creationId xmlns:a16="http://schemas.microsoft.com/office/drawing/2014/main" id="{74481B0C-9F3A-D3FC-1BA9-C43ECFDBDBBB}"/>
              </a:ext>
            </a:extLst>
          </p:cNvPr>
          <p:cNvSpPr txBox="1">
            <a:spLocks/>
          </p:cNvSpPr>
          <p:nvPr/>
        </p:nvSpPr>
        <p:spPr>
          <a:xfrm>
            <a:off x="420949" y="258594"/>
            <a:ext cx="9041103" cy="830246"/>
          </a:xfrm>
          <a:prstGeom prst="rect">
            <a:avLst/>
          </a:prstGeom>
          <a:solidFill>
            <a:schemeClr val="accent6">
              <a:lumMod val="20000"/>
              <a:lumOff val="80000"/>
            </a:schemeClr>
          </a:solidFill>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r>
              <a:rPr lang="ja-JP" altLang="en-US" dirty="0"/>
              <a:t>医師</a:t>
            </a:r>
            <a:r>
              <a:rPr lang="en-US" altLang="ja-JP" dirty="0"/>
              <a:t>C</a:t>
            </a:r>
            <a:r>
              <a:rPr lang="ja-JP" altLang="en-US" dirty="0"/>
              <a:t>：育休の感想・診療科での支援</a:t>
            </a:r>
          </a:p>
        </p:txBody>
      </p:sp>
    </p:spTree>
    <p:extLst>
      <p:ext uri="{BB962C8B-B14F-4D97-AF65-F5344CB8AC3E}">
        <p14:creationId xmlns:p14="http://schemas.microsoft.com/office/powerpoint/2010/main" val="795133505"/>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643</TotalTime>
  <Words>1212</Words>
  <Application>Microsoft Office PowerPoint</Application>
  <PresentationFormat>ワイド画面</PresentationFormat>
  <Paragraphs>157</Paragraphs>
  <Slides>11</Slides>
  <Notes>5</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11</vt:i4>
      </vt:variant>
    </vt:vector>
  </HeadingPairs>
  <TitlesOfParts>
    <vt:vector size="16" baseType="lpstr">
      <vt:lpstr>Noto Sans JP</vt:lpstr>
      <vt:lpstr>游ゴシック</vt:lpstr>
      <vt:lpstr>Arial</vt:lpstr>
      <vt:lpstr>Wingdings</vt:lpstr>
      <vt:lpstr>Office テーマ</vt:lpstr>
      <vt:lpstr>PowerPoint プレゼンテーション</vt:lpstr>
      <vt:lpstr>PowerPoint プレゼンテーション</vt:lpstr>
      <vt:lpstr>医師A：プロフィールと育休の実際</vt:lpstr>
      <vt:lpstr>医師A：育休の感想</vt:lpstr>
      <vt:lpstr>医師A：利用している院内支援制度</vt:lpstr>
      <vt:lpstr>医師B：プロフィールと育休の実際</vt:lpstr>
      <vt:lpstr>復帰にあたって…</vt:lpstr>
      <vt:lpstr>医師C：プロフィールと育休の実際</vt:lpstr>
      <vt:lpstr>《復帰後の1日のタイムスケジュール》</vt:lpstr>
      <vt:lpstr>院内保育</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Case #1</dc:title>
  <dc:creator>裕 志茂田</dc:creator>
  <cp:lastModifiedBy>桃子 伊勢</cp:lastModifiedBy>
  <cp:revision>29</cp:revision>
  <dcterms:created xsi:type="dcterms:W3CDTF">2025-01-20T06:54:40Z</dcterms:created>
  <dcterms:modified xsi:type="dcterms:W3CDTF">2025-02-02T22:47:41Z</dcterms:modified>
</cp:coreProperties>
</file>