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81" r:id="rId5"/>
    <p:sldId id="258" r:id="rId6"/>
    <p:sldId id="260" r:id="rId7"/>
    <p:sldId id="274" r:id="rId8"/>
    <p:sldId id="284" r:id="rId9"/>
    <p:sldId id="282" r:id="rId10"/>
    <p:sldId id="264" r:id="rId11"/>
    <p:sldId id="265" r:id="rId12"/>
    <p:sldId id="271" r:id="rId13"/>
    <p:sldId id="266" r:id="rId14"/>
    <p:sldId id="268" r:id="rId15"/>
    <p:sldId id="269" r:id="rId16"/>
    <p:sldId id="283" r:id="rId17"/>
    <p:sldId id="270" r:id="rId18"/>
    <p:sldId id="280" r:id="rId1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eBimWC61cpNZoP/ZuFRvQ==" hashData="BAuAuzdh4BibEeCQ9MkPAroeBmbY84sniSyWL9XoNLv6yaaqs7Sz5i9Mv1fGfsaPVkbLjgt32HbWDsoYhSxFxA=="/>
  <p:extLst>
    <p:ext uri="{521415D9-36F7-43E2-AB2F-B90AF26B5E84}">
      <p14:sectionLst xmlns:p14="http://schemas.microsoft.com/office/powerpoint/2010/main">
        <p14:section name="既定のセクション" id="{1C2002CD-4B95-44BC-BF22-A620A0289A94}">
          <p14:sldIdLst>
            <p14:sldId id="256"/>
            <p14:sldId id="259"/>
            <p14:sldId id="257"/>
            <p14:sldId id="281"/>
            <p14:sldId id="258"/>
            <p14:sldId id="260"/>
            <p14:sldId id="274"/>
            <p14:sldId id="284"/>
            <p14:sldId id="282"/>
            <p14:sldId id="264"/>
            <p14:sldId id="265"/>
            <p14:sldId id="271"/>
            <p14:sldId id="266"/>
            <p14:sldId id="268"/>
            <p14:sldId id="269"/>
            <p14:sldId id="283"/>
            <p14:sldId id="270"/>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E87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4" autoAdjust="0"/>
    <p:restoredTop sz="94660"/>
  </p:normalViewPr>
  <p:slideViewPr>
    <p:cSldViewPr snapToGrid="0">
      <p:cViewPr varScale="1">
        <p:scale>
          <a:sx n="78" d="100"/>
          <a:sy n="78" d="100"/>
        </p:scale>
        <p:origin x="114"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男女比</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1-98D3-483A-A1D3-D5AC98C750C8}"/>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3-98D3-483A-A1D3-D5AC98C750C8}"/>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c:ext xmlns:c16="http://schemas.microsoft.com/office/drawing/2014/chart" uri="{C3380CC4-5D6E-409C-BE32-E72D297353CC}">
                <c16:uniqueId val="{00000005-98D3-483A-A1D3-D5AC98C750C8}"/>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7-98D3-483A-A1D3-D5AC98C750C8}"/>
              </c:ext>
            </c:extLst>
          </c:dPt>
          <c:dLbls>
            <c:dLbl>
              <c:idx val="0"/>
              <c:tx>
                <c:rich>
                  <a:bodyPr/>
                  <a:lstStyle/>
                  <a:p>
                    <a:r>
                      <a:rPr lang="ja-JP" altLang="en-US" sz="2000" baseline="0" dirty="0">
                        <a:solidFill>
                          <a:schemeClr val="tx1"/>
                        </a:solidFill>
                      </a:rPr>
                      <a:t>子育て中の男性
</a:t>
                    </a:r>
                    <a:fld id="{4FEB6942-BFDD-4193-9E00-8357A9226093}" type="PERCENTAGE">
                      <a:rPr lang="en-US" altLang="ja-JP" sz="2000" baseline="0">
                        <a:solidFill>
                          <a:schemeClr val="tx1"/>
                        </a:solidFill>
                      </a:rPr>
                      <a:pPr/>
                      <a:t>[パーセンテージ]</a:t>
                    </a:fld>
                    <a:endParaRPr lang="ja-JP" altLang="en-US" sz="2000" baseline="0" dirty="0">
                      <a:solidFill>
                        <a:schemeClr val="tx1"/>
                      </a:solidFill>
                    </a:endParaRPr>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8D3-483A-A1D3-D5AC98C750C8}"/>
                </c:ext>
              </c:extLst>
            </c:dLbl>
            <c:dLbl>
              <c:idx val="1"/>
              <c:layout>
                <c:manualLayout>
                  <c:x val="0.22238541493592384"/>
                  <c:y val="-0.34690805512007639"/>
                </c:manualLayout>
              </c:layout>
              <c:tx>
                <c:rich>
                  <a:bodyPr/>
                  <a:lstStyle/>
                  <a:p>
                    <a:r>
                      <a:rPr lang="ja-JP" altLang="en-US" dirty="0"/>
                      <a:t>その他の</a:t>
                    </a:r>
                    <a:fld id="{71605E6E-E748-46D2-84AF-F809855A2CDC}" type="CATEGORYNAME">
                      <a:rPr lang="ja-JP" altLang="en-US" smtClean="0"/>
                      <a:pPr/>
                      <a:t>[分類名]</a:t>
                    </a:fld>
                    <a:r>
                      <a:rPr lang="ja-JP" altLang="en-US" baseline="0" dirty="0"/>
                      <a:t>
</a:t>
                    </a:r>
                    <a:fld id="{D2A8393A-565A-4F31-BD87-FEA1C63F6371}"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3405600132670154"/>
                      <c:h val="0.16449169710335501"/>
                    </c:manualLayout>
                  </c15:layout>
                  <c15:dlblFieldTable/>
                  <c15:showDataLabelsRange val="0"/>
                </c:ext>
                <c:ext xmlns:c16="http://schemas.microsoft.com/office/drawing/2014/chart" uri="{C3380CC4-5D6E-409C-BE32-E72D297353CC}">
                  <c16:uniqueId val="{00000003-98D3-483A-A1D3-D5AC98C750C8}"/>
                </c:ext>
              </c:extLst>
            </c:dLbl>
            <c:dLbl>
              <c:idx val="2"/>
              <c:layout>
                <c:manualLayout>
                  <c:x val="0.16677734675384118"/>
                  <c:y val="8.5786469208852217E-2"/>
                </c:manualLayout>
              </c:layout>
              <c:tx>
                <c:rich>
                  <a:bodyPr/>
                  <a:lstStyle/>
                  <a:p>
                    <a:r>
                      <a:rPr lang="ja-JP" altLang="en-US" baseline="0" dirty="0"/>
                      <a:t>子育て中の女性
</a:t>
                    </a:r>
                    <a:fld id="{3FB6AEA7-9C22-4A9D-99F1-710CC07C8A91}"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8D3-483A-A1D3-D5AC98C750C8}"/>
                </c:ext>
              </c:extLst>
            </c:dLbl>
            <c:dLbl>
              <c:idx val="3"/>
              <c:layout>
                <c:manualLayout>
                  <c:x val="8.5649835035485178E-2"/>
                  <c:y val="7.1210310871435159E-2"/>
                </c:manualLayout>
              </c:layout>
              <c:tx>
                <c:rich>
                  <a:bodyPr/>
                  <a:lstStyle/>
                  <a:p>
                    <a:r>
                      <a:rPr lang="ja-JP" altLang="en-US"/>
                      <a:t>その他の</a:t>
                    </a:r>
                    <a:fld id="{C9A05BFF-4F1F-4495-94D7-6AE2D97A0F68}" type="CATEGORYNAME">
                      <a:rPr lang="ja-JP" altLang="en-US" smtClean="0"/>
                      <a:pPr/>
                      <a:t>[分類名]</a:t>
                    </a:fld>
                    <a:r>
                      <a:rPr lang="ja-JP" altLang="en-US" baseline="0" dirty="0"/>
                      <a:t>
</a:t>
                    </a:r>
                    <a:fld id="{E4F5A5A9-5305-4B6D-9134-4FABA5B51E28}"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8D3-483A-A1D3-D5AC98C750C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95000"/>
                        <a:lumOff val="5000"/>
                      </a:schemeClr>
                    </a:solidFill>
                    <a:latin typeface="+mn-lt"/>
                    <a:ea typeface="+mn-ea"/>
                    <a:cs typeface="+mn-cs"/>
                  </a:defRPr>
                </a:pPr>
                <a:endParaRPr lang="ja-JP"/>
              </a:p>
            </c:txPr>
            <c:dLblPos val="ct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男性（子育て中）</c:v>
                </c:pt>
                <c:pt idx="1">
                  <c:v>男性</c:v>
                </c:pt>
                <c:pt idx="2">
                  <c:v>女性（子育て中）</c:v>
                </c:pt>
                <c:pt idx="3">
                  <c:v>女性</c:v>
                </c:pt>
              </c:strCache>
            </c:strRef>
          </c:cat>
          <c:val>
            <c:numRef>
              <c:f>Sheet1!$B$2:$B$5</c:f>
              <c:numCache>
                <c:formatCode>General</c:formatCode>
                <c:ptCount val="4"/>
                <c:pt idx="0">
                  <c:v>21</c:v>
                </c:pt>
                <c:pt idx="1">
                  <c:v>21</c:v>
                </c:pt>
                <c:pt idx="2">
                  <c:v>11</c:v>
                </c:pt>
                <c:pt idx="3">
                  <c:v>4</c:v>
                </c:pt>
              </c:numCache>
            </c:numRef>
          </c:val>
          <c:extLst>
            <c:ext xmlns:c16="http://schemas.microsoft.com/office/drawing/2014/chart" uri="{C3380CC4-5D6E-409C-BE32-E72D297353CC}">
              <c16:uniqueId val="{00000008-98D3-483A-A1D3-D5AC98C750C8}"/>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4A5-4E47-BF84-E52C42A7DEAE}"/>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4A5-4E47-BF84-E52C42A7DEAE}"/>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4A5-4E47-BF84-E52C42A7DEAE}"/>
              </c:ext>
            </c:extLst>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4A5-4E47-BF84-E52C42A7DEA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常勤</c:v>
                </c:pt>
                <c:pt idx="1">
                  <c:v>時短常勤</c:v>
                </c:pt>
                <c:pt idx="2">
                  <c:v>非常勤</c:v>
                </c:pt>
              </c:strCache>
            </c:strRef>
          </c:cat>
          <c:val>
            <c:numRef>
              <c:f>Sheet1!$B$2:$B$5</c:f>
              <c:numCache>
                <c:formatCode>General</c:formatCode>
                <c:ptCount val="4"/>
                <c:pt idx="0">
                  <c:v>2</c:v>
                </c:pt>
                <c:pt idx="1">
                  <c:v>4</c:v>
                </c:pt>
                <c:pt idx="2">
                  <c:v>5</c:v>
                </c:pt>
              </c:numCache>
            </c:numRef>
          </c:val>
          <c:extLst>
            <c:ext xmlns:c16="http://schemas.microsoft.com/office/drawing/2014/chart" uri="{C3380CC4-5D6E-409C-BE32-E72D297353CC}">
              <c16:uniqueId val="{00000000-0D1A-4A7D-BCAC-320C1A7A6BD2}"/>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9531128022134"/>
          <c:y val="1.8164535960468738E-2"/>
          <c:w val="0.7341036515250976"/>
          <c:h val="0.87423929620494012"/>
        </c:manualLayout>
      </c:layout>
      <c:pieChart>
        <c:varyColors val="1"/>
        <c:ser>
          <c:idx val="0"/>
          <c:order val="0"/>
          <c:tx>
            <c:strRef>
              <c:f>Sheet1!$B$1</c:f>
              <c:strCache>
                <c:ptCount val="1"/>
                <c:pt idx="0">
                  <c:v>売上高</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38F-4AD8-934D-8E0EA5951FB8}"/>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38F-4AD8-934D-8E0EA5951FB8}"/>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38F-4AD8-934D-8E0EA5951FB8}"/>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838F-4AD8-934D-8E0EA5951FB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0%</c:formatCode>
                <c:ptCount val="4"/>
                <c:pt idx="0">
                  <c:v>1</c:v>
                </c:pt>
                <c:pt idx="1">
                  <c:v>0.9</c:v>
                </c:pt>
                <c:pt idx="2">
                  <c:v>0.8</c:v>
                </c:pt>
              </c:numCache>
            </c:numRef>
          </c:cat>
          <c:val>
            <c:numRef>
              <c:f>Sheet1!$B$2:$B$5</c:f>
              <c:numCache>
                <c:formatCode>General</c:formatCode>
                <c:ptCount val="4"/>
                <c:pt idx="0">
                  <c:v>4</c:v>
                </c:pt>
                <c:pt idx="1">
                  <c:v>4</c:v>
                </c:pt>
                <c:pt idx="2">
                  <c:v>3</c:v>
                </c:pt>
              </c:numCache>
            </c:numRef>
          </c:val>
          <c:extLst>
            <c:ext xmlns:c16="http://schemas.microsoft.com/office/drawing/2014/chart" uri="{C3380CC4-5D6E-409C-BE32-E72D297353CC}">
              <c16:uniqueId val="{00000000-0938-4025-A473-9946505E53E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CA1-48FA-AFE9-2729030DE7B5}"/>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CA1-48FA-AFE9-2729030DE7B5}"/>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CA1-48FA-AFE9-2729030DE7B5}"/>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CA1-48FA-AFE9-2729030DE7B5}"/>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ECA1-48FA-AFE9-2729030DE7B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強く感じる</c:v>
                </c:pt>
                <c:pt idx="1">
                  <c:v>ある程度感じる</c:v>
                </c:pt>
                <c:pt idx="2">
                  <c:v>どちらでもない</c:v>
                </c:pt>
                <c:pt idx="3">
                  <c:v>あまり感じない</c:v>
                </c:pt>
                <c:pt idx="4">
                  <c:v>全く感じない</c:v>
                </c:pt>
              </c:strCache>
            </c:strRef>
          </c:cat>
          <c:val>
            <c:numRef>
              <c:f>Sheet1!$B$2:$B$6</c:f>
              <c:numCache>
                <c:formatCode>General</c:formatCode>
                <c:ptCount val="5"/>
                <c:pt idx="0">
                  <c:v>7</c:v>
                </c:pt>
                <c:pt idx="1">
                  <c:v>25</c:v>
                </c:pt>
                <c:pt idx="2">
                  <c:v>0</c:v>
                </c:pt>
                <c:pt idx="3">
                  <c:v>2</c:v>
                </c:pt>
                <c:pt idx="4">
                  <c:v>0</c:v>
                </c:pt>
              </c:numCache>
            </c:numRef>
          </c:val>
          <c:extLst>
            <c:ext xmlns:c16="http://schemas.microsoft.com/office/drawing/2014/chart" uri="{C3380CC4-5D6E-409C-BE32-E72D297353CC}">
              <c16:uniqueId val="{00000000-9CE2-48A0-8747-BD86817AE14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99F-4F98-8D90-A35240B7AC6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99F-4F98-8D90-A35240B7AC6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99F-4F98-8D90-A35240B7AC6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99F-4F98-8D90-A35240B7AC6A}"/>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E99F-4F98-8D90-A35240B7AC6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強く感じる</c:v>
                </c:pt>
                <c:pt idx="1">
                  <c:v>ある程度感じる</c:v>
                </c:pt>
                <c:pt idx="2">
                  <c:v>どちらでもない</c:v>
                </c:pt>
                <c:pt idx="3">
                  <c:v>あまり感じない</c:v>
                </c:pt>
                <c:pt idx="4">
                  <c:v>全く感じない</c:v>
                </c:pt>
              </c:strCache>
            </c:strRef>
          </c:cat>
          <c:val>
            <c:numRef>
              <c:f>Sheet1!$B$2:$B$6</c:f>
              <c:numCache>
                <c:formatCode>General</c:formatCode>
                <c:ptCount val="5"/>
                <c:pt idx="0">
                  <c:v>10</c:v>
                </c:pt>
                <c:pt idx="1">
                  <c:v>23</c:v>
                </c:pt>
                <c:pt idx="2">
                  <c:v>2</c:v>
                </c:pt>
                <c:pt idx="3">
                  <c:v>0</c:v>
                </c:pt>
                <c:pt idx="4">
                  <c:v>0</c:v>
                </c:pt>
              </c:numCache>
            </c:numRef>
          </c:val>
          <c:extLst>
            <c:ext xmlns:c16="http://schemas.microsoft.com/office/drawing/2014/chart" uri="{C3380CC4-5D6E-409C-BE32-E72D297353CC}">
              <c16:uniqueId val="{0000000A-E99F-4F98-8D90-A35240B7AC6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2639644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68554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45598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2685358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311223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784799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1074112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206627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417821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192672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CDC6E82-5D7D-45C7-8273-330AF49E104A}" type="datetimeFigureOut">
              <a:rPr kumimoji="1" lang="ja-JP" altLang="en-US" smtClean="0"/>
              <a:t>2024/3/7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381430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C6E82-5D7D-45C7-8273-330AF49E104A}" type="datetimeFigureOut">
              <a:rPr kumimoji="1" lang="ja-JP" altLang="en-US" smtClean="0"/>
              <a:t>2024/3/7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CDA33-9CAA-4D5F-A86A-FF0A782A8479}" type="slidenum">
              <a:rPr kumimoji="1" lang="ja-JP" altLang="en-US" smtClean="0"/>
              <a:t>‹#›</a:t>
            </a:fld>
            <a:endParaRPr kumimoji="1" lang="ja-JP" altLang="en-US"/>
          </a:p>
        </p:txBody>
      </p:sp>
    </p:spTree>
    <p:extLst>
      <p:ext uri="{BB962C8B-B14F-4D97-AF65-F5344CB8AC3E}">
        <p14:creationId xmlns:p14="http://schemas.microsoft.com/office/powerpoint/2010/main" val="3493156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35182" y="1122363"/>
            <a:ext cx="9732818" cy="2387600"/>
          </a:xfrm>
        </p:spPr>
        <p:txBody>
          <a:bodyPr>
            <a:normAutofit fontScale="90000"/>
          </a:bodyPr>
          <a:lstStyle/>
          <a:p>
            <a:pPr algn="l"/>
            <a:r>
              <a:rPr kumimoji="1" lang="ja-JP" altLang="en-US" dirty="0"/>
              <a:t>岐阜大学での</a:t>
            </a:r>
            <a:br>
              <a:rPr kumimoji="1" lang="en-US" altLang="ja-JP" dirty="0"/>
            </a:br>
            <a:r>
              <a:rPr kumimoji="1" lang="ja-JP" altLang="en-US" dirty="0"/>
              <a:t>　　子育て支援に対する取り組み</a:t>
            </a:r>
          </a:p>
        </p:txBody>
      </p:sp>
      <p:sp>
        <p:nvSpPr>
          <p:cNvPr id="3" name="サブタイトル 2"/>
          <p:cNvSpPr>
            <a:spLocks noGrp="1"/>
          </p:cNvSpPr>
          <p:nvPr>
            <p:ph type="subTitle" idx="1"/>
          </p:nvPr>
        </p:nvSpPr>
        <p:spPr>
          <a:xfrm>
            <a:off x="1609060" y="4017298"/>
            <a:ext cx="9144000" cy="1655762"/>
          </a:xfrm>
        </p:spPr>
        <p:txBody>
          <a:bodyPr/>
          <a:lstStyle/>
          <a:p>
            <a:r>
              <a:rPr kumimoji="1" lang="ja-JP" altLang="en-US" dirty="0"/>
              <a:t>岐阜大学耳鼻咽喉科頭頸部外科臨床講師</a:t>
            </a:r>
            <a:endParaRPr kumimoji="1" lang="en-US" altLang="ja-JP" dirty="0"/>
          </a:p>
          <a:p>
            <a:r>
              <a:rPr lang="ja-JP" altLang="en-US" dirty="0"/>
              <a:t>岐阜県難聴児支援センター副センター長</a:t>
            </a:r>
            <a:endParaRPr lang="en-US" altLang="ja-JP" dirty="0"/>
          </a:p>
          <a:p>
            <a:r>
              <a:rPr kumimoji="1" lang="ja-JP" altLang="en-US" dirty="0"/>
              <a:t>上田（小原）　奈津子</a:t>
            </a:r>
          </a:p>
        </p:txBody>
      </p:sp>
    </p:spTree>
    <p:extLst>
      <p:ext uri="{BB962C8B-B14F-4D97-AF65-F5344CB8AC3E}">
        <p14:creationId xmlns:p14="http://schemas.microsoft.com/office/powerpoint/2010/main" val="3020466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1130" y="155475"/>
            <a:ext cx="10515600" cy="1325563"/>
          </a:xfrm>
        </p:spPr>
        <p:txBody>
          <a:bodyPr/>
          <a:lstStyle/>
          <a:p>
            <a:r>
              <a:rPr kumimoji="1" lang="ja-JP" altLang="en-US" dirty="0"/>
              <a:t>子育て女医に対しての満足度調査</a:t>
            </a:r>
          </a:p>
        </p:txBody>
      </p:sp>
      <p:graphicFrame>
        <p:nvGraphicFramePr>
          <p:cNvPr id="6" name="コンテンツ プレースホルダー 5">
            <a:extLst>
              <a:ext uri="{FF2B5EF4-FFF2-40B4-BE49-F238E27FC236}">
                <a16:creationId xmlns:a16="http://schemas.microsoft.com/office/drawing/2014/main" id="{217F92C6-104A-A872-A79A-45F5F97552E7}"/>
              </a:ext>
            </a:extLst>
          </p:cNvPr>
          <p:cNvGraphicFramePr>
            <a:graphicFrameLocks noGrp="1"/>
          </p:cNvGraphicFramePr>
          <p:nvPr>
            <p:ph idx="1"/>
            <p:extLst>
              <p:ext uri="{D42A27DB-BD31-4B8C-83A1-F6EECF244321}">
                <p14:modId xmlns:p14="http://schemas.microsoft.com/office/powerpoint/2010/main" val="876424674"/>
              </p:ext>
            </p:extLst>
          </p:nvPr>
        </p:nvGraphicFramePr>
        <p:xfrm>
          <a:off x="0" y="1597791"/>
          <a:ext cx="5828414" cy="4894152"/>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a:extLst>
              <a:ext uri="{FF2B5EF4-FFF2-40B4-BE49-F238E27FC236}">
                <a16:creationId xmlns:a16="http://schemas.microsoft.com/office/drawing/2014/main" id="{739FB746-761B-731F-ACD2-F542FBEC5168}"/>
              </a:ext>
            </a:extLst>
          </p:cNvPr>
          <p:cNvSpPr txBox="1"/>
          <p:nvPr/>
        </p:nvSpPr>
        <p:spPr>
          <a:xfrm>
            <a:off x="5528930" y="1690688"/>
            <a:ext cx="6507126" cy="3416320"/>
          </a:xfrm>
          <a:prstGeom prst="rect">
            <a:avLst/>
          </a:prstGeom>
          <a:solidFill>
            <a:schemeClr val="bg1"/>
          </a:solidFill>
          <a:ln>
            <a:solidFill>
              <a:schemeClr val="accent1">
                <a:lumMod val="50000"/>
              </a:schemeClr>
            </a:solidFill>
          </a:ln>
        </p:spPr>
        <p:txBody>
          <a:bodyPr wrap="square" rtlCol="0">
            <a:spAutoFit/>
          </a:bodyPr>
          <a:lstStyle/>
          <a:p>
            <a:r>
              <a:rPr lang="ja-JP" altLang="en-US" sz="2400" dirty="0"/>
              <a:t>・比較的高い満足度を得られている</a:t>
            </a:r>
            <a:endParaRPr lang="en-US" altLang="ja-JP" sz="2400" dirty="0"/>
          </a:p>
          <a:p>
            <a:endParaRPr lang="en-US" altLang="ja-JP" sz="2400" dirty="0"/>
          </a:p>
          <a:p>
            <a:r>
              <a:rPr lang="ja-JP" altLang="en-US" sz="2400" dirty="0"/>
              <a:t>・満足度が低い要因として、</a:t>
            </a:r>
            <a:endParaRPr lang="en-US" altLang="ja-JP" sz="2400" dirty="0"/>
          </a:p>
          <a:p>
            <a:r>
              <a:rPr lang="ja-JP" altLang="en-US" sz="2400" dirty="0"/>
              <a:t>「もっと仕事がしたいが子供・家庭の事情もあり思うようにできない」</a:t>
            </a:r>
            <a:endParaRPr lang="en-US" altLang="ja-JP" sz="2400" dirty="0"/>
          </a:p>
          <a:p>
            <a:r>
              <a:rPr lang="ja-JP" altLang="en-US" sz="2400" dirty="0"/>
              <a:t>「担当手術に入っている際に時間を過ぎてしまう場合にお迎えなど困ることがあった」</a:t>
            </a:r>
            <a:endParaRPr lang="en-US" altLang="ja-JP" sz="2400" dirty="0"/>
          </a:p>
          <a:p>
            <a:r>
              <a:rPr lang="ja-JP" altLang="en-US" sz="2400" dirty="0"/>
              <a:t>「復帰直後に転勤があることで負担がかかった」</a:t>
            </a:r>
            <a:endParaRPr lang="en-US" altLang="ja-JP" sz="2400" dirty="0"/>
          </a:p>
          <a:p>
            <a:r>
              <a:rPr lang="ja-JP" altLang="en-US" sz="2400" dirty="0"/>
              <a:t>　などの声があった。</a:t>
            </a:r>
            <a:endParaRPr lang="en-US" altLang="ja-JP" sz="2400" dirty="0"/>
          </a:p>
        </p:txBody>
      </p:sp>
      <p:sp>
        <p:nvSpPr>
          <p:cNvPr id="10" name="矢印: 下 9">
            <a:extLst>
              <a:ext uri="{FF2B5EF4-FFF2-40B4-BE49-F238E27FC236}">
                <a16:creationId xmlns:a16="http://schemas.microsoft.com/office/drawing/2014/main" id="{4F151AE3-C134-F74F-BEDA-0AAE6FEDBDBD}"/>
              </a:ext>
            </a:extLst>
          </p:cNvPr>
          <p:cNvSpPr/>
          <p:nvPr/>
        </p:nvSpPr>
        <p:spPr>
          <a:xfrm>
            <a:off x="8367823" y="5260209"/>
            <a:ext cx="510363" cy="3963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9B65081-E982-8759-B789-0CF6F79AE094}"/>
              </a:ext>
            </a:extLst>
          </p:cNvPr>
          <p:cNvSpPr txBox="1"/>
          <p:nvPr/>
        </p:nvSpPr>
        <p:spPr>
          <a:xfrm>
            <a:off x="5380073" y="5809722"/>
            <a:ext cx="7938977" cy="830997"/>
          </a:xfrm>
          <a:prstGeom prst="rect">
            <a:avLst/>
          </a:prstGeom>
          <a:noFill/>
        </p:spPr>
        <p:txBody>
          <a:bodyPr wrap="square" rtlCol="0">
            <a:spAutoFit/>
          </a:bodyPr>
          <a:lstStyle/>
          <a:p>
            <a:r>
              <a:rPr kumimoji="1" lang="ja-JP" altLang="en-US" sz="2400" b="1" dirty="0"/>
              <a:t>さらに個々への聞き取りや、</a:t>
            </a:r>
            <a:endParaRPr kumimoji="1" lang="en-US" altLang="ja-JP" sz="2400" b="1" dirty="0"/>
          </a:p>
          <a:p>
            <a:r>
              <a:rPr lang="ja-JP" altLang="en-US" sz="2400" b="1" dirty="0"/>
              <a:t>　　　　　　　　</a:t>
            </a:r>
            <a:r>
              <a:rPr kumimoji="1" lang="ja-JP" altLang="en-US" sz="2400" b="1" dirty="0"/>
              <a:t>その他の医師への意識改革も必要！</a:t>
            </a:r>
            <a:endParaRPr lang="en-US" altLang="ja-JP" sz="2400" b="1" dirty="0"/>
          </a:p>
        </p:txBody>
      </p:sp>
    </p:spTree>
    <p:extLst>
      <p:ext uri="{BB962C8B-B14F-4D97-AF65-F5344CB8AC3E}">
        <p14:creationId xmlns:p14="http://schemas.microsoft.com/office/powerpoint/2010/main" val="2154214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144" y="60827"/>
            <a:ext cx="10515600" cy="1325563"/>
          </a:xfrm>
        </p:spPr>
        <p:txBody>
          <a:bodyPr/>
          <a:lstStyle/>
          <a:p>
            <a:r>
              <a:rPr kumimoji="1" lang="ja-JP" altLang="en-US" dirty="0"/>
              <a:t>男性医師の育児支援体制</a:t>
            </a:r>
          </a:p>
        </p:txBody>
      </p:sp>
      <p:sp>
        <p:nvSpPr>
          <p:cNvPr id="3" name="コンテンツ プレースホルダー 2"/>
          <p:cNvSpPr>
            <a:spLocks noGrp="1"/>
          </p:cNvSpPr>
          <p:nvPr>
            <p:ph idx="1"/>
          </p:nvPr>
        </p:nvSpPr>
        <p:spPr>
          <a:xfrm>
            <a:off x="1176671" y="1245667"/>
            <a:ext cx="9571073" cy="5338855"/>
          </a:xfrm>
        </p:spPr>
        <p:txBody>
          <a:bodyPr>
            <a:normAutofit/>
          </a:bodyPr>
          <a:lstStyle/>
          <a:p>
            <a:pPr marL="0" indent="0">
              <a:buNone/>
            </a:pPr>
            <a:endParaRPr lang="en-US" altLang="ja-JP" dirty="0"/>
          </a:p>
          <a:p>
            <a:r>
              <a:rPr kumimoji="1" lang="ja-JP" altLang="en-US" dirty="0"/>
              <a:t>男性医師の育児支援も積極的に薦めている</a:t>
            </a:r>
            <a:endParaRPr kumimoji="1" lang="en-US" altLang="ja-JP" dirty="0"/>
          </a:p>
          <a:p>
            <a:pPr marL="0" indent="0">
              <a:buNone/>
            </a:pPr>
            <a:r>
              <a:rPr lang="ja-JP" altLang="en-US" dirty="0"/>
              <a:t>　育児参加のための必要な休暇取得</a:t>
            </a:r>
            <a:endParaRPr lang="en-US" altLang="ja-JP" dirty="0"/>
          </a:p>
          <a:p>
            <a:pPr marL="0" indent="0">
              <a:buNone/>
            </a:pPr>
            <a:r>
              <a:rPr kumimoji="1" lang="ja-JP" altLang="en-US" dirty="0"/>
              <a:t>　育児休暇取得も推奨</a:t>
            </a:r>
            <a:endParaRPr lang="en-US" altLang="ja-JP" dirty="0"/>
          </a:p>
          <a:p>
            <a:r>
              <a:rPr kumimoji="1" lang="ja-JP" altLang="en-US" dirty="0"/>
              <a:t>定期的に医局員アンケートを実施　希望の確認</a:t>
            </a:r>
            <a:endParaRPr kumimoji="1" lang="en-US" altLang="ja-JP" dirty="0"/>
          </a:p>
          <a:p>
            <a:pPr marL="0" indent="0">
              <a:buNone/>
            </a:pPr>
            <a:r>
              <a:rPr lang="ja-JP" altLang="en-US" dirty="0"/>
              <a:t>　各家庭の事情に応じて転勤先などについても配慮</a:t>
            </a:r>
            <a:endParaRPr lang="en-US" altLang="ja-JP" dirty="0"/>
          </a:p>
          <a:p>
            <a:pPr marL="0" indent="0">
              <a:buNone/>
            </a:pPr>
            <a:endParaRPr lang="en-US" altLang="ja-JP" dirty="0"/>
          </a:p>
          <a:p>
            <a:endParaRPr kumimoji="1" lang="en-US" altLang="ja-JP" dirty="0"/>
          </a:p>
          <a:p>
            <a:endParaRPr kumimoji="1" lang="ja-JP" altLang="en-US" dirty="0"/>
          </a:p>
        </p:txBody>
      </p:sp>
      <p:sp>
        <p:nvSpPr>
          <p:cNvPr id="4" name="テキスト ボックス 3">
            <a:extLst>
              <a:ext uri="{FF2B5EF4-FFF2-40B4-BE49-F238E27FC236}">
                <a16:creationId xmlns:a16="http://schemas.microsoft.com/office/drawing/2014/main" id="{6B006DD1-9EBF-D8DE-CD78-2687CC6AC9D7}"/>
              </a:ext>
            </a:extLst>
          </p:cNvPr>
          <p:cNvSpPr txBox="1"/>
          <p:nvPr/>
        </p:nvSpPr>
        <p:spPr>
          <a:xfrm>
            <a:off x="660991" y="4773673"/>
            <a:ext cx="11151781" cy="1661993"/>
          </a:xfrm>
          <a:prstGeom prst="rect">
            <a:avLst/>
          </a:prstGeom>
          <a:noFill/>
          <a:ln w="38100">
            <a:solidFill>
              <a:srgbClr val="0070C0"/>
            </a:solidFill>
          </a:ln>
        </p:spPr>
        <p:txBody>
          <a:bodyPr wrap="square" rtlCol="0">
            <a:spAutoFit/>
          </a:bodyPr>
          <a:lstStyle/>
          <a:p>
            <a:pPr marL="0" indent="0">
              <a:buNone/>
            </a:pPr>
            <a:r>
              <a:rPr lang="ja-JP" altLang="en-US" sz="2800" dirty="0"/>
              <a:t>女性医師の育児支援についてもともと理解のある職場ではあったが、</a:t>
            </a:r>
            <a:endParaRPr lang="en-US" altLang="ja-JP" sz="2800" dirty="0"/>
          </a:p>
          <a:p>
            <a:pPr marL="0" indent="0">
              <a:buNone/>
            </a:pPr>
            <a:r>
              <a:rPr lang="ja-JP" altLang="en-US" sz="2800" dirty="0"/>
              <a:t>「女性医師だから」ではなく、男女関わらず仕事と家庭の両立維持が可能な職場を目指すためにも男性医師の育児支援体制の整備は必須！</a:t>
            </a:r>
            <a:endParaRPr lang="en-US" altLang="ja-JP" sz="2800" dirty="0"/>
          </a:p>
          <a:p>
            <a:pPr marL="0" indent="0">
              <a:buNone/>
            </a:pPr>
            <a:endParaRPr kumimoji="1" lang="en-US" altLang="ja-JP" dirty="0"/>
          </a:p>
        </p:txBody>
      </p:sp>
    </p:spTree>
    <p:extLst>
      <p:ext uri="{BB962C8B-B14F-4D97-AF65-F5344CB8AC3E}">
        <p14:creationId xmlns:p14="http://schemas.microsoft.com/office/powerpoint/2010/main" val="4036661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A5B869E-BAA0-DA4D-8D56-BE10BD5FA141}"/>
              </a:ext>
            </a:extLst>
          </p:cNvPr>
          <p:cNvPicPr>
            <a:picLocks noChangeAspect="1"/>
          </p:cNvPicPr>
          <p:nvPr/>
        </p:nvPicPr>
        <p:blipFill rotWithShape="1">
          <a:blip r:embed="rId2"/>
          <a:srcRect l="23146" t="36274" r="16969" b="28059"/>
          <a:stretch/>
        </p:blipFill>
        <p:spPr>
          <a:xfrm>
            <a:off x="9025148" y="99908"/>
            <a:ext cx="3080910" cy="2445945"/>
          </a:xfrm>
          <a:prstGeom prst="rect">
            <a:avLst/>
          </a:prstGeom>
        </p:spPr>
      </p:pic>
      <p:sp>
        <p:nvSpPr>
          <p:cNvPr id="29" name="四角形: 角を丸くする 28">
            <a:extLst>
              <a:ext uri="{FF2B5EF4-FFF2-40B4-BE49-F238E27FC236}">
                <a16:creationId xmlns:a16="http://schemas.microsoft.com/office/drawing/2014/main" id="{8AD192D1-AE22-B121-D12A-705BF67DC4BE}"/>
              </a:ext>
            </a:extLst>
          </p:cNvPr>
          <p:cNvSpPr/>
          <p:nvPr/>
        </p:nvSpPr>
        <p:spPr>
          <a:xfrm>
            <a:off x="155718" y="3275665"/>
            <a:ext cx="4581218" cy="266668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BC46585-ED03-C0BE-E86A-6DD875062AC9}"/>
              </a:ext>
            </a:extLst>
          </p:cNvPr>
          <p:cNvSpPr txBox="1"/>
          <p:nvPr/>
        </p:nvSpPr>
        <p:spPr>
          <a:xfrm>
            <a:off x="545327" y="87679"/>
            <a:ext cx="11127740" cy="1138773"/>
          </a:xfrm>
          <a:prstGeom prst="rect">
            <a:avLst/>
          </a:prstGeom>
          <a:noFill/>
        </p:spPr>
        <p:txBody>
          <a:bodyPr wrap="square" rtlCol="0">
            <a:spAutoFit/>
          </a:bodyPr>
          <a:lstStyle/>
          <a:p>
            <a:r>
              <a:rPr lang="ja-JP" altLang="en-US" sz="3200" b="1" dirty="0"/>
              <a:t>卒後</a:t>
            </a:r>
            <a:r>
              <a:rPr lang="en-US" altLang="ja-JP" sz="3200" b="1" dirty="0"/>
              <a:t>8</a:t>
            </a:r>
            <a:r>
              <a:rPr lang="ja-JP" altLang="en-US" sz="3200" b="1" dirty="0"/>
              <a:t>年目　</a:t>
            </a:r>
            <a:r>
              <a:rPr kumimoji="1" lang="ja-JP" altLang="en-US" sz="3200" b="1" dirty="0"/>
              <a:t>耳鼻咽喉科専門医　大学院生</a:t>
            </a:r>
            <a:endParaRPr kumimoji="1" lang="en-US" altLang="ja-JP" sz="3200" b="1" dirty="0"/>
          </a:p>
          <a:p>
            <a:r>
              <a:rPr lang="ja-JP" altLang="en-US" dirty="0"/>
              <a:t>　妻：総合内科医師（総合診療専門医　新・家庭医療専門医　総合診療特任指導医）</a:t>
            </a:r>
            <a:endParaRPr lang="en-US" altLang="ja-JP" dirty="0"/>
          </a:p>
          <a:p>
            <a:r>
              <a:rPr kumimoji="1" lang="ja-JP" altLang="en-US" dirty="0"/>
              <a:t>　</a:t>
            </a:r>
            <a:r>
              <a:rPr lang="ja-JP" altLang="en-US" dirty="0"/>
              <a:t>子</a:t>
            </a:r>
            <a:r>
              <a:rPr kumimoji="1" lang="ja-JP" altLang="en-US" dirty="0"/>
              <a:t>：</a:t>
            </a:r>
            <a:r>
              <a:rPr kumimoji="1" lang="en-US" altLang="ja-JP" dirty="0"/>
              <a:t>3</a:t>
            </a:r>
            <a:r>
              <a:rPr kumimoji="1" lang="ja-JP" altLang="en-US" dirty="0"/>
              <a:t>歳　１歳</a:t>
            </a:r>
          </a:p>
        </p:txBody>
      </p:sp>
      <p:graphicFrame>
        <p:nvGraphicFramePr>
          <p:cNvPr id="3" name="表 2">
            <a:extLst>
              <a:ext uri="{FF2B5EF4-FFF2-40B4-BE49-F238E27FC236}">
                <a16:creationId xmlns:a16="http://schemas.microsoft.com/office/drawing/2014/main" id="{CC5B970C-BC26-2469-0DD1-3E002986AB50}"/>
              </a:ext>
            </a:extLst>
          </p:cNvPr>
          <p:cNvGraphicFramePr>
            <a:graphicFrameLocks noGrp="1"/>
          </p:cNvGraphicFramePr>
          <p:nvPr>
            <p:extLst>
              <p:ext uri="{D42A27DB-BD31-4B8C-83A1-F6EECF244321}">
                <p14:modId xmlns:p14="http://schemas.microsoft.com/office/powerpoint/2010/main" val="3544769754"/>
              </p:ext>
            </p:extLst>
          </p:nvPr>
        </p:nvGraphicFramePr>
        <p:xfrm>
          <a:off x="545327" y="1777094"/>
          <a:ext cx="10038080" cy="1377910"/>
        </p:xfrm>
        <a:graphic>
          <a:graphicData uri="http://schemas.openxmlformats.org/drawingml/2006/table">
            <a:tbl>
              <a:tblPr firstRow="1" bandRow="1">
                <a:tableStyleId>{5C22544A-7EE6-4342-B048-85BDC9FD1C3A}</a:tableStyleId>
              </a:tblPr>
              <a:tblGrid>
                <a:gridCol w="1254760">
                  <a:extLst>
                    <a:ext uri="{9D8B030D-6E8A-4147-A177-3AD203B41FA5}">
                      <a16:colId xmlns:a16="http://schemas.microsoft.com/office/drawing/2014/main" val="963639200"/>
                    </a:ext>
                  </a:extLst>
                </a:gridCol>
                <a:gridCol w="1254760">
                  <a:extLst>
                    <a:ext uri="{9D8B030D-6E8A-4147-A177-3AD203B41FA5}">
                      <a16:colId xmlns:a16="http://schemas.microsoft.com/office/drawing/2014/main" val="1734922631"/>
                    </a:ext>
                  </a:extLst>
                </a:gridCol>
                <a:gridCol w="1254760">
                  <a:extLst>
                    <a:ext uri="{9D8B030D-6E8A-4147-A177-3AD203B41FA5}">
                      <a16:colId xmlns:a16="http://schemas.microsoft.com/office/drawing/2014/main" val="3588929848"/>
                    </a:ext>
                  </a:extLst>
                </a:gridCol>
                <a:gridCol w="1254760">
                  <a:extLst>
                    <a:ext uri="{9D8B030D-6E8A-4147-A177-3AD203B41FA5}">
                      <a16:colId xmlns:a16="http://schemas.microsoft.com/office/drawing/2014/main" val="152485998"/>
                    </a:ext>
                  </a:extLst>
                </a:gridCol>
                <a:gridCol w="1254760">
                  <a:extLst>
                    <a:ext uri="{9D8B030D-6E8A-4147-A177-3AD203B41FA5}">
                      <a16:colId xmlns:a16="http://schemas.microsoft.com/office/drawing/2014/main" val="4255569440"/>
                    </a:ext>
                  </a:extLst>
                </a:gridCol>
                <a:gridCol w="1254760">
                  <a:extLst>
                    <a:ext uri="{9D8B030D-6E8A-4147-A177-3AD203B41FA5}">
                      <a16:colId xmlns:a16="http://schemas.microsoft.com/office/drawing/2014/main" val="1316015047"/>
                    </a:ext>
                  </a:extLst>
                </a:gridCol>
                <a:gridCol w="1254760">
                  <a:extLst>
                    <a:ext uri="{9D8B030D-6E8A-4147-A177-3AD203B41FA5}">
                      <a16:colId xmlns:a16="http://schemas.microsoft.com/office/drawing/2014/main" val="2894716990"/>
                    </a:ext>
                  </a:extLst>
                </a:gridCol>
                <a:gridCol w="1254760">
                  <a:extLst>
                    <a:ext uri="{9D8B030D-6E8A-4147-A177-3AD203B41FA5}">
                      <a16:colId xmlns:a16="http://schemas.microsoft.com/office/drawing/2014/main" val="2321109193"/>
                    </a:ext>
                  </a:extLst>
                </a:gridCol>
              </a:tblGrid>
              <a:tr h="688955">
                <a:tc>
                  <a:txBody>
                    <a:bodyPr/>
                    <a:lstStyle/>
                    <a:p>
                      <a:pPr algn="ctr"/>
                      <a:r>
                        <a:rPr kumimoji="1" lang="ja-JP" altLang="en-US" dirty="0"/>
                        <a:t>初期研修</a:t>
                      </a:r>
                    </a:p>
                  </a:txBody>
                  <a:tcPr anchor="ctr"/>
                </a:tc>
                <a:tc>
                  <a:txBody>
                    <a:bodyPr/>
                    <a:lstStyle/>
                    <a:p>
                      <a:endParaRPr kumimoji="1" lang="ja-JP" altLang="en-US" dirty="0"/>
                    </a:p>
                  </a:txBody>
                  <a:tcPr anchor="ctr"/>
                </a:tc>
                <a:tc>
                  <a:txBody>
                    <a:bodyPr/>
                    <a:lstStyle/>
                    <a:p>
                      <a:r>
                        <a:rPr kumimoji="1" lang="ja-JP" altLang="en-US" dirty="0"/>
                        <a:t>後期研修</a:t>
                      </a:r>
                      <a:endParaRPr kumimoji="1" lang="en-US" altLang="ja-JP" dirty="0"/>
                    </a:p>
                    <a:p>
                      <a:endParaRPr kumimoji="1" lang="en-US" altLang="ja-JP" dirty="0"/>
                    </a:p>
                  </a:txBody>
                  <a:tcPr anchor="ctr"/>
                </a:tc>
                <a:tc>
                  <a:txBody>
                    <a:bodyPr/>
                    <a:lstStyle/>
                    <a:p>
                      <a:endParaRPr kumimoji="1" lang="ja-JP" altLang="en-US" dirty="0"/>
                    </a:p>
                  </a:txBody>
                  <a:tcPr/>
                </a:tc>
                <a:tc>
                  <a:txBody>
                    <a:bodyPr/>
                    <a:lstStyle/>
                    <a:p>
                      <a:endParaRPr kumimoji="1" lang="ja-JP" altLang="en-US"/>
                    </a:p>
                  </a:txBody>
                  <a:tcPr anchor="ctr"/>
                </a:tc>
                <a:tc>
                  <a:txBody>
                    <a:bodyPr/>
                    <a:lstStyle/>
                    <a:p>
                      <a:endParaRPr kumimoji="1" lang="en-US" altLang="ja-JP" dirty="0"/>
                    </a:p>
                    <a:p>
                      <a:pPr algn="ctr"/>
                      <a:r>
                        <a:rPr kumimoji="1" lang="ja-JP" altLang="en-US" dirty="0">
                          <a:solidFill>
                            <a:srgbClr val="FFFF00"/>
                          </a:solidFill>
                        </a:rPr>
                        <a:t>大学院</a:t>
                      </a:r>
                    </a:p>
                  </a:txBody>
                  <a:tcPr anchor="ctr"/>
                </a:tc>
                <a:tc>
                  <a:txBody>
                    <a:bodyPr/>
                    <a:lstStyle/>
                    <a:p>
                      <a:pPr algn="ctr"/>
                      <a:r>
                        <a:rPr kumimoji="1" lang="ja-JP" altLang="en-US" sz="1400" dirty="0">
                          <a:solidFill>
                            <a:schemeClr val="bg1"/>
                          </a:solidFill>
                        </a:rPr>
                        <a:t>大学病院勤務</a:t>
                      </a:r>
                      <a:endParaRPr kumimoji="1" lang="en-US" altLang="ja-JP" sz="1400" dirty="0">
                        <a:solidFill>
                          <a:schemeClr val="bg1"/>
                        </a:solidFill>
                      </a:endParaRPr>
                    </a:p>
                    <a:p>
                      <a:endParaRPr kumimoji="1" lang="ja-JP" altLang="en-US" dirty="0"/>
                    </a:p>
                  </a:txBody>
                  <a:tcPr anchor="ctr"/>
                </a:tc>
                <a:tc>
                  <a:txBody>
                    <a:bodyPr/>
                    <a:lstStyle/>
                    <a:p>
                      <a:endParaRPr kumimoji="1" lang="ja-JP" altLang="en-US" dirty="0"/>
                    </a:p>
                  </a:txBody>
                  <a:tcPr anchor="ctr"/>
                </a:tc>
                <a:extLst>
                  <a:ext uri="{0D108BD9-81ED-4DB2-BD59-A6C34878D82A}">
                    <a16:rowId xmlns:a16="http://schemas.microsoft.com/office/drawing/2014/main" val="3007512570"/>
                  </a:ext>
                </a:extLst>
              </a:tr>
              <a:tr h="688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chemeClr val="tx1"/>
                          </a:solidFill>
                        </a:rPr>
                        <a:t>初期研修</a:t>
                      </a:r>
                      <a:endParaRPr kumimoji="1" lang="ja-JP" altLang="en-US" b="1" dirty="0"/>
                    </a:p>
                  </a:txBody>
                  <a:tcPr anchor="ctr"/>
                </a:tc>
                <a:tc>
                  <a:txBody>
                    <a:bodyPr/>
                    <a:lstStyle/>
                    <a:p>
                      <a:endParaRPr kumimoji="1" lang="ja-JP"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後期研修</a:t>
                      </a:r>
                    </a:p>
                  </a:txBody>
                  <a:tcPr anchor="ctr"/>
                </a:tc>
                <a:tc>
                  <a:txBody>
                    <a:bodyPr/>
                    <a:lstStyle/>
                    <a:p>
                      <a:endParaRPr kumimoji="1" lang="ja-JP" altLang="en-US" dirty="0"/>
                    </a:p>
                  </a:txBody>
                  <a:tcPr anchor="ctr"/>
                </a:tc>
                <a:tc>
                  <a:txBody>
                    <a:bodyPr/>
                    <a:lstStyle/>
                    <a:p>
                      <a:endParaRPr kumimoji="1" lang="ja-JP" altLang="en-US" dirty="0"/>
                    </a:p>
                  </a:txBody>
                  <a:tcPr anchor="ctr"/>
                </a:tc>
                <a:tc>
                  <a:txBody>
                    <a:bodyPr/>
                    <a:lstStyle/>
                    <a:p>
                      <a:pPr algn="ctr"/>
                      <a:r>
                        <a:rPr kumimoji="1" lang="ja-JP" altLang="en-US" b="1" dirty="0"/>
                        <a:t>現職</a:t>
                      </a:r>
                      <a:r>
                        <a:rPr kumimoji="1" lang="en-US" altLang="ja-JP" b="1" dirty="0"/>
                        <a:t>※</a:t>
                      </a:r>
                      <a:endParaRPr kumimoji="1" lang="ja-JP" altLang="en-US" b="1" dirty="0"/>
                    </a:p>
                  </a:txBody>
                  <a:tcPr anchor="ctr"/>
                </a:tc>
                <a:tc>
                  <a:txBody>
                    <a:bodyPr/>
                    <a:lstStyle/>
                    <a:p>
                      <a:endParaRPr kumimoji="1" lang="ja-JP" altLang="en-US" dirty="0"/>
                    </a:p>
                  </a:txBody>
                  <a:tcPr anchor="ctr"/>
                </a:tc>
                <a:tc>
                  <a:txBody>
                    <a:bodyPr/>
                    <a:lstStyle/>
                    <a:p>
                      <a:endParaRPr kumimoji="1" lang="ja-JP" altLang="en-US" dirty="0"/>
                    </a:p>
                  </a:txBody>
                  <a:tcPr anchor="ctr"/>
                </a:tc>
                <a:extLst>
                  <a:ext uri="{0D108BD9-81ED-4DB2-BD59-A6C34878D82A}">
                    <a16:rowId xmlns:a16="http://schemas.microsoft.com/office/drawing/2014/main" val="2564910663"/>
                  </a:ext>
                </a:extLst>
              </a:tr>
            </a:tbl>
          </a:graphicData>
        </a:graphic>
      </p:graphicFrame>
      <p:graphicFrame>
        <p:nvGraphicFramePr>
          <p:cNvPr id="6" name="表 5">
            <a:extLst>
              <a:ext uri="{FF2B5EF4-FFF2-40B4-BE49-F238E27FC236}">
                <a16:creationId xmlns:a16="http://schemas.microsoft.com/office/drawing/2014/main" id="{92AF60C2-915E-F3E6-18AE-BEEE26F1712D}"/>
              </a:ext>
            </a:extLst>
          </p:cNvPr>
          <p:cNvGraphicFramePr>
            <a:graphicFrameLocks noGrp="1"/>
          </p:cNvGraphicFramePr>
          <p:nvPr>
            <p:extLst>
              <p:ext uri="{D42A27DB-BD31-4B8C-83A1-F6EECF244321}">
                <p14:modId xmlns:p14="http://schemas.microsoft.com/office/powerpoint/2010/main" val="1168399589"/>
              </p:ext>
            </p:extLst>
          </p:nvPr>
        </p:nvGraphicFramePr>
        <p:xfrm>
          <a:off x="545327" y="1362750"/>
          <a:ext cx="10038080" cy="370840"/>
        </p:xfrm>
        <a:graphic>
          <a:graphicData uri="http://schemas.openxmlformats.org/drawingml/2006/table">
            <a:tbl>
              <a:tblPr firstRow="1" bandRow="1">
                <a:tableStyleId>{5C22544A-7EE6-4342-B048-85BDC9FD1C3A}</a:tableStyleId>
              </a:tblPr>
              <a:tblGrid>
                <a:gridCol w="1254760">
                  <a:extLst>
                    <a:ext uri="{9D8B030D-6E8A-4147-A177-3AD203B41FA5}">
                      <a16:colId xmlns:a16="http://schemas.microsoft.com/office/drawing/2014/main" val="1532762317"/>
                    </a:ext>
                  </a:extLst>
                </a:gridCol>
                <a:gridCol w="1254760">
                  <a:extLst>
                    <a:ext uri="{9D8B030D-6E8A-4147-A177-3AD203B41FA5}">
                      <a16:colId xmlns:a16="http://schemas.microsoft.com/office/drawing/2014/main" val="3298789889"/>
                    </a:ext>
                  </a:extLst>
                </a:gridCol>
                <a:gridCol w="1254760">
                  <a:extLst>
                    <a:ext uri="{9D8B030D-6E8A-4147-A177-3AD203B41FA5}">
                      <a16:colId xmlns:a16="http://schemas.microsoft.com/office/drawing/2014/main" val="3222979255"/>
                    </a:ext>
                  </a:extLst>
                </a:gridCol>
                <a:gridCol w="1254760">
                  <a:extLst>
                    <a:ext uri="{9D8B030D-6E8A-4147-A177-3AD203B41FA5}">
                      <a16:colId xmlns:a16="http://schemas.microsoft.com/office/drawing/2014/main" val="1834001143"/>
                    </a:ext>
                  </a:extLst>
                </a:gridCol>
                <a:gridCol w="1254760">
                  <a:extLst>
                    <a:ext uri="{9D8B030D-6E8A-4147-A177-3AD203B41FA5}">
                      <a16:colId xmlns:a16="http://schemas.microsoft.com/office/drawing/2014/main" val="3041865562"/>
                    </a:ext>
                  </a:extLst>
                </a:gridCol>
                <a:gridCol w="1254760">
                  <a:extLst>
                    <a:ext uri="{9D8B030D-6E8A-4147-A177-3AD203B41FA5}">
                      <a16:colId xmlns:a16="http://schemas.microsoft.com/office/drawing/2014/main" val="4206409628"/>
                    </a:ext>
                  </a:extLst>
                </a:gridCol>
                <a:gridCol w="1254760">
                  <a:extLst>
                    <a:ext uri="{9D8B030D-6E8A-4147-A177-3AD203B41FA5}">
                      <a16:colId xmlns:a16="http://schemas.microsoft.com/office/drawing/2014/main" val="67018951"/>
                    </a:ext>
                  </a:extLst>
                </a:gridCol>
                <a:gridCol w="1254760">
                  <a:extLst>
                    <a:ext uri="{9D8B030D-6E8A-4147-A177-3AD203B41FA5}">
                      <a16:colId xmlns:a16="http://schemas.microsoft.com/office/drawing/2014/main" val="1972699485"/>
                    </a:ext>
                  </a:extLst>
                </a:gridCol>
              </a:tblGrid>
              <a:tr h="370840">
                <a:tc>
                  <a:txBody>
                    <a:bodyPr/>
                    <a:lstStyle/>
                    <a:p>
                      <a:pPr algn="ctr"/>
                      <a:r>
                        <a:rPr kumimoji="1" lang="en-US" altLang="ja-JP" dirty="0"/>
                        <a:t>1</a:t>
                      </a:r>
                      <a:r>
                        <a:rPr kumimoji="1" lang="ja-JP" altLang="en-US" dirty="0"/>
                        <a:t>年目</a:t>
                      </a:r>
                    </a:p>
                  </a:txBody>
                  <a:tcPr>
                    <a:solidFill>
                      <a:srgbClr val="92D050"/>
                    </a:solidFill>
                  </a:tcPr>
                </a:tc>
                <a:tc>
                  <a:txBody>
                    <a:bodyPr/>
                    <a:lstStyle/>
                    <a:p>
                      <a:pPr algn="ctr"/>
                      <a:r>
                        <a:rPr kumimoji="1" lang="en-US" altLang="ja-JP" dirty="0"/>
                        <a:t>2</a:t>
                      </a:r>
                      <a:r>
                        <a:rPr kumimoji="1" lang="ja-JP" altLang="en-US" dirty="0"/>
                        <a:t>年目</a:t>
                      </a:r>
                    </a:p>
                  </a:txBody>
                  <a:tcPr>
                    <a:solidFill>
                      <a:srgbClr val="92D050"/>
                    </a:solidFill>
                  </a:tcPr>
                </a:tc>
                <a:tc>
                  <a:txBody>
                    <a:bodyPr/>
                    <a:lstStyle/>
                    <a:p>
                      <a:pPr algn="ctr"/>
                      <a:r>
                        <a:rPr kumimoji="1" lang="en-US" altLang="ja-JP" dirty="0"/>
                        <a:t>3</a:t>
                      </a:r>
                      <a:r>
                        <a:rPr kumimoji="1" lang="ja-JP" altLang="en-US" dirty="0"/>
                        <a:t>年目</a:t>
                      </a:r>
                    </a:p>
                  </a:txBody>
                  <a:tcPr>
                    <a:solidFill>
                      <a:srgbClr val="92D050"/>
                    </a:solidFill>
                  </a:tcPr>
                </a:tc>
                <a:tc>
                  <a:txBody>
                    <a:bodyPr/>
                    <a:lstStyle/>
                    <a:p>
                      <a:pPr algn="ctr"/>
                      <a:r>
                        <a:rPr kumimoji="1" lang="en-US" altLang="ja-JP" dirty="0"/>
                        <a:t>4</a:t>
                      </a:r>
                      <a:r>
                        <a:rPr kumimoji="1" lang="ja-JP" altLang="en-US" dirty="0"/>
                        <a:t>年目</a:t>
                      </a:r>
                    </a:p>
                  </a:txBody>
                  <a:tcPr>
                    <a:solidFill>
                      <a:srgbClr val="92D050"/>
                    </a:solidFill>
                  </a:tcPr>
                </a:tc>
                <a:tc>
                  <a:txBody>
                    <a:bodyPr/>
                    <a:lstStyle/>
                    <a:p>
                      <a:pPr algn="ctr"/>
                      <a:r>
                        <a:rPr kumimoji="1" lang="en-US" altLang="ja-JP" dirty="0"/>
                        <a:t>5</a:t>
                      </a:r>
                      <a:r>
                        <a:rPr kumimoji="1" lang="ja-JP" altLang="en-US" dirty="0"/>
                        <a:t>年目</a:t>
                      </a:r>
                    </a:p>
                  </a:txBody>
                  <a:tcPr>
                    <a:solidFill>
                      <a:srgbClr val="92D050"/>
                    </a:solidFill>
                  </a:tcPr>
                </a:tc>
                <a:tc>
                  <a:txBody>
                    <a:bodyPr/>
                    <a:lstStyle/>
                    <a:p>
                      <a:pPr algn="ctr"/>
                      <a:r>
                        <a:rPr kumimoji="1" lang="en-US" altLang="ja-JP" dirty="0"/>
                        <a:t>6</a:t>
                      </a:r>
                      <a:r>
                        <a:rPr kumimoji="1" lang="ja-JP" altLang="en-US" dirty="0"/>
                        <a:t>年目</a:t>
                      </a:r>
                    </a:p>
                  </a:txBody>
                  <a:tcPr>
                    <a:solidFill>
                      <a:srgbClr val="92D050"/>
                    </a:solidFill>
                  </a:tcPr>
                </a:tc>
                <a:tc>
                  <a:txBody>
                    <a:bodyPr/>
                    <a:lstStyle/>
                    <a:p>
                      <a:pPr algn="ctr"/>
                      <a:r>
                        <a:rPr kumimoji="1" lang="en-US" altLang="ja-JP" dirty="0"/>
                        <a:t>7</a:t>
                      </a:r>
                      <a:r>
                        <a:rPr kumimoji="1" lang="ja-JP" altLang="en-US" dirty="0"/>
                        <a:t>年目</a:t>
                      </a:r>
                    </a:p>
                  </a:txBody>
                  <a:tcPr>
                    <a:solidFill>
                      <a:srgbClr val="92D050"/>
                    </a:solidFill>
                  </a:tcPr>
                </a:tc>
                <a:tc>
                  <a:txBody>
                    <a:bodyPr/>
                    <a:lstStyle/>
                    <a:p>
                      <a:pPr algn="ctr"/>
                      <a:r>
                        <a:rPr kumimoji="1" lang="en-US" altLang="ja-JP" dirty="0"/>
                        <a:t>8</a:t>
                      </a:r>
                      <a:r>
                        <a:rPr kumimoji="1" lang="ja-JP" altLang="en-US" dirty="0"/>
                        <a:t>年目</a:t>
                      </a:r>
                    </a:p>
                  </a:txBody>
                  <a:tcPr>
                    <a:solidFill>
                      <a:srgbClr val="92D050"/>
                    </a:solidFill>
                  </a:tcPr>
                </a:tc>
                <a:extLst>
                  <a:ext uri="{0D108BD9-81ED-4DB2-BD59-A6C34878D82A}">
                    <a16:rowId xmlns:a16="http://schemas.microsoft.com/office/drawing/2014/main" val="1455674195"/>
                  </a:ext>
                </a:extLst>
              </a:tr>
            </a:tbl>
          </a:graphicData>
        </a:graphic>
      </p:graphicFrame>
      <p:sp>
        <p:nvSpPr>
          <p:cNvPr id="7" name="テキスト ボックス 6">
            <a:extLst>
              <a:ext uri="{FF2B5EF4-FFF2-40B4-BE49-F238E27FC236}">
                <a16:creationId xmlns:a16="http://schemas.microsoft.com/office/drawing/2014/main" id="{0A09AC42-1D27-C77F-FF89-BCDFC4293F66}"/>
              </a:ext>
            </a:extLst>
          </p:cNvPr>
          <p:cNvSpPr txBox="1"/>
          <p:nvPr/>
        </p:nvSpPr>
        <p:spPr>
          <a:xfrm>
            <a:off x="181016" y="2004384"/>
            <a:ext cx="629920" cy="923330"/>
          </a:xfrm>
          <a:prstGeom prst="rect">
            <a:avLst/>
          </a:prstGeom>
          <a:noFill/>
        </p:spPr>
        <p:txBody>
          <a:bodyPr wrap="square" rtlCol="0">
            <a:spAutoFit/>
          </a:bodyPr>
          <a:lstStyle/>
          <a:p>
            <a:r>
              <a:rPr kumimoji="1" lang="ja-JP" altLang="en-US" dirty="0"/>
              <a:t>夫</a:t>
            </a:r>
            <a:endParaRPr kumimoji="1" lang="en-US" altLang="ja-JP" dirty="0"/>
          </a:p>
          <a:p>
            <a:endParaRPr kumimoji="1" lang="en-US" altLang="ja-JP" dirty="0"/>
          </a:p>
          <a:p>
            <a:r>
              <a:rPr lang="ja-JP" altLang="en-US" dirty="0"/>
              <a:t>妻</a:t>
            </a:r>
            <a:endParaRPr kumimoji="1" lang="ja-JP" altLang="en-US" dirty="0"/>
          </a:p>
        </p:txBody>
      </p:sp>
      <p:cxnSp>
        <p:nvCxnSpPr>
          <p:cNvPr id="9" name="直線矢印コネクタ 8">
            <a:extLst>
              <a:ext uri="{FF2B5EF4-FFF2-40B4-BE49-F238E27FC236}">
                <a16:creationId xmlns:a16="http://schemas.microsoft.com/office/drawing/2014/main" id="{67985312-64F0-552B-960D-78D9632558D6}"/>
              </a:ext>
            </a:extLst>
          </p:cNvPr>
          <p:cNvCxnSpPr/>
          <p:nvPr/>
        </p:nvCxnSpPr>
        <p:spPr>
          <a:xfrm>
            <a:off x="1959319" y="2099003"/>
            <a:ext cx="84082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F5EBEE77-7EF2-730B-9EE0-AB5D502661C4}"/>
              </a:ext>
            </a:extLst>
          </p:cNvPr>
          <p:cNvCxnSpPr/>
          <p:nvPr/>
        </p:nvCxnSpPr>
        <p:spPr>
          <a:xfrm>
            <a:off x="1959318" y="2808451"/>
            <a:ext cx="8408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89E839D-BB72-E74A-BE39-C49403C69FAC}"/>
              </a:ext>
            </a:extLst>
          </p:cNvPr>
          <p:cNvCxnSpPr>
            <a:cxnSpLocks/>
          </p:cNvCxnSpPr>
          <p:nvPr/>
        </p:nvCxnSpPr>
        <p:spPr>
          <a:xfrm>
            <a:off x="4455527" y="1959829"/>
            <a:ext cx="334754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26510489-95EC-2D0B-7DFD-CB1A4ED9DCD5}"/>
              </a:ext>
            </a:extLst>
          </p:cNvPr>
          <p:cNvCxnSpPr>
            <a:cxnSpLocks/>
          </p:cNvCxnSpPr>
          <p:nvPr/>
        </p:nvCxnSpPr>
        <p:spPr>
          <a:xfrm>
            <a:off x="8165677" y="2272423"/>
            <a:ext cx="2233449"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D74A6696-2667-02DB-6AA6-30B6D17DE8EF}"/>
              </a:ext>
            </a:extLst>
          </p:cNvPr>
          <p:cNvCxnSpPr/>
          <p:nvPr/>
        </p:nvCxnSpPr>
        <p:spPr>
          <a:xfrm>
            <a:off x="9558299" y="1959829"/>
            <a:ext cx="84082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E830B702-6E21-020D-FCC8-FA1CA48D89A4}"/>
              </a:ext>
            </a:extLst>
          </p:cNvPr>
          <p:cNvCxnSpPr>
            <a:cxnSpLocks/>
          </p:cNvCxnSpPr>
          <p:nvPr/>
        </p:nvCxnSpPr>
        <p:spPr>
          <a:xfrm>
            <a:off x="4455527" y="2808451"/>
            <a:ext cx="230701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矢印: 下 18">
            <a:extLst>
              <a:ext uri="{FF2B5EF4-FFF2-40B4-BE49-F238E27FC236}">
                <a16:creationId xmlns:a16="http://schemas.microsoft.com/office/drawing/2014/main" id="{1DBAC3A8-2609-0AA3-FEEF-D4131A8FFB17}"/>
              </a:ext>
            </a:extLst>
          </p:cNvPr>
          <p:cNvSpPr/>
          <p:nvPr/>
        </p:nvSpPr>
        <p:spPr>
          <a:xfrm rot="10800000">
            <a:off x="8208229" y="3088846"/>
            <a:ext cx="462455" cy="475167"/>
          </a:xfrm>
          <a:prstGeom prst="downArrow">
            <a:avLst>
              <a:gd name="adj1" fmla="val 44507"/>
              <a:gd name="adj2"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下 19">
            <a:extLst>
              <a:ext uri="{FF2B5EF4-FFF2-40B4-BE49-F238E27FC236}">
                <a16:creationId xmlns:a16="http://schemas.microsoft.com/office/drawing/2014/main" id="{97E1DD4D-AA90-73D3-D3D8-4C395FBE2558}"/>
              </a:ext>
            </a:extLst>
          </p:cNvPr>
          <p:cNvSpPr/>
          <p:nvPr/>
        </p:nvSpPr>
        <p:spPr>
          <a:xfrm rot="10800000">
            <a:off x="5788843" y="3003641"/>
            <a:ext cx="462455" cy="48288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1ADB2FC0-C00A-533A-CD60-157261515133}"/>
              </a:ext>
            </a:extLst>
          </p:cNvPr>
          <p:cNvSpPr txBox="1"/>
          <p:nvPr/>
        </p:nvSpPr>
        <p:spPr>
          <a:xfrm>
            <a:off x="6276629" y="3159813"/>
            <a:ext cx="1411013" cy="369332"/>
          </a:xfrm>
          <a:prstGeom prst="rect">
            <a:avLst/>
          </a:prstGeom>
          <a:noFill/>
        </p:spPr>
        <p:txBody>
          <a:bodyPr wrap="square" rtlCol="0">
            <a:spAutoFit/>
          </a:bodyPr>
          <a:lstStyle/>
          <a:p>
            <a:r>
              <a:rPr kumimoji="1" lang="ja-JP" altLang="en-US" dirty="0"/>
              <a:t>長男誕生</a:t>
            </a:r>
          </a:p>
        </p:txBody>
      </p:sp>
      <p:sp>
        <p:nvSpPr>
          <p:cNvPr id="23" name="テキスト ボックス 22">
            <a:extLst>
              <a:ext uri="{FF2B5EF4-FFF2-40B4-BE49-F238E27FC236}">
                <a16:creationId xmlns:a16="http://schemas.microsoft.com/office/drawing/2014/main" id="{A5EEE54D-59B0-8D7F-F875-06BA5D9B3950}"/>
              </a:ext>
            </a:extLst>
          </p:cNvPr>
          <p:cNvSpPr txBox="1"/>
          <p:nvPr/>
        </p:nvSpPr>
        <p:spPr>
          <a:xfrm>
            <a:off x="8886374" y="3182576"/>
            <a:ext cx="1418897" cy="369332"/>
          </a:xfrm>
          <a:prstGeom prst="rect">
            <a:avLst/>
          </a:prstGeom>
          <a:noFill/>
        </p:spPr>
        <p:txBody>
          <a:bodyPr wrap="square">
            <a:spAutoFit/>
          </a:bodyPr>
          <a:lstStyle/>
          <a:p>
            <a:r>
              <a:rPr lang="ja-JP" altLang="en-US" dirty="0"/>
              <a:t>次</a:t>
            </a:r>
            <a:r>
              <a:rPr kumimoji="1" lang="ja-JP" altLang="en-US" dirty="0"/>
              <a:t>男誕生</a:t>
            </a:r>
          </a:p>
        </p:txBody>
      </p:sp>
      <p:cxnSp>
        <p:nvCxnSpPr>
          <p:cNvPr id="24" name="直線矢印コネクタ 23">
            <a:extLst>
              <a:ext uri="{FF2B5EF4-FFF2-40B4-BE49-F238E27FC236}">
                <a16:creationId xmlns:a16="http://schemas.microsoft.com/office/drawing/2014/main" id="{899DEDC1-5AA4-A13B-7F0E-88AA26238240}"/>
              </a:ext>
            </a:extLst>
          </p:cNvPr>
          <p:cNvCxnSpPr>
            <a:cxnSpLocks/>
          </p:cNvCxnSpPr>
          <p:nvPr/>
        </p:nvCxnSpPr>
        <p:spPr>
          <a:xfrm>
            <a:off x="8165677" y="2808451"/>
            <a:ext cx="230701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339C8F0-F78A-EACD-F142-C68C59CDB341}"/>
              </a:ext>
            </a:extLst>
          </p:cNvPr>
          <p:cNvSpPr txBox="1"/>
          <p:nvPr/>
        </p:nvSpPr>
        <p:spPr>
          <a:xfrm>
            <a:off x="7429500" y="2877380"/>
            <a:ext cx="6128845" cy="307777"/>
          </a:xfrm>
          <a:prstGeom prst="rect">
            <a:avLst/>
          </a:prstGeom>
          <a:noFill/>
        </p:spPr>
        <p:txBody>
          <a:bodyPr wrap="square">
            <a:spAutoFit/>
          </a:bodyPr>
          <a:lstStyle/>
          <a:p>
            <a:r>
              <a:rPr kumimoji="1" lang="en-US" altLang="ja-JP" sz="1400" b="1" dirty="0"/>
              <a:t>※</a:t>
            </a:r>
            <a:r>
              <a:rPr kumimoji="1" lang="ja-JP" altLang="en-US" sz="1400" b="1" dirty="0"/>
              <a:t>地域医療振興協会運営診療所　副所長</a:t>
            </a:r>
            <a:endParaRPr kumimoji="1" lang="en-US" altLang="ja-JP" sz="1400" b="1" dirty="0"/>
          </a:p>
        </p:txBody>
      </p:sp>
      <p:sp>
        <p:nvSpPr>
          <p:cNvPr id="28" name="テキスト ボックス 27">
            <a:extLst>
              <a:ext uri="{FF2B5EF4-FFF2-40B4-BE49-F238E27FC236}">
                <a16:creationId xmlns:a16="http://schemas.microsoft.com/office/drawing/2014/main" id="{DA278537-168D-954C-5CE0-ED52D419D54C}"/>
              </a:ext>
            </a:extLst>
          </p:cNvPr>
          <p:cNvSpPr txBox="1"/>
          <p:nvPr/>
        </p:nvSpPr>
        <p:spPr>
          <a:xfrm>
            <a:off x="133022" y="3279707"/>
            <a:ext cx="4531120" cy="399256"/>
          </a:xfrm>
          <a:prstGeom prst="rect">
            <a:avLst/>
          </a:prstGeom>
          <a:noFill/>
        </p:spPr>
        <p:txBody>
          <a:bodyPr wrap="square" rtlCol="0">
            <a:spAutoFit/>
          </a:bodyPr>
          <a:lstStyle/>
          <a:p>
            <a:pPr algn="ctr"/>
            <a:r>
              <a:rPr kumimoji="1" lang="ja-JP" altLang="en-US" sz="2000" b="1" u="sng" dirty="0">
                <a:solidFill>
                  <a:srgbClr val="FF0000"/>
                </a:solidFill>
              </a:rPr>
              <a:t>これまでのキャリア形成の特徴</a:t>
            </a:r>
          </a:p>
        </p:txBody>
      </p:sp>
      <p:sp>
        <p:nvSpPr>
          <p:cNvPr id="30" name="テキスト ボックス 29">
            <a:extLst>
              <a:ext uri="{FF2B5EF4-FFF2-40B4-BE49-F238E27FC236}">
                <a16:creationId xmlns:a16="http://schemas.microsoft.com/office/drawing/2014/main" id="{DD92E2CD-502C-39F3-7D6B-66D39101BD28}"/>
              </a:ext>
            </a:extLst>
          </p:cNvPr>
          <p:cNvSpPr txBox="1"/>
          <p:nvPr/>
        </p:nvSpPr>
        <p:spPr>
          <a:xfrm>
            <a:off x="196191" y="3678963"/>
            <a:ext cx="4569551" cy="2308324"/>
          </a:xfrm>
          <a:prstGeom prst="rect">
            <a:avLst/>
          </a:prstGeom>
          <a:noFill/>
        </p:spPr>
        <p:txBody>
          <a:bodyPr wrap="square" rtlCol="0">
            <a:spAutoFit/>
          </a:bodyPr>
          <a:lstStyle/>
          <a:p>
            <a:r>
              <a:rPr lang="ja-JP" altLang="en-US" dirty="0"/>
              <a:t>①</a:t>
            </a:r>
            <a:r>
              <a:rPr kumimoji="1" lang="ja-JP" altLang="en-US" dirty="0"/>
              <a:t>妻の産休・育休はあったものの専門医</a:t>
            </a:r>
            <a:endParaRPr kumimoji="1" lang="en-US" altLang="ja-JP" dirty="0"/>
          </a:p>
          <a:p>
            <a:r>
              <a:rPr lang="ja-JP" altLang="en-US" dirty="0"/>
              <a:t>　</a:t>
            </a:r>
            <a:r>
              <a:rPr kumimoji="1" lang="ja-JP" altLang="en-US" dirty="0"/>
              <a:t>プログラムを夫婦とも延長なく予定通り　</a:t>
            </a:r>
            <a:endParaRPr kumimoji="1" lang="en-US" altLang="ja-JP" dirty="0"/>
          </a:p>
          <a:p>
            <a:r>
              <a:rPr lang="ja-JP" altLang="en-US" dirty="0"/>
              <a:t>　</a:t>
            </a:r>
            <a:r>
              <a:rPr kumimoji="1" lang="ja-JP" altLang="en-US" dirty="0"/>
              <a:t>終了し、専門医資格を取得できた</a:t>
            </a:r>
            <a:endParaRPr kumimoji="1" lang="en-US" altLang="ja-JP" dirty="0"/>
          </a:p>
          <a:p>
            <a:r>
              <a:rPr lang="ja-JP" altLang="en-US" dirty="0"/>
              <a:t>②夫婦ともに常勤医師として勤務継続可能　</a:t>
            </a:r>
            <a:endParaRPr lang="en-US" altLang="ja-JP" dirty="0"/>
          </a:p>
          <a:p>
            <a:r>
              <a:rPr lang="ja-JP" altLang="en-US" dirty="0"/>
              <a:t>　であった</a:t>
            </a:r>
            <a:endParaRPr kumimoji="1" lang="en-US" altLang="ja-JP" dirty="0"/>
          </a:p>
          <a:p>
            <a:r>
              <a:rPr lang="ja-JP" altLang="en-US" dirty="0"/>
              <a:t>③夫は大学院入学もでき臨床・研究・家庭</a:t>
            </a:r>
            <a:endParaRPr lang="en-US" altLang="ja-JP" dirty="0"/>
          </a:p>
          <a:p>
            <a:r>
              <a:rPr lang="ja-JP" altLang="en-US" dirty="0"/>
              <a:t>　いずれも満足度高い</a:t>
            </a:r>
            <a:endParaRPr lang="en-US" altLang="ja-JP" dirty="0"/>
          </a:p>
          <a:p>
            <a:r>
              <a:rPr lang="ja-JP" altLang="en-US" dirty="0"/>
              <a:t>（妻の職場の協力体制も充実）</a:t>
            </a:r>
            <a:endParaRPr kumimoji="1" lang="ja-JP" altLang="en-US" dirty="0"/>
          </a:p>
        </p:txBody>
      </p:sp>
      <p:sp>
        <p:nvSpPr>
          <p:cNvPr id="31" name="四角形: 角を丸くする 30">
            <a:extLst>
              <a:ext uri="{FF2B5EF4-FFF2-40B4-BE49-F238E27FC236}">
                <a16:creationId xmlns:a16="http://schemas.microsoft.com/office/drawing/2014/main" id="{E9382273-213E-8AA5-C7C9-90B828F033C4}"/>
              </a:ext>
            </a:extLst>
          </p:cNvPr>
          <p:cNvSpPr/>
          <p:nvPr/>
        </p:nvSpPr>
        <p:spPr>
          <a:xfrm>
            <a:off x="5618599" y="3620179"/>
            <a:ext cx="6228080" cy="22851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2CFD4B39-3AAF-157B-D179-63BDA2A799E2}"/>
              </a:ext>
            </a:extLst>
          </p:cNvPr>
          <p:cNvSpPr txBox="1"/>
          <p:nvPr/>
        </p:nvSpPr>
        <p:spPr>
          <a:xfrm>
            <a:off x="5268079" y="3691031"/>
            <a:ext cx="6614161" cy="407590"/>
          </a:xfrm>
          <a:prstGeom prst="rect">
            <a:avLst/>
          </a:prstGeom>
          <a:noFill/>
        </p:spPr>
        <p:txBody>
          <a:bodyPr wrap="square">
            <a:spAutoFit/>
          </a:bodyPr>
          <a:lstStyle/>
          <a:p>
            <a:pPr algn="ctr"/>
            <a:r>
              <a:rPr kumimoji="1" lang="ja-JP" altLang="en-US" sz="2000" b="1" u="sng" dirty="0">
                <a:solidFill>
                  <a:srgbClr val="FF0000"/>
                </a:solidFill>
              </a:rPr>
              <a:t>医局からの協力</a:t>
            </a:r>
          </a:p>
        </p:txBody>
      </p:sp>
      <p:sp>
        <p:nvSpPr>
          <p:cNvPr id="38" name="テキスト ボックス 37">
            <a:extLst>
              <a:ext uri="{FF2B5EF4-FFF2-40B4-BE49-F238E27FC236}">
                <a16:creationId xmlns:a16="http://schemas.microsoft.com/office/drawing/2014/main" id="{7F5E6CF4-BADE-C2DF-6967-4E443F42EBFC}"/>
              </a:ext>
            </a:extLst>
          </p:cNvPr>
          <p:cNvSpPr txBox="1"/>
          <p:nvPr/>
        </p:nvSpPr>
        <p:spPr>
          <a:xfrm>
            <a:off x="5764151" y="4078986"/>
            <a:ext cx="6341907" cy="1754326"/>
          </a:xfrm>
          <a:prstGeom prst="rect">
            <a:avLst/>
          </a:prstGeom>
          <a:noFill/>
        </p:spPr>
        <p:txBody>
          <a:bodyPr wrap="square">
            <a:spAutoFit/>
          </a:bodyPr>
          <a:lstStyle/>
          <a:p>
            <a:r>
              <a:rPr lang="ja-JP" altLang="en-US" dirty="0"/>
              <a:t>①</a:t>
            </a:r>
            <a:r>
              <a:rPr kumimoji="1" lang="ja-JP" altLang="en-US" dirty="0"/>
              <a:t>有給を希望時に取得可能（直前も含める）</a:t>
            </a:r>
            <a:endParaRPr kumimoji="1" lang="en-US" altLang="ja-JP" dirty="0"/>
          </a:p>
          <a:p>
            <a:r>
              <a:rPr lang="ja-JP" altLang="en-US" dirty="0"/>
              <a:t>　</a:t>
            </a:r>
            <a:r>
              <a:rPr lang="ja-JP" altLang="en-US" b="1" u="sng" dirty="0"/>
              <a:t>管理職も含めた職場全体の有給取得率が高い</a:t>
            </a:r>
            <a:endParaRPr lang="en-US" altLang="ja-JP" b="1" u="sng" dirty="0"/>
          </a:p>
          <a:p>
            <a:r>
              <a:rPr lang="ja-JP" altLang="en-US" dirty="0"/>
              <a:t>②妻の出産等の際は業務調整され定時退勤可能で、当直など</a:t>
            </a:r>
            <a:endParaRPr lang="en-US" altLang="ja-JP" dirty="0"/>
          </a:p>
          <a:p>
            <a:r>
              <a:rPr lang="ja-JP" altLang="en-US" dirty="0"/>
              <a:t>　</a:t>
            </a:r>
            <a:r>
              <a:rPr lang="ja-JP" altLang="en-US" b="1" u="sng" dirty="0"/>
              <a:t>時間外業務が調整される</a:t>
            </a:r>
            <a:r>
              <a:rPr lang="ja-JP" altLang="en-US" dirty="0"/>
              <a:t>体制の構築</a:t>
            </a:r>
            <a:endParaRPr lang="en-US" altLang="ja-JP" dirty="0"/>
          </a:p>
          <a:p>
            <a:r>
              <a:rPr lang="ja-JP" altLang="en-US" dirty="0"/>
              <a:t>③</a:t>
            </a:r>
            <a:r>
              <a:rPr lang="ja-JP" altLang="en-US" b="1" u="sng" dirty="0"/>
              <a:t>チーム制導入</a:t>
            </a:r>
            <a:r>
              <a:rPr lang="ja-JP" altLang="en-US" dirty="0"/>
              <a:t>により休日・時間外対応ほぼ不要</a:t>
            </a:r>
            <a:endParaRPr lang="en-US" altLang="ja-JP" dirty="0"/>
          </a:p>
          <a:p>
            <a:r>
              <a:rPr lang="ja-JP" altLang="en-US" dirty="0"/>
              <a:t>④配偶者の転勤などへの配慮</a:t>
            </a:r>
            <a:endParaRPr kumimoji="1" lang="ja-JP" altLang="en-US" dirty="0"/>
          </a:p>
        </p:txBody>
      </p:sp>
      <p:sp>
        <p:nvSpPr>
          <p:cNvPr id="39" name="矢印: 左右 38">
            <a:extLst>
              <a:ext uri="{FF2B5EF4-FFF2-40B4-BE49-F238E27FC236}">
                <a16:creationId xmlns:a16="http://schemas.microsoft.com/office/drawing/2014/main" id="{16399595-3FBE-7136-0010-AD65CB08B135}"/>
              </a:ext>
            </a:extLst>
          </p:cNvPr>
          <p:cNvSpPr/>
          <p:nvPr/>
        </p:nvSpPr>
        <p:spPr>
          <a:xfrm>
            <a:off x="4917560" y="4595699"/>
            <a:ext cx="701039" cy="407590"/>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A472E7FC-6C13-9182-8CCB-623D30BA3424}"/>
              </a:ext>
            </a:extLst>
          </p:cNvPr>
          <p:cNvSpPr txBox="1"/>
          <p:nvPr/>
        </p:nvSpPr>
        <p:spPr>
          <a:xfrm>
            <a:off x="1984354" y="5934226"/>
            <a:ext cx="9206009" cy="923330"/>
          </a:xfrm>
          <a:prstGeom prst="rect">
            <a:avLst/>
          </a:prstGeom>
          <a:noFill/>
        </p:spPr>
        <p:txBody>
          <a:bodyPr wrap="square" rtlCol="0">
            <a:spAutoFit/>
          </a:bodyPr>
          <a:lstStyle/>
          <a:p>
            <a:r>
              <a:rPr kumimoji="1" lang="ja-JP" altLang="en-US" dirty="0"/>
              <a:t>・効率的な診療や業務体制の構築および管理職からの方向性についての明確な発信</a:t>
            </a:r>
            <a:endParaRPr kumimoji="1" lang="en-US" altLang="ja-JP" dirty="0"/>
          </a:p>
          <a:p>
            <a:r>
              <a:rPr lang="ja-JP" altLang="en-US" dirty="0"/>
              <a:t>・夫婦の職場間と医局員間で相互の協力体制</a:t>
            </a:r>
            <a:endParaRPr lang="en-US" altLang="ja-JP" dirty="0"/>
          </a:p>
          <a:p>
            <a:r>
              <a:rPr kumimoji="1" lang="ja-JP" altLang="en-US" dirty="0"/>
              <a:t>・キャリア形成を見据えた職場での育成システム</a:t>
            </a:r>
          </a:p>
        </p:txBody>
      </p:sp>
      <p:sp>
        <p:nvSpPr>
          <p:cNvPr id="41" name="四角形: 角を丸くする 40">
            <a:extLst>
              <a:ext uri="{FF2B5EF4-FFF2-40B4-BE49-F238E27FC236}">
                <a16:creationId xmlns:a16="http://schemas.microsoft.com/office/drawing/2014/main" id="{684B2ACF-9533-91AD-FB28-C1FFD8E37219}"/>
              </a:ext>
            </a:extLst>
          </p:cNvPr>
          <p:cNvSpPr/>
          <p:nvPr/>
        </p:nvSpPr>
        <p:spPr>
          <a:xfrm>
            <a:off x="1984354" y="5942348"/>
            <a:ext cx="8686800" cy="8636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025F2460-C0FD-379A-D8F1-914F9F6CB7F7}"/>
              </a:ext>
            </a:extLst>
          </p:cNvPr>
          <p:cNvSpPr/>
          <p:nvPr/>
        </p:nvSpPr>
        <p:spPr>
          <a:xfrm>
            <a:off x="408928" y="47980"/>
            <a:ext cx="8323711" cy="118568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7165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0957" y="1320318"/>
            <a:ext cx="11256747" cy="2354887"/>
          </a:xfrm>
          <a:ln w="38100">
            <a:solidFill>
              <a:schemeClr val="accent1">
                <a:lumMod val="75000"/>
              </a:schemeClr>
            </a:solidFill>
          </a:ln>
        </p:spPr>
        <p:txBody>
          <a:bodyPr>
            <a:normAutofit fontScale="92500" lnSpcReduction="20000"/>
          </a:bodyPr>
          <a:lstStyle/>
          <a:p>
            <a:pPr algn="just"/>
            <a:r>
              <a:rPr kumimoji="1" lang="ja-JP" altLang="en-US" dirty="0"/>
              <a:t>次男出産の際に育休を取得</a:t>
            </a:r>
            <a:endParaRPr kumimoji="1" lang="en-US" altLang="ja-JP" dirty="0"/>
          </a:p>
          <a:p>
            <a:pPr algn="just">
              <a:lnSpc>
                <a:spcPct val="110000"/>
              </a:lnSpc>
            </a:pPr>
            <a:r>
              <a:rPr lang="ja-JP" altLang="en-US" dirty="0"/>
              <a:t>准教授という立場上、手術の執刀や患者さんへの重要な説明・対応など責任のある仕事が多い状況であり本人は育休取得に迷いがあったが、医局スタッフは協力的で、育休取得も強く支援される環境であった。</a:t>
            </a:r>
            <a:endParaRPr lang="en-US" altLang="ja-JP" dirty="0"/>
          </a:p>
          <a:p>
            <a:pPr algn="just"/>
            <a:r>
              <a:rPr kumimoji="1" lang="ja-JP" altLang="en-US" dirty="0"/>
              <a:t>育休期間中に、出産の立ち合い・長男の世話（学校の送迎や食事、メンタルケアなど）を行うことができた。</a:t>
            </a:r>
            <a:endParaRPr kumimoji="1" lang="en-US" altLang="ja-JP" dirty="0"/>
          </a:p>
          <a:p>
            <a:pPr algn="just"/>
            <a:endParaRPr kumimoji="1" lang="en-US" altLang="ja-JP" dirty="0"/>
          </a:p>
          <a:p>
            <a:pPr algn="just"/>
            <a:endParaRPr kumimoji="1" lang="ja-JP" altLang="en-US" dirty="0"/>
          </a:p>
        </p:txBody>
      </p:sp>
      <p:sp>
        <p:nvSpPr>
          <p:cNvPr id="4" name="四角形: 角を丸くする 3">
            <a:extLst>
              <a:ext uri="{FF2B5EF4-FFF2-40B4-BE49-F238E27FC236}">
                <a16:creationId xmlns:a16="http://schemas.microsoft.com/office/drawing/2014/main" id="{F776164C-96FB-16C2-31BD-44B6348ACA66}"/>
              </a:ext>
            </a:extLst>
          </p:cNvPr>
          <p:cNvSpPr/>
          <p:nvPr/>
        </p:nvSpPr>
        <p:spPr>
          <a:xfrm>
            <a:off x="373600" y="132131"/>
            <a:ext cx="11344104" cy="1055218"/>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EA90ED1-DCE8-7FFB-BA0D-01DA0D690F44}"/>
              </a:ext>
            </a:extLst>
          </p:cNvPr>
          <p:cNvSpPr txBox="1"/>
          <p:nvPr/>
        </p:nvSpPr>
        <p:spPr>
          <a:xfrm>
            <a:off x="561654" y="287154"/>
            <a:ext cx="11346810" cy="861774"/>
          </a:xfrm>
          <a:prstGeom prst="rect">
            <a:avLst/>
          </a:prstGeom>
          <a:noFill/>
        </p:spPr>
        <p:txBody>
          <a:bodyPr wrap="square">
            <a:spAutoFit/>
          </a:bodyPr>
          <a:lstStyle/>
          <a:p>
            <a:r>
              <a:rPr lang="ja-JP" altLang="en-US" sz="3200" b="1" dirty="0"/>
              <a:t>卒後１５年目　</a:t>
            </a:r>
            <a:r>
              <a:rPr kumimoji="1" lang="ja-JP" altLang="en-US" sz="3200" b="1" dirty="0"/>
              <a:t>耳鼻咽喉科専門医　頭頚部がん専門医</a:t>
            </a:r>
            <a:r>
              <a:rPr lang="ja-JP" altLang="en-US" sz="3200" b="1" dirty="0"/>
              <a:t>　准教授</a:t>
            </a:r>
            <a:endParaRPr lang="en-US" altLang="ja-JP" sz="3200" b="1" dirty="0"/>
          </a:p>
          <a:p>
            <a:r>
              <a:rPr kumimoji="1" lang="ja-JP" altLang="en-US" dirty="0"/>
              <a:t>　</a:t>
            </a:r>
            <a:r>
              <a:rPr lang="ja-JP" altLang="en-US" dirty="0"/>
              <a:t>子：</a:t>
            </a:r>
            <a:r>
              <a:rPr lang="en-US" altLang="ja-JP" dirty="0"/>
              <a:t>8</a:t>
            </a:r>
            <a:r>
              <a:rPr kumimoji="1" lang="ja-JP" altLang="en-US" dirty="0"/>
              <a:t>歳　</a:t>
            </a:r>
            <a:r>
              <a:rPr kumimoji="1" lang="en-US" altLang="ja-JP" dirty="0"/>
              <a:t>0</a:t>
            </a:r>
            <a:r>
              <a:rPr kumimoji="1" lang="ja-JP" altLang="en-US" dirty="0"/>
              <a:t>歳</a:t>
            </a:r>
          </a:p>
        </p:txBody>
      </p:sp>
      <p:sp>
        <p:nvSpPr>
          <p:cNvPr id="9" name="矢印: 下 8">
            <a:extLst>
              <a:ext uri="{FF2B5EF4-FFF2-40B4-BE49-F238E27FC236}">
                <a16:creationId xmlns:a16="http://schemas.microsoft.com/office/drawing/2014/main" id="{8142B442-9723-61AE-C730-01121E95B725}"/>
              </a:ext>
            </a:extLst>
          </p:cNvPr>
          <p:cNvSpPr/>
          <p:nvPr/>
        </p:nvSpPr>
        <p:spPr>
          <a:xfrm>
            <a:off x="5602734" y="3756264"/>
            <a:ext cx="531628" cy="4108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CC4063F-F746-2587-0291-CC17B5607F5B}"/>
              </a:ext>
            </a:extLst>
          </p:cNvPr>
          <p:cNvSpPr txBox="1"/>
          <p:nvPr/>
        </p:nvSpPr>
        <p:spPr>
          <a:xfrm>
            <a:off x="460957" y="4141069"/>
            <a:ext cx="11346811" cy="1077218"/>
          </a:xfrm>
          <a:prstGeom prst="rect">
            <a:avLst/>
          </a:prstGeom>
          <a:noFill/>
        </p:spPr>
        <p:txBody>
          <a:bodyPr wrap="square" rtlCol="0">
            <a:spAutoFit/>
          </a:bodyPr>
          <a:lstStyle/>
          <a:p>
            <a:r>
              <a:rPr kumimoji="1" lang="ja-JP" altLang="en-US" sz="3200" dirty="0"/>
              <a:t>今後出産育児を経験する若手男性医師も</a:t>
            </a:r>
            <a:endParaRPr kumimoji="1" lang="en-US" altLang="ja-JP" sz="3200" dirty="0"/>
          </a:p>
          <a:p>
            <a:r>
              <a:rPr kumimoji="1" lang="ja-JP" altLang="en-US" sz="3200" dirty="0"/>
              <a:t>育休取得を推奨できる環境づくりにつながった。</a:t>
            </a:r>
          </a:p>
        </p:txBody>
      </p:sp>
      <p:sp>
        <p:nvSpPr>
          <p:cNvPr id="11" name="テキスト ボックス 10">
            <a:extLst>
              <a:ext uri="{FF2B5EF4-FFF2-40B4-BE49-F238E27FC236}">
                <a16:creationId xmlns:a16="http://schemas.microsoft.com/office/drawing/2014/main" id="{8A2217A5-29BA-8769-91DE-0B57569BB2E9}"/>
              </a:ext>
            </a:extLst>
          </p:cNvPr>
          <p:cNvSpPr txBox="1"/>
          <p:nvPr/>
        </p:nvSpPr>
        <p:spPr>
          <a:xfrm>
            <a:off x="561654" y="5571399"/>
            <a:ext cx="8954485" cy="646331"/>
          </a:xfrm>
          <a:prstGeom prst="rect">
            <a:avLst/>
          </a:prstGeom>
          <a:noFill/>
        </p:spPr>
        <p:txBody>
          <a:bodyPr wrap="square" rtlCol="0">
            <a:spAutoFit/>
          </a:bodyPr>
          <a:lstStyle/>
          <a:p>
            <a:r>
              <a:rPr kumimoji="1" lang="ja-JP" altLang="en-US" dirty="0"/>
              <a:t>仕事も大事だが、それは安心できる家庭があってのこと。</a:t>
            </a:r>
            <a:endParaRPr kumimoji="1" lang="en-US" altLang="ja-JP" dirty="0"/>
          </a:p>
          <a:p>
            <a:r>
              <a:rPr kumimoji="1" lang="ja-JP" altLang="en-US" dirty="0"/>
              <a:t>今後も仕事と子育てをできるだけ両立できるような仕事内容や雰囲気作りに努めていきたい。</a:t>
            </a:r>
          </a:p>
        </p:txBody>
      </p:sp>
      <p:sp>
        <p:nvSpPr>
          <p:cNvPr id="12" name="吹き出し: 円形 11">
            <a:extLst>
              <a:ext uri="{FF2B5EF4-FFF2-40B4-BE49-F238E27FC236}">
                <a16:creationId xmlns:a16="http://schemas.microsoft.com/office/drawing/2014/main" id="{940716D8-D79D-28D2-5833-99F6A15E8A60}"/>
              </a:ext>
            </a:extLst>
          </p:cNvPr>
          <p:cNvSpPr/>
          <p:nvPr/>
        </p:nvSpPr>
        <p:spPr>
          <a:xfrm>
            <a:off x="23756" y="5218287"/>
            <a:ext cx="9677500" cy="1352559"/>
          </a:xfrm>
          <a:prstGeom prst="wedgeEllipseCallout">
            <a:avLst>
              <a:gd name="adj1" fmla="val 47542"/>
              <a:gd name="adj2" fmla="val -4929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0C0CA1D7-9F58-F8EC-BF83-0875A26ADFE4}"/>
              </a:ext>
            </a:extLst>
          </p:cNvPr>
          <p:cNvPicPr>
            <a:picLocks noChangeAspect="1"/>
          </p:cNvPicPr>
          <p:nvPr/>
        </p:nvPicPr>
        <p:blipFill>
          <a:blip r:embed="rId2"/>
          <a:stretch>
            <a:fillRect/>
          </a:stretch>
        </p:blipFill>
        <p:spPr>
          <a:xfrm>
            <a:off x="9761393" y="3861816"/>
            <a:ext cx="2147071" cy="2864053"/>
          </a:xfrm>
          <a:prstGeom prst="rect">
            <a:avLst/>
          </a:prstGeom>
        </p:spPr>
      </p:pic>
    </p:spTree>
    <p:extLst>
      <p:ext uri="{BB962C8B-B14F-4D97-AF65-F5344CB8AC3E}">
        <p14:creationId xmlns:p14="http://schemas.microsoft.com/office/powerpoint/2010/main" val="120736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3430" y="144280"/>
            <a:ext cx="10515600" cy="1325563"/>
          </a:xfrm>
        </p:spPr>
        <p:txBody>
          <a:bodyPr/>
          <a:lstStyle/>
          <a:p>
            <a:r>
              <a:rPr lang="ja-JP" altLang="en-US" dirty="0"/>
              <a:t>イベント時の託児設置</a:t>
            </a:r>
            <a:endParaRPr kumimoji="1" lang="ja-JP" altLang="en-US" dirty="0"/>
          </a:p>
        </p:txBody>
      </p:sp>
      <p:sp>
        <p:nvSpPr>
          <p:cNvPr id="3" name="コンテンツ プレースホルダー 2"/>
          <p:cNvSpPr>
            <a:spLocks noGrp="1"/>
          </p:cNvSpPr>
          <p:nvPr>
            <p:ph idx="1"/>
          </p:nvPr>
        </p:nvSpPr>
        <p:spPr>
          <a:xfrm>
            <a:off x="153430" y="1545659"/>
            <a:ext cx="10515600" cy="4351338"/>
          </a:xfrm>
        </p:spPr>
        <p:txBody>
          <a:bodyPr/>
          <a:lstStyle/>
          <a:p>
            <a:r>
              <a:rPr lang="ja-JP" altLang="en-US" dirty="0"/>
              <a:t>同門会、岐阜県地方部会開催時に、託児を設置</a:t>
            </a:r>
            <a:endParaRPr lang="en-US" altLang="ja-JP" dirty="0"/>
          </a:p>
          <a:p>
            <a:r>
              <a:rPr kumimoji="1" lang="ja-JP" altLang="en-US" dirty="0"/>
              <a:t>費用は各会持ちで自己負担はなし</a:t>
            </a:r>
            <a:endParaRPr kumimoji="1" lang="en-US" altLang="ja-JP" dirty="0"/>
          </a:p>
          <a:p>
            <a:r>
              <a:rPr lang="ja-JP" altLang="en-US" dirty="0"/>
              <a:t>保育資格を有するスタッフ</a:t>
            </a:r>
            <a:r>
              <a:rPr kumimoji="1" lang="ja-JP" altLang="en-US" dirty="0"/>
              <a:t>への依頼を行った</a:t>
            </a:r>
            <a:endParaRPr kumimoji="1" lang="en-US" altLang="ja-JP" dirty="0"/>
          </a:p>
          <a:p>
            <a:pPr marL="0" indent="0">
              <a:buNone/>
            </a:pPr>
            <a:endParaRPr lang="en-US" altLang="ja-JP" dirty="0"/>
          </a:p>
        </p:txBody>
      </p:sp>
      <p:pic>
        <p:nvPicPr>
          <p:cNvPr id="7" name="図 6">
            <a:extLst>
              <a:ext uri="{FF2B5EF4-FFF2-40B4-BE49-F238E27FC236}">
                <a16:creationId xmlns:a16="http://schemas.microsoft.com/office/drawing/2014/main" id="{73B4A496-0D46-E4C9-A961-26956BC0345B}"/>
              </a:ext>
            </a:extLst>
          </p:cNvPr>
          <p:cNvPicPr>
            <a:picLocks noChangeAspect="1"/>
          </p:cNvPicPr>
          <p:nvPr/>
        </p:nvPicPr>
        <p:blipFill>
          <a:blip r:embed="rId2"/>
          <a:stretch>
            <a:fillRect/>
          </a:stretch>
        </p:blipFill>
        <p:spPr>
          <a:xfrm>
            <a:off x="6528393" y="3429000"/>
            <a:ext cx="4380614" cy="3284720"/>
          </a:xfrm>
          <a:prstGeom prst="rect">
            <a:avLst/>
          </a:prstGeom>
        </p:spPr>
      </p:pic>
      <p:pic>
        <p:nvPicPr>
          <p:cNvPr id="9" name="図 8">
            <a:extLst>
              <a:ext uri="{FF2B5EF4-FFF2-40B4-BE49-F238E27FC236}">
                <a16:creationId xmlns:a16="http://schemas.microsoft.com/office/drawing/2014/main" id="{C713759C-160B-0A71-79D6-6E1BC58DEAAC}"/>
              </a:ext>
            </a:extLst>
          </p:cNvPr>
          <p:cNvPicPr>
            <a:picLocks noChangeAspect="1"/>
          </p:cNvPicPr>
          <p:nvPr/>
        </p:nvPicPr>
        <p:blipFill>
          <a:blip r:embed="rId3"/>
          <a:stretch>
            <a:fillRect/>
          </a:stretch>
        </p:blipFill>
        <p:spPr>
          <a:xfrm>
            <a:off x="7761767" y="366387"/>
            <a:ext cx="4183170" cy="3136671"/>
          </a:xfrm>
          <a:prstGeom prst="rect">
            <a:avLst/>
          </a:prstGeom>
        </p:spPr>
      </p:pic>
      <p:sp>
        <p:nvSpPr>
          <p:cNvPr id="10" name="テキスト ボックス 9">
            <a:extLst>
              <a:ext uri="{FF2B5EF4-FFF2-40B4-BE49-F238E27FC236}">
                <a16:creationId xmlns:a16="http://schemas.microsoft.com/office/drawing/2014/main" id="{DF3A3C24-2AEF-A599-A155-536BF7DFF411}"/>
              </a:ext>
            </a:extLst>
          </p:cNvPr>
          <p:cNvSpPr txBox="1"/>
          <p:nvPr/>
        </p:nvSpPr>
        <p:spPr>
          <a:xfrm>
            <a:off x="247063" y="3306725"/>
            <a:ext cx="5729176" cy="2339102"/>
          </a:xfrm>
          <a:prstGeom prst="rect">
            <a:avLst/>
          </a:prstGeom>
          <a:noFill/>
        </p:spPr>
        <p:txBody>
          <a:bodyPr wrap="square" rtlCol="0">
            <a:spAutoFit/>
          </a:bodyPr>
          <a:lstStyle/>
          <a:p>
            <a:r>
              <a:rPr kumimoji="1" lang="ja-JP" altLang="en-US" sz="3200" b="1" dirty="0"/>
              <a:t>☆これまで参加を断念していた　　</a:t>
            </a:r>
            <a:endParaRPr kumimoji="1" lang="en-US" altLang="ja-JP" sz="3200" b="1" dirty="0"/>
          </a:p>
          <a:p>
            <a:r>
              <a:rPr lang="ja-JP" altLang="en-US" sz="3200" b="1" dirty="0"/>
              <a:t>　</a:t>
            </a:r>
            <a:r>
              <a:rPr kumimoji="1" lang="ja-JP" altLang="en-US" sz="3200" b="1" dirty="0"/>
              <a:t>医師からの会への参加希望</a:t>
            </a:r>
            <a:r>
              <a:rPr lang="ja-JP" altLang="en-US" sz="3200" b="1" dirty="0"/>
              <a:t>が</a:t>
            </a:r>
            <a:endParaRPr lang="en-US" altLang="ja-JP" sz="3200" b="1" dirty="0"/>
          </a:p>
          <a:p>
            <a:r>
              <a:rPr lang="ja-JP" altLang="en-US" sz="3200" b="1" dirty="0"/>
              <a:t>　増えた</a:t>
            </a:r>
            <a:endParaRPr lang="en-US" altLang="ja-JP" sz="3200" b="1" dirty="0"/>
          </a:p>
          <a:p>
            <a:r>
              <a:rPr kumimoji="1" lang="ja-JP" altLang="en-US" sz="3200" b="1" dirty="0"/>
              <a:t>☆男性医師の利用もあった</a:t>
            </a:r>
          </a:p>
          <a:p>
            <a:endParaRPr kumimoji="1" lang="ja-JP" altLang="en-US" dirty="0"/>
          </a:p>
        </p:txBody>
      </p:sp>
      <p:sp>
        <p:nvSpPr>
          <p:cNvPr id="11" name="テキスト ボックス 10">
            <a:extLst>
              <a:ext uri="{FF2B5EF4-FFF2-40B4-BE49-F238E27FC236}">
                <a16:creationId xmlns:a16="http://schemas.microsoft.com/office/drawing/2014/main" id="{0CB9962A-8877-397E-5CC7-ABD80A2BD5CD}"/>
              </a:ext>
            </a:extLst>
          </p:cNvPr>
          <p:cNvSpPr txBox="1"/>
          <p:nvPr/>
        </p:nvSpPr>
        <p:spPr>
          <a:xfrm>
            <a:off x="377827" y="5980882"/>
            <a:ext cx="6288786" cy="523220"/>
          </a:xfrm>
          <a:prstGeom prst="rect">
            <a:avLst/>
          </a:prstGeom>
          <a:noFill/>
        </p:spPr>
        <p:txBody>
          <a:bodyPr wrap="square" rtlCol="0">
            <a:spAutoFit/>
          </a:bodyPr>
          <a:lstStyle/>
          <a:p>
            <a:r>
              <a:rPr kumimoji="1" lang="ja-JP" altLang="en-US" sz="2800" dirty="0"/>
              <a:t>医局活動の活性化</a:t>
            </a:r>
            <a:r>
              <a:rPr lang="ja-JP" altLang="en-US" sz="2800" dirty="0"/>
              <a:t>にもつながった！！</a:t>
            </a:r>
            <a:endParaRPr kumimoji="1" lang="en-US" altLang="ja-JP" sz="2800" dirty="0"/>
          </a:p>
        </p:txBody>
      </p:sp>
      <p:sp>
        <p:nvSpPr>
          <p:cNvPr id="12" name="矢印: 下 11">
            <a:extLst>
              <a:ext uri="{FF2B5EF4-FFF2-40B4-BE49-F238E27FC236}">
                <a16:creationId xmlns:a16="http://schemas.microsoft.com/office/drawing/2014/main" id="{F61740B2-9393-8FED-CB1C-DBB95FB2D6E1}"/>
              </a:ext>
            </a:extLst>
          </p:cNvPr>
          <p:cNvSpPr/>
          <p:nvPr/>
        </p:nvSpPr>
        <p:spPr>
          <a:xfrm>
            <a:off x="2456121" y="5390707"/>
            <a:ext cx="552893" cy="5062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1417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614" y="336350"/>
            <a:ext cx="10515600" cy="1325563"/>
          </a:xfrm>
        </p:spPr>
        <p:txBody>
          <a:bodyPr/>
          <a:lstStyle/>
          <a:p>
            <a:r>
              <a:rPr kumimoji="1" lang="ja-JP" altLang="en-US" dirty="0"/>
              <a:t>学生に対する男女共同参画講義の実施</a:t>
            </a:r>
          </a:p>
        </p:txBody>
      </p:sp>
      <p:sp>
        <p:nvSpPr>
          <p:cNvPr id="3" name="コンテンツ プレースホルダー 2"/>
          <p:cNvSpPr>
            <a:spLocks noGrp="1"/>
          </p:cNvSpPr>
          <p:nvPr>
            <p:ph idx="1"/>
          </p:nvPr>
        </p:nvSpPr>
        <p:spPr>
          <a:xfrm>
            <a:off x="273967" y="1778649"/>
            <a:ext cx="10515600" cy="4351338"/>
          </a:xfrm>
        </p:spPr>
        <p:txBody>
          <a:bodyPr>
            <a:normAutofit fontScale="92500" lnSpcReduction="10000"/>
          </a:bodyPr>
          <a:lstStyle/>
          <a:p>
            <a:r>
              <a:rPr kumimoji="1" lang="ja-JP" altLang="en-US" dirty="0"/>
              <a:t>耳鼻咽喉科を回った臨床実習</a:t>
            </a:r>
            <a:r>
              <a:rPr lang="ja-JP" altLang="en-US" dirty="0"/>
              <a:t>学生（</a:t>
            </a:r>
            <a:r>
              <a:rPr lang="en-US" altLang="ja-JP" dirty="0"/>
              <a:t>M</a:t>
            </a:r>
            <a:r>
              <a:rPr lang="ja-JP" altLang="en-US" dirty="0"/>
              <a:t>４～５）</a:t>
            </a:r>
            <a:r>
              <a:rPr kumimoji="1" lang="ja-JP" altLang="en-US" dirty="0"/>
              <a:t>に対して、耳鼻咽喉科女性医師が男女共同参画に関する講義を行った。</a:t>
            </a:r>
            <a:endParaRPr kumimoji="1" lang="en-US" altLang="ja-JP" dirty="0"/>
          </a:p>
          <a:p>
            <a:pPr marL="0" indent="0">
              <a:buNone/>
            </a:pPr>
            <a:endParaRPr kumimoji="1" lang="en-US" altLang="ja-JP" dirty="0"/>
          </a:p>
          <a:p>
            <a:r>
              <a:rPr lang="ja-JP" altLang="en-US" dirty="0"/>
              <a:t>女性医師の働く環境や、キャリア形成に</a:t>
            </a:r>
            <a:endParaRPr lang="en-US" altLang="ja-JP" dirty="0"/>
          </a:p>
          <a:p>
            <a:pPr marL="0" indent="0">
              <a:buNone/>
            </a:pPr>
            <a:r>
              <a:rPr lang="ja-JP" altLang="en-US" dirty="0"/>
              <a:t>　関する講義と、シナリオロールプレイを</a:t>
            </a:r>
            <a:endParaRPr lang="en-US" altLang="ja-JP" dirty="0"/>
          </a:p>
          <a:p>
            <a:pPr marL="0" indent="0">
              <a:buNone/>
            </a:pPr>
            <a:r>
              <a:rPr lang="ja-JP" altLang="en-US" dirty="0"/>
              <a:t>　行った。</a:t>
            </a:r>
            <a:endParaRPr lang="en-US" altLang="ja-JP" dirty="0"/>
          </a:p>
          <a:p>
            <a:pPr marL="0" indent="0">
              <a:buNone/>
            </a:pPr>
            <a:endParaRPr lang="en-US" altLang="ja-JP" dirty="0"/>
          </a:p>
          <a:p>
            <a:pPr marL="0" indent="0">
              <a:buNone/>
            </a:pPr>
            <a:r>
              <a:rPr lang="ja-JP" altLang="en-US" sz="1800" dirty="0">
                <a:solidFill>
                  <a:srgbClr val="000000"/>
                </a:solidFill>
                <a:effectLst/>
                <a:latin typeface="+mj-ea"/>
                <a:ea typeface="+mj-ea"/>
                <a:cs typeface="Arial" panose="020B0604020202020204" pitchFamily="34" charset="0"/>
              </a:rPr>
              <a:t>　</a:t>
            </a:r>
            <a:r>
              <a:rPr lang="en-US" altLang="ja-JP" sz="1800" dirty="0">
                <a:solidFill>
                  <a:srgbClr val="000000"/>
                </a:solidFill>
                <a:effectLst/>
                <a:latin typeface="+mj-ea"/>
                <a:ea typeface="+mj-ea"/>
                <a:cs typeface="Arial" panose="020B0604020202020204" pitchFamily="34" charset="0"/>
              </a:rPr>
              <a:t>2020</a:t>
            </a:r>
            <a:r>
              <a:rPr lang="ja-JP" altLang="ja-JP" sz="1800" dirty="0">
                <a:solidFill>
                  <a:srgbClr val="000000"/>
                </a:solidFill>
                <a:effectLst/>
                <a:latin typeface="+mj-ea"/>
                <a:ea typeface="+mj-ea"/>
                <a:cs typeface="Arial" panose="020B0604020202020204" pitchFamily="34" charset="0"/>
              </a:rPr>
              <a:t>年度に</a:t>
            </a:r>
            <a:r>
              <a:rPr lang="en-US" altLang="ja-JP" sz="1800" dirty="0">
                <a:solidFill>
                  <a:srgbClr val="000000"/>
                </a:solidFill>
                <a:effectLst/>
                <a:latin typeface="+mj-ea"/>
                <a:ea typeface="+mj-ea"/>
                <a:cs typeface="Arial" panose="020B0604020202020204" pitchFamily="34" charset="0"/>
              </a:rPr>
              <a:t>106</a:t>
            </a:r>
            <a:r>
              <a:rPr lang="ja-JP" altLang="ja-JP" sz="1800" dirty="0">
                <a:solidFill>
                  <a:srgbClr val="000000"/>
                </a:solidFill>
                <a:effectLst/>
                <a:latin typeface="+mj-ea"/>
                <a:ea typeface="+mj-ea"/>
                <a:cs typeface="Arial" panose="020B0604020202020204" pitchFamily="34" charset="0"/>
              </a:rPr>
              <a:t>名（</a:t>
            </a:r>
            <a:r>
              <a:rPr lang="en-US" altLang="ja-JP" sz="1800" dirty="0">
                <a:solidFill>
                  <a:srgbClr val="000000"/>
                </a:solidFill>
                <a:effectLst/>
                <a:latin typeface="+mj-ea"/>
                <a:ea typeface="+mj-ea"/>
                <a:cs typeface="Arial" panose="020B0604020202020204" pitchFamily="34" charset="0"/>
              </a:rPr>
              <a:t>21</a:t>
            </a:r>
            <a:r>
              <a:rPr lang="ja-JP" altLang="ja-JP" sz="1800" dirty="0">
                <a:solidFill>
                  <a:srgbClr val="000000"/>
                </a:solidFill>
                <a:effectLst/>
                <a:latin typeface="+mj-ea"/>
                <a:ea typeface="+mj-ea"/>
                <a:cs typeface="Arial" panose="020B0604020202020204" pitchFamily="34" charset="0"/>
              </a:rPr>
              <a:t>実習班）</a:t>
            </a:r>
            <a:endParaRPr lang="en-US" altLang="ja-JP" sz="1800" dirty="0">
              <a:solidFill>
                <a:srgbClr val="000000"/>
              </a:solidFill>
              <a:effectLst/>
              <a:latin typeface="+mj-ea"/>
              <a:ea typeface="+mj-ea"/>
              <a:cs typeface="Arial" panose="020B0604020202020204" pitchFamily="34" charset="0"/>
            </a:endParaRPr>
          </a:p>
          <a:p>
            <a:pPr marL="0" indent="0">
              <a:buNone/>
            </a:pPr>
            <a:r>
              <a:rPr lang="ja-JP" altLang="en-US" sz="1800" dirty="0">
                <a:solidFill>
                  <a:srgbClr val="000000"/>
                </a:solidFill>
                <a:effectLst/>
                <a:latin typeface="+mj-ea"/>
                <a:ea typeface="+mj-ea"/>
                <a:cs typeface="Arial" panose="020B0604020202020204" pitchFamily="34" charset="0"/>
              </a:rPr>
              <a:t>　</a:t>
            </a:r>
            <a:r>
              <a:rPr lang="en-US" altLang="ja-JP" sz="1800" dirty="0">
                <a:solidFill>
                  <a:srgbClr val="000000"/>
                </a:solidFill>
                <a:effectLst/>
                <a:latin typeface="+mj-ea"/>
                <a:ea typeface="+mj-ea"/>
                <a:cs typeface="Arial" panose="020B0604020202020204" pitchFamily="34" charset="0"/>
              </a:rPr>
              <a:t>2021</a:t>
            </a:r>
            <a:r>
              <a:rPr lang="ja-JP" altLang="ja-JP" sz="1800" dirty="0">
                <a:solidFill>
                  <a:srgbClr val="000000"/>
                </a:solidFill>
                <a:effectLst/>
                <a:latin typeface="+mj-ea"/>
                <a:ea typeface="+mj-ea"/>
                <a:cs typeface="Arial" panose="020B0604020202020204" pitchFamily="34" charset="0"/>
              </a:rPr>
              <a:t>年度に</a:t>
            </a:r>
            <a:r>
              <a:rPr lang="en-US" altLang="ja-JP" sz="1800" dirty="0">
                <a:solidFill>
                  <a:srgbClr val="000000"/>
                </a:solidFill>
                <a:effectLst/>
                <a:latin typeface="+mj-ea"/>
                <a:ea typeface="+mj-ea"/>
                <a:cs typeface="Arial" panose="020B0604020202020204" pitchFamily="34" charset="0"/>
              </a:rPr>
              <a:t>117</a:t>
            </a:r>
            <a:r>
              <a:rPr lang="ja-JP" altLang="ja-JP" sz="1800" dirty="0">
                <a:solidFill>
                  <a:srgbClr val="000000"/>
                </a:solidFill>
                <a:effectLst/>
                <a:latin typeface="+mj-ea"/>
                <a:ea typeface="+mj-ea"/>
                <a:cs typeface="Arial" panose="020B0604020202020204" pitchFamily="34" charset="0"/>
              </a:rPr>
              <a:t>名（</a:t>
            </a:r>
            <a:r>
              <a:rPr lang="en-US" altLang="ja-JP" sz="1800" dirty="0">
                <a:solidFill>
                  <a:srgbClr val="000000"/>
                </a:solidFill>
                <a:effectLst/>
                <a:latin typeface="+mj-ea"/>
                <a:ea typeface="+mj-ea"/>
                <a:cs typeface="Arial" panose="020B0604020202020204" pitchFamily="34" charset="0"/>
              </a:rPr>
              <a:t>21</a:t>
            </a:r>
            <a:r>
              <a:rPr lang="ja-JP" altLang="ja-JP" sz="1800" dirty="0">
                <a:solidFill>
                  <a:srgbClr val="000000"/>
                </a:solidFill>
                <a:effectLst/>
                <a:latin typeface="+mj-ea"/>
                <a:ea typeface="+mj-ea"/>
                <a:cs typeface="Arial" panose="020B0604020202020204" pitchFamily="34" charset="0"/>
              </a:rPr>
              <a:t>実習班）の学生が実習を受け、</a:t>
            </a:r>
            <a:endParaRPr lang="en-US" altLang="ja-JP" sz="1800" dirty="0">
              <a:solidFill>
                <a:srgbClr val="000000"/>
              </a:solidFill>
              <a:effectLst/>
              <a:latin typeface="+mj-ea"/>
              <a:ea typeface="+mj-ea"/>
              <a:cs typeface="Arial" panose="020B0604020202020204" pitchFamily="34" charset="0"/>
            </a:endParaRPr>
          </a:p>
          <a:p>
            <a:pPr marL="0" indent="0">
              <a:buNone/>
            </a:pPr>
            <a:r>
              <a:rPr lang="ja-JP" altLang="en-US" sz="1800" dirty="0">
                <a:solidFill>
                  <a:srgbClr val="000000"/>
                </a:solidFill>
                <a:effectLst/>
                <a:latin typeface="+mj-ea"/>
                <a:ea typeface="+mj-ea"/>
                <a:cs typeface="Arial" panose="020B0604020202020204" pitchFamily="34" charset="0"/>
              </a:rPr>
              <a:t>　</a:t>
            </a:r>
            <a:r>
              <a:rPr lang="ja-JP" altLang="ja-JP" sz="1800" dirty="0">
                <a:solidFill>
                  <a:srgbClr val="000000"/>
                </a:solidFill>
                <a:effectLst/>
                <a:latin typeface="+mj-ea"/>
                <a:ea typeface="+mj-ea"/>
                <a:cs typeface="Arial" panose="020B0604020202020204" pitchFamily="34" charset="0"/>
              </a:rPr>
              <a:t>そのうち</a:t>
            </a:r>
            <a:r>
              <a:rPr lang="en-US" altLang="ja-JP" sz="1800" dirty="0">
                <a:solidFill>
                  <a:srgbClr val="000000"/>
                </a:solidFill>
                <a:effectLst/>
                <a:latin typeface="+mj-ea"/>
                <a:ea typeface="+mj-ea"/>
                <a:cs typeface="Arial" panose="020B0604020202020204" pitchFamily="34" charset="0"/>
              </a:rPr>
              <a:t>38</a:t>
            </a:r>
            <a:r>
              <a:rPr lang="ja-JP" altLang="ja-JP" sz="1800" dirty="0">
                <a:solidFill>
                  <a:srgbClr val="000000"/>
                </a:solidFill>
                <a:effectLst/>
                <a:latin typeface="+mj-ea"/>
                <a:ea typeface="+mj-ea"/>
                <a:cs typeface="Arial" panose="020B0604020202020204" pitchFamily="34" charset="0"/>
              </a:rPr>
              <a:t>実習班</a:t>
            </a:r>
            <a:r>
              <a:rPr lang="en-US" altLang="ja-JP" sz="1800" dirty="0">
                <a:solidFill>
                  <a:srgbClr val="000000"/>
                </a:solidFill>
                <a:effectLst/>
                <a:latin typeface="+mj-ea"/>
                <a:ea typeface="+mj-ea"/>
                <a:cs typeface="Arial" panose="020B0604020202020204" pitchFamily="34" charset="0"/>
              </a:rPr>
              <a:t>195</a:t>
            </a:r>
            <a:r>
              <a:rPr lang="ja-JP" altLang="ja-JP" sz="1800" dirty="0">
                <a:solidFill>
                  <a:srgbClr val="000000"/>
                </a:solidFill>
                <a:effectLst/>
                <a:latin typeface="+mj-ea"/>
                <a:ea typeface="+mj-ea"/>
                <a:cs typeface="Arial" panose="020B0604020202020204" pitchFamily="34" charset="0"/>
              </a:rPr>
              <a:t>人（</a:t>
            </a:r>
            <a:r>
              <a:rPr lang="en-US" altLang="ja-JP" sz="1800" dirty="0">
                <a:solidFill>
                  <a:srgbClr val="000000"/>
                </a:solidFill>
                <a:effectLst/>
                <a:latin typeface="+mj-ea"/>
                <a:ea typeface="+mj-ea"/>
                <a:cs typeface="Arial" panose="020B0604020202020204" pitchFamily="34" charset="0"/>
              </a:rPr>
              <a:t>87</a:t>
            </a:r>
            <a:r>
              <a:rPr lang="ja-JP" altLang="ja-JP" sz="1800" dirty="0">
                <a:solidFill>
                  <a:srgbClr val="000000"/>
                </a:solidFill>
                <a:effectLst/>
                <a:latin typeface="+mj-ea"/>
                <a:ea typeface="+mj-ea"/>
                <a:cs typeface="Arial" panose="020B0604020202020204" pitchFamily="34" charset="0"/>
              </a:rPr>
              <a:t>％）（男</a:t>
            </a:r>
            <a:r>
              <a:rPr lang="en-US" altLang="ja-JP" sz="1800" dirty="0">
                <a:solidFill>
                  <a:srgbClr val="000000"/>
                </a:solidFill>
                <a:effectLst/>
                <a:latin typeface="+mj-ea"/>
                <a:ea typeface="+mj-ea"/>
                <a:cs typeface="Arial" panose="020B0604020202020204" pitchFamily="34" charset="0"/>
              </a:rPr>
              <a:t>134</a:t>
            </a:r>
            <a:r>
              <a:rPr lang="ja-JP" altLang="ja-JP" sz="1800" dirty="0">
                <a:solidFill>
                  <a:srgbClr val="000000"/>
                </a:solidFill>
                <a:effectLst/>
                <a:latin typeface="+mj-ea"/>
                <a:ea typeface="+mj-ea"/>
                <a:cs typeface="Arial" panose="020B0604020202020204" pitchFamily="34" charset="0"/>
              </a:rPr>
              <a:t>人：女</a:t>
            </a:r>
            <a:r>
              <a:rPr lang="en-US" altLang="ja-JP" sz="1800" dirty="0">
                <a:solidFill>
                  <a:srgbClr val="000000"/>
                </a:solidFill>
                <a:effectLst/>
                <a:latin typeface="+mj-ea"/>
                <a:ea typeface="+mj-ea"/>
                <a:cs typeface="Arial" panose="020B0604020202020204" pitchFamily="34" charset="0"/>
              </a:rPr>
              <a:t>61</a:t>
            </a:r>
            <a:r>
              <a:rPr lang="ja-JP" altLang="ja-JP" sz="1800" dirty="0">
                <a:solidFill>
                  <a:srgbClr val="000000"/>
                </a:solidFill>
                <a:effectLst/>
                <a:latin typeface="+mj-ea"/>
                <a:ea typeface="+mj-ea"/>
                <a:cs typeface="Arial" panose="020B0604020202020204" pitchFamily="34" charset="0"/>
              </a:rPr>
              <a:t>人）で</a:t>
            </a:r>
            <a:endParaRPr lang="en-US" altLang="ja-JP" sz="1800" dirty="0">
              <a:solidFill>
                <a:srgbClr val="000000"/>
              </a:solidFill>
              <a:effectLst/>
              <a:latin typeface="+mj-ea"/>
              <a:ea typeface="+mj-ea"/>
              <a:cs typeface="Arial" panose="020B0604020202020204" pitchFamily="34" charset="0"/>
            </a:endParaRPr>
          </a:p>
          <a:p>
            <a:pPr marL="0" indent="0">
              <a:buNone/>
            </a:pPr>
            <a:r>
              <a:rPr lang="ja-JP" altLang="en-US" sz="1800" dirty="0">
                <a:solidFill>
                  <a:srgbClr val="000000"/>
                </a:solidFill>
                <a:effectLst/>
                <a:latin typeface="+mj-ea"/>
                <a:ea typeface="+mj-ea"/>
                <a:cs typeface="Arial" panose="020B0604020202020204" pitchFamily="34" charset="0"/>
              </a:rPr>
              <a:t>　</a:t>
            </a:r>
            <a:r>
              <a:rPr lang="ja-JP" altLang="ja-JP" sz="1800" dirty="0">
                <a:solidFill>
                  <a:srgbClr val="000000"/>
                </a:solidFill>
                <a:effectLst/>
                <a:latin typeface="+mj-ea"/>
                <a:ea typeface="+mj-ea"/>
                <a:cs typeface="Arial" panose="020B0604020202020204" pitchFamily="34" charset="0"/>
              </a:rPr>
              <a:t>調査を行った。</a:t>
            </a:r>
            <a:endParaRPr lang="en-US" altLang="ja-JP" dirty="0">
              <a:latin typeface="+mj-ea"/>
              <a:ea typeface="+mj-ea"/>
            </a:endParaRPr>
          </a:p>
        </p:txBody>
      </p:sp>
      <p:pic>
        <p:nvPicPr>
          <p:cNvPr id="4" name="図 3">
            <a:extLst>
              <a:ext uri="{FF2B5EF4-FFF2-40B4-BE49-F238E27FC236}">
                <a16:creationId xmlns:a16="http://schemas.microsoft.com/office/drawing/2014/main" id="{3B89CF25-8A9F-A4CC-E2A5-FF084AE86E90}"/>
              </a:ext>
            </a:extLst>
          </p:cNvPr>
          <p:cNvPicPr>
            <a:picLocks noChangeAspect="1"/>
          </p:cNvPicPr>
          <p:nvPr/>
        </p:nvPicPr>
        <p:blipFill>
          <a:blip r:embed="rId2"/>
          <a:stretch>
            <a:fillRect/>
          </a:stretch>
        </p:blipFill>
        <p:spPr>
          <a:xfrm>
            <a:off x="6487052" y="2858646"/>
            <a:ext cx="5531766" cy="3663004"/>
          </a:xfrm>
          <a:prstGeom prst="rect">
            <a:avLst/>
          </a:prstGeom>
        </p:spPr>
      </p:pic>
    </p:spTree>
    <p:extLst>
      <p:ext uri="{BB962C8B-B14F-4D97-AF65-F5344CB8AC3E}">
        <p14:creationId xmlns:p14="http://schemas.microsoft.com/office/powerpoint/2010/main" val="172611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A400F4-B9BA-1439-2728-27930F89DB2C}"/>
              </a:ext>
            </a:extLst>
          </p:cNvPr>
          <p:cNvSpPr>
            <a:spLocks noGrp="1"/>
          </p:cNvSpPr>
          <p:nvPr>
            <p:ph type="title"/>
          </p:nvPr>
        </p:nvSpPr>
        <p:spPr>
          <a:xfrm>
            <a:off x="180108" y="117870"/>
            <a:ext cx="10515600" cy="1325563"/>
          </a:xfrm>
        </p:spPr>
        <p:txBody>
          <a:bodyPr/>
          <a:lstStyle/>
          <a:p>
            <a:r>
              <a:rPr kumimoji="1" lang="ja-JP" altLang="en-US" dirty="0"/>
              <a:t>シナリオロールプレイ結果の報告</a:t>
            </a:r>
          </a:p>
        </p:txBody>
      </p:sp>
      <p:pic>
        <p:nvPicPr>
          <p:cNvPr id="4" name="コンテンツ プレースホルダー 3">
            <a:extLst>
              <a:ext uri="{FF2B5EF4-FFF2-40B4-BE49-F238E27FC236}">
                <a16:creationId xmlns:a16="http://schemas.microsoft.com/office/drawing/2014/main" id="{2E945661-50A9-AA5F-820C-2342A33001D4}"/>
              </a:ext>
            </a:extLst>
          </p:cNvPr>
          <p:cNvPicPr>
            <a:picLocks noGrp="1" noChangeAspect="1"/>
          </p:cNvPicPr>
          <p:nvPr>
            <p:ph idx="1"/>
          </p:nvPr>
        </p:nvPicPr>
        <p:blipFill rotWithShape="1">
          <a:blip r:embed="rId2"/>
          <a:srcRect l="800" t="8667"/>
          <a:stretch/>
        </p:blipFill>
        <p:spPr>
          <a:xfrm>
            <a:off x="311728" y="1195753"/>
            <a:ext cx="6047773" cy="3009102"/>
          </a:xfrm>
          <a:prstGeom prst="rect">
            <a:avLst/>
          </a:prstGeom>
        </p:spPr>
      </p:pic>
      <p:sp>
        <p:nvSpPr>
          <p:cNvPr id="5" name="テキスト ボックス 4">
            <a:extLst>
              <a:ext uri="{FF2B5EF4-FFF2-40B4-BE49-F238E27FC236}">
                <a16:creationId xmlns:a16="http://schemas.microsoft.com/office/drawing/2014/main" id="{0A67A05B-AD66-8258-0322-0629BB89AE3D}"/>
              </a:ext>
            </a:extLst>
          </p:cNvPr>
          <p:cNvSpPr txBox="1"/>
          <p:nvPr/>
        </p:nvSpPr>
        <p:spPr>
          <a:xfrm>
            <a:off x="477982" y="5984982"/>
            <a:ext cx="10875817" cy="646331"/>
          </a:xfrm>
          <a:prstGeom prst="rect">
            <a:avLst/>
          </a:prstGeom>
          <a:noFill/>
        </p:spPr>
        <p:txBody>
          <a:bodyPr wrap="square" rtlCol="0">
            <a:spAutoFit/>
          </a:bodyPr>
          <a:lstStyle/>
          <a:p>
            <a:r>
              <a:rPr lang="ja-JP" altLang="en-US" sz="1800" kern="100" dirty="0">
                <a:effectLst/>
                <a:latin typeface="+mn-ea"/>
                <a:cs typeface="Arial" panose="020B0604020202020204" pitchFamily="34" charset="0"/>
              </a:rPr>
              <a:t>操</a:t>
            </a:r>
            <a:r>
              <a:rPr lang="en-US" altLang="ja-JP" sz="1800" kern="100" dirty="0">
                <a:effectLst/>
                <a:latin typeface="+mn-ea"/>
                <a:cs typeface="Arial" panose="020B0604020202020204" pitchFamily="34" charset="0"/>
              </a:rPr>
              <a:t>,</a:t>
            </a:r>
            <a:r>
              <a:rPr lang="ja-JP" altLang="en-US" sz="1800" kern="100" dirty="0">
                <a:effectLst/>
                <a:latin typeface="+mn-ea"/>
                <a:cs typeface="Arial" panose="020B0604020202020204" pitchFamily="34" charset="0"/>
              </a:rPr>
              <a:t>小原</a:t>
            </a:r>
            <a:r>
              <a:rPr lang="en-US" altLang="ja-JP" sz="1800" kern="100" dirty="0">
                <a:effectLst/>
                <a:latin typeface="+mn-ea"/>
                <a:cs typeface="Arial" panose="020B0604020202020204" pitchFamily="34" charset="0"/>
              </a:rPr>
              <a:t>,</a:t>
            </a:r>
            <a:r>
              <a:rPr lang="ja-JP" altLang="en-US" sz="1800" kern="100" dirty="0">
                <a:effectLst/>
                <a:latin typeface="+mn-ea"/>
                <a:cs typeface="Arial" panose="020B0604020202020204" pitchFamily="34" charset="0"/>
              </a:rPr>
              <a:t>他：</a:t>
            </a:r>
            <a:r>
              <a:rPr lang="ja-JP" altLang="ja-JP" sz="1800" kern="100" dirty="0">
                <a:effectLst/>
                <a:latin typeface="+mn-ea"/>
                <a:cs typeface="Arial" panose="020B0604020202020204" pitchFamily="34" charset="0"/>
              </a:rPr>
              <a:t>シナリオロールプレイで学ぶ男女共同参画</a:t>
            </a:r>
            <a:r>
              <a:rPr lang="en-US" altLang="ja-JP" sz="1800" kern="100" dirty="0">
                <a:effectLst/>
                <a:latin typeface="+mn-ea"/>
                <a:cs typeface="Arial" panose="020B0604020202020204" pitchFamily="34" charset="0"/>
              </a:rPr>
              <a:t>: </a:t>
            </a:r>
            <a:r>
              <a:rPr lang="ja-JP" altLang="ja-JP" sz="1800" kern="100" dirty="0">
                <a:effectLst/>
                <a:latin typeface="+mn-ea"/>
                <a:cs typeface="Arial" panose="020B0604020202020204" pitchFamily="34" charset="0"/>
              </a:rPr>
              <a:t>臨床実習少人数グループで実践した授業の報告</a:t>
            </a:r>
            <a:r>
              <a:rPr lang="ja-JP" altLang="en-US" sz="1800" kern="100" dirty="0">
                <a:effectLst/>
                <a:latin typeface="+mn-ea"/>
                <a:cs typeface="Arial" panose="020B0604020202020204" pitchFamily="34" charset="0"/>
              </a:rPr>
              <a:t>．</a:t>
            </a:r>
            <a:r>
              <a:rPr lang="ja-JP" altLang="en-US" b="0" i="0" dirty="0">
                <a:solidFill>
                  <a:srgbClr val="000000"/>
                </a:solidFill>
                <a:effectLst/>
                <a:latin typeface="Aptos" panose="020B0004020202020204" pitchFamily="34" charset="0"/>
              </a:rPr>
              <a:t>日本シミュレーション医療教育学会雑誌　</a:t>
            </a:r>
            <a:r>
              <a:rPr lang="en-US" altLang="ja-JP" b="0" i="0" dirty="0">
                <a:solidFill>
                  <a:srgbClr val="000000"/>
                </a:solidFill>
                <a:effectLst/>
                <a:latin typeface="Aptos" panose="020B0004020202020204" pitchFamily="34" charset="0"/>
              </a:rPr>
              <a:t>12</a:t>
            </a:r>
            <a:r>
              <a:rPr lang="ja-JP" altLang="en-US" b="0" i="0" dirty="0">
                <a:solidFill>
                  <a:srgbClr val="000000"/>
                </a:solidFill>
                <a:effectLst/>
                <a:latin typeface="Aptos" panose="020B0004020202020204" pitchFamily="34" charset="0"/>
              </a:rPr>
              <a:t>巻（</a:t>
            </a:r>
            <a:r>
              <a:rPr lang="en-US" altLang="ja-JP" b="0" i="0" dirty="0">
                <a:solidFill>
                  <a:srgbClr val="000000"/>
                </a:solidFill>
                <a:effectLst/>
                <a:latin typeface="Aptos" panose="020B0004020202020204" pitchFamily="34" charset="0"/>
              </a:rPr>
              <a:t>2024</a:t>
            </a:r>
            <a:r>
              <a:rPr lang="ja-JP" altLang="en-US" b="0" i="0" dirty="0">
                <a:solidFill>
                  <a:srgbClr val="000000"/>
                </a:solidFill>
                <a:effectLst/>
                <a:latin typeface="Aptos" panose="020B0004020202020204" pitchFamily="34" charset="0"/>
              </a:rPr>
              <a:t>年）　掲載予定</a:t>
            </a:r>
            <a:endParaRPr kumimoji="1" lang="ja-JP" altLang="en-US" dirty="0"/>
          </a:p>
        </p:txBody>
      </p:sp>
      <p:sp>
        <p:nvSpPr>
          <p:cNvPr id="6" name="テキスト ボックス 5">
            <a:extLst>
              <a:ext uri="{FF2B5EF4-FFF2-40B4-BE49-F238E27FC236}">
                <a16:creationId xmlns:a16="http://schemas.microsoft.com/office/drawing/2014/main" id="{B5FEA1A4-515A-AAAE-2717-FB43B93ACE71}"/>
              </a:ext>
            </a:extLst>
          </p:cNvPr>
          <p:cNvSpPr txBox="1"/>
          <p:nvPr/>
        </p:nvSpPr>
        <p:spPr>
          <a:xfrm>
            <a:off x="6314606" y="1443433"/>
            <a:ext cx="5565666" cy="1938992"/>
          </a:xfrm>
          <a:prstGeom prst="rect">
            <a:avLst/>
          </a:prstGeom>
          <a:noFill/>
        </p:spPr>
        <p:txBody>
          <a:bodyPr wrap="square" rtlCol="0">
            <a:spAutoFit/>
          </a:bodyPr>
          <a:lstStyle/>
          <a:p>
            <a:r>
              <a:rPr kumimoji="1" lang="ja-JP" altLang="en-US" sz="2000" dirty="0"/>
              <a:t>子供の急な熱発をテーマに、医師</a:t>
            </a:r>
            <a:r>
              <a:rPr kumimoji="1" lang="en-US" altLang="ja-JP" sz="2000" dirty="0"/>
              <a:t>A</a:t>
            </a:r>
            <a:r>
              <a:rPr kumimoji="1" lang="ja-JP" altLang="en-US" sz="2000" dirty="0"/>
              <a:t>・</a:t>
            </a:r>
            <a:r>
              <a:rPr kumimoji="1" lang="en-US" altLang="ja-JP" sz="2000" dirty="0"/>
              <a:t>B</a:t>
            </a:r>
            <a:r>
              <a:rPr kumimoji="1" lang="ja-JP" altLang="en-US" sz="2000" dirty="0"/>
              <a:t>夫婦とそれぞれの職場を舞台としたシナリオロールプレイを行った。</a:t>
            </a:r>
            <a:endParaRPr kumimoji="1" lang="en-US" altLang="ja-JP" sz="2000" dirty="0"/>
          </a:p>
          <a:p>
            <a:r>
              <a:rPr kumimoji="1" lang="ja-JP" altLang="en-US" sz="2000" dirty="0"/>
              <a:t>ロールプレイでの演技と、その後の振り返りを同意のもとに録音し、研究資料とした。</a:t>
            </a:r>
            <a:endParaRPr kumimoji="1" lang="en-US" altLang="ja-JP" sz="2000" dirty="0"/>
          </a:p>
          <a:p>
            <a:r>
              <a:rPr lang="ja-JP" altLang="en-US" sz="2000" dirty="0"/>
              <a:t>録音をもとに逐語録を作成し、主題分析を行った。</a:t>
            </a:r>
            <a:endParaRPr kumimoji="1" lang="ja-JP" altLang="en-US" sz="2000" dirty="0"/>
          </a:p>
        </p:txBody>
      </p:sp>
      <p:sp>
        <p:nvSpPr>
          <p:cNvPr id="7" name="矢印: 下 6">
            <a:extLst>
              <a:ext uri="{FF2B5EF4-FFF2-40B4-BE49-F238E27FC236}">
                <a16:creationId xmlns:a16="http://schemas.microsoft.com/office/drawing/2014/main" id="{66897883-4C3D-9A95-A7A5-1B434E8ED198}"/>
              </a:ext>
            </a:extLst>
          </p:cNvPr>
          <p:cNvSpPr/>
          <p:nvPr/>
        </p:nvSpPr>
        <p:spPr>
          <a:xfrm>
            <a:off x="8316323" y="3556839"/>
            <a:ext cx="588818" cy="4156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6D09703-E275-C0EF-C3B7-B21D8FB8559E}"/>
              </a:ext>
            </a:extLst>
          </p:cNvPr>
          <p:cNvSpPr txBox="1"/>
          <p:nvPr/>
        </p:nvSpPr>
        <p:spPr>
          <a:xfrm>
            <a:off x="398316" y="4146890"/>
            <a:ext cx="11540836" cy="1631216"/>
          </a:xfrm>
          <a:prstGeom prst="rect">
            <a:avLst/>
          </a:prstGeom>
          <a:noFill/>
          <a:ln>
            <a:solidFill>
              <a:schemeClr val="accent1">
                <a:lumMod val="75000"/>
              </a:schemeClr>
            </a:solidFill>
          </a:ln>
        </p:spPr>
        <p:txBody>
          <a:bodyPr wrap="square" rtlCol="0">
            <a:spAutoFit/>
          </a:bodyPr>
          <a:lstStyle/>
          <a:p>
            <a:r>
              <a:rPr kumimoji="1" lang="ja-JP" altLang="en-US" sz="2000" dirty="0"/>
              <a:t>臨床実習を通して、実際の働く環境を知ったうえで、仕事と子育ての両立が困難であるケースを体験することで、育児とキャリア形成の両立は困難ではあるものの、当事者の意欲が重要であること、職場の人間関係や夫をはじめとした男性医師の理解も重要であることを認識した。</a:t>
            </a:r>
            <a:endParaRPr kumimoji="1" lang="en-US" altLang="ja-JP" sz="2000" dirty="0"/>
          </a:p>
          <a:p>
            <a:r>
              <a:rPr kumimoji="1" lang="ja-JP" altLang="en-US" sz="2000" dirty="0"/>
              <a:t>医学生はキャリア形成に意欲を高く持っており、この意欲を育んでいくために、職場の意識啓発活動を含めたキャリア教育を充実させていくことが重要であるとわかった。</a:t>
            </a:r>
          </a:p>
        </p:txBody>
      </p:sp>
    </p:spTree>
    <p:extLst>
      <p:ext uri="{BB962C8B-B14F-4D97-AF65-F5344CB8AC3E}">
        <p14:creationId xmlns:p14="http://schemas.microsoft.com/office/powerpoint/2010/main" val="3540957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5940" y="191939"/>
            <a:ext cx="10515600" cy="1325563"/>
          </a:xfrm>
        </p:spPr>
        <p:txBody>
          <a:bodyPr/>
          <a:lstStyle/>
          <a:p>
            <a:r>
              <a:rPr kumimoji="1" lang="ja-JP" altLang="en-US" dirty="0"/>
              <a:t>学生アンケート調査</a:t>
            </a:r>
          </a:p>
        </p:txBody>
      </p:sp>
      <p:graphicFrame>
        <p:nvGraphicFramePr>
          <p:cNvPr id="6" name="コンテンツ プレースホルダー 5">
            <a:extLst>
              <a:ext uri="{FF2B5EF4-FFF2-40B4-BE49-F238E27FC236}">
                <a16:creationId xmlns:a16="http://schemas.microsoft.com/office/drawing/2014/main" id="{2744075C-9972-3010-61FC-7A7FE256C82F}"/>
              </a:ext>
            </a:extLst>
          </p:cNvPr>
          <p:cNvGraphicFramePr>
            <a:graphicFrameLocks noGrp="1"/>
          </p:cNvGraphicFramePr>
          <p:nvPr>
            <p:ph idx="1"/>
            <p:extLst>
              <p:ext uri="{D42A27DB-BD31-4B8C-83A1-F6EECF244321}">
                <p14:modId xmlns:p14="http://schemas.microsoft.com/office/powerpoint/2010/main" val="3603318900"/>
              </p:ext>
            </p:extLst>
          </p:nvPr>
        </p:nvGraphicFramePr>
        <p:xfrm>
          <a:off x="85061" y="1794095"/>
          <a:ext cx="52578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コンテンツ プレースホルダー 5">
            <a:extLst>
              <a:ext uri="{FF2B5EF4-FFF2-40B4-BE49-F238E27FC236}">
                <a16:creationId xmlns:a16="http://schemas.microsoft.com/office/drawing/2014/main" id="{3DD73445-EE27-5B9A-15DC-B4FE0FC85F4A}"/>
              </a:ext>
            </a:extLst>
          </p:cNvPr>
          <p:cNvGraphicFramePr>
            <a:graphicFrameLocks/>
          </p:cNvGraphicFramePr>
          <p:nvPr>
            <p:extLst>
              <p:ext uri="{D42A27DB-BD31-4B8C-83A1-F6EECF244321}">
                <p14:modId xmlns:p14="http://schemas.microsoft.com/office/powerpoint/2010/main" val="3228502894"/>
              </p:ext>
            </p:extLst>
          </p:nvPr>
        </p:nvGraphicFramePr>
        <p:xfrm>
          <a:off x="6326372" y="1902008"/>
          <a:ext cx="5133754"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a:extLst>
              <a:ext uri="{FF2B5EF4-FFF2-40B4-BE49-F238E27FC236}">
                <a16:creationId xmlns:a16="http://schemas.microsoft.com/office/drawing/2014/main" id="{41C3FB57-E1AA-2779-E487-67011E390E77}"/>
              </a:ext>
            </a:extLst>
          </p:cNvPr>
          <p:cNvSpPr txBox="1"/>
          <p:nvPr/>
        </p:nvSpPr>
        <p:spPr>
          <a:xfrm>
            <a:off x="170120" y="1332836"/>
            <a:ext cx="5702596" cy="369332"/>
          </a:xfrm>
          <a:prstGeom prst="rect">
            <a:avLst/>
          </a:prstGeom>
          <a:noFill/>
        </p:spPr>
        <p:txBody>
          <a:bodyPr wrap="square" rtlCol="0">
            <a:spAutoFit/>
          </a:bodyPr>
          <a:lstStyle/>
          <a:p>
            <a:r>
              <a:rPr kumimoji="1" lang="en-US" altLang="ja-JP" dirty="0"/>
              <a:t>Q.</a:t>
            </a:r>
            <a:r>
              <a:rPr kumimoji="1" lang="ja-JP" altLang="en-US" dirty="0"/>
              <a:t>耳鼻咽喉科では男女が同じように働いていると思うか</a:t>
            </a:r>
          </a:p>
        </p:txBody>
      </p:sp>
      <p:sp>
        <p:nvSpPr>
          <p:cNvPr id="9" name="テキスト ボックス 8">
            <a:extLst>
              <a:ext uri="{FF2B5EF4-FFF2-40B4-BE49-F238E27FC236}">
                <a16:creationId xmlns:a16="http://schemas.microsoft.com/office/drawing/2014/main" id="{A05F551C-E688-44D7-415F-AAD2526082DF}"/>
              </a:ext>
            </a:extLst>
          </p:cNvPr>
          <p:cNvSpPr txBox="1"/>
          <p:nvPr/>
        </p:nvSpPr>
        <p:spPr>
          <a:xfrm>
            <a:off x="6202326" y="1332836"/>
            <a:ext cx="5456274" cy="369332"/>
          </a:xfrm>
          <a:prstGeom prst="rect">
            <a:avLst/>
          </a:prstGeom>
          <a:noFill/>
        </p:spPr>
        <p:txBody>
          <a:bodyPr wrap="square" rtlCol="0">
            <a:spAutoFit/>
          </a:bodyPr>
          <a:lstStyle/>
          <a:p>
            <a:r>
              <a:rPr kumimoji="1" lang="en-US" altLang="ja-JP" dirty="0"/>
              <a:t>Q.</a:t>
            </a:r>
            <a:r>
              <a:rPr kumimoji="1" lang="ja-JP" altLang="en-US" dirty="0"/>
              <a:t>耳鼻咽喉科は医師として働きやすい環境と思うか</a:t>
            </a:r>
          </a:p>
        </p:txBody>
      </p:sp>
      <p:sp>
        <p:nvSpPr>
          <p:cNvPr id="10" name="テキスト ボックス 9">
            <a:extLst>
              <a:ext uri="{FF2B5EF4-FFF2-40B4-BE49-F238E27FC236}">
                <a16:creationId xmlns:a16="http://schemas.microsoft.com/office/drawing/2014/main" id="{3EAFA757-EDF5-E334-1ACE-D5443F70BEC4}"/>
              </a:ext>
            </a:extLst>
          </p:cNvPr>
          <p:cNvSpPr txBox="1"/>
          <p:nvPr/>
        </p:nvSpPr>
        <p:spPr>
          <a:xfrm>
            <a:off x="2169042" y="6296729"/>
            <a:ext cx="8963246" cy="369332"/>
          </a:xfrm>
          <a:prstGeom prst="rect">
            <a:avLst/>
          </a:prstGeom>
          <a:noFill/>
        </p:spPr>
        <p:txBody>
          <a:bodyPr wrap="square" rtlCol="0">
            <a:spAutoFit/>
          </a:bodyPr>
          <a:lstStyle/>
          <a:p>
            <a:r>
              <a:rPr kumimoji="1" lang="ja-JP" altLang="en-US" dirty="0"/>
              <a:t>学生から見て、ある程度男女共同参画が進んだ環境であることが分かった</a:t>
            </a:r>
          </a:p>
        </p:txBody>
      </p:sp>
    </p:spTree>
    <p:extLst>
      <p:ext uri="{BB962C8B-B14F-4D97-AF65-F5344CB8AC3E}">
        <p14:creationId xmlns:p14="http://schemas.microsoft.com/office/powerpoint/2010/main" val="2408527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4EB1CD-162B-675A-B0CF-97C72FA94C32}"/>
              </a:ext>
            </a:extLst>
          </p:cNvPr>
          <p:cNvSpPr>
            <a:spLocks noGrp="1"/>
          </p:cNvSpPr>
          <p:nvPr>
            <p:ph type="title"/>
          </p:nvPr>
        </p:nvSpPr>
        <p:spPr>
          <a:xfrm>
            <a:off x="157717" y="290697"/>
            <a:ext cx="10515600" cy="1325563"/>
          </a:xfrm>
        </p:spPr>
        <p:txBody>
          <a:bodyPr/>
          <a:lstStyle/>
          <a:p>
            <a:r>
              <a:rPr lang="ja-JP" altLang="en-US" dirty="0"/>
              <a:t>岐阜大学での子育て支援の成果</a:t>
            </a:r>
            <a:endParaRPr kumimoji="1" lang="ja-JP" altLang="en-US" dirty="0"/>
          </a:p>
        </p:txBody>
      </p:sp>
      <p:sp>
        <p:nvSpPr>
          <p:cNvPr id="3" name="コンテンツ プレースホルダー 2">
            <a:extLst>
              <a:ext uri="{FF2B5EF4-FFF2-40B4-BE49-F238E27FC236}">
                <a16:creationId xmlns:a16="http://schemas.microsoft.com/office/drawing/2014/main" id="{B71DA105-C0F4-440D-75F8-E3A7CC811621}"/>
              </a:ext>
            </a:extLst>
          </p:cNvPr>
          <p:cNvSpPr>
            <a:spLocks noGrp="1"/>
          </p:cNvSpPr>
          <p:nvPr>
            <p:ph idx="1"/>
          </p:nvPr>
        </p:nvSpPr>
        <p:spPr>
          <a:xfrm>
            <a:off x="471053" y="1423842"/>
            <a:ext cx="10515600" cy="4859442"/>
          </a:xfrm>
        </p:spPr>
        <p:txBody>
          <a:bodyPr>
            <a:normAutofit fontScale="92500" lnSpcReduction="20000"/>
          </a:bodyPr>
          <a:lstStyle/>
          <a:p>
            <a:r>
              <a:rPr kumimoji="1" lang="ja-JP" altLang="en-US" dirty="0"/>
              <a:t>職場環境に関しては、アンケート調査をこまめに行い、各個人の希望を聴取することで、男女問わず、子育て支援ができる環境を整備</a:t>
            </a:r>
            <a:r>
              <a:rPr lang="ja-JP" altLang="en-US" dirty="0"/>
              <a:t>することで、それぞれ満足度の高い復帰を果たせている</a:t>
            </a:r>
            <a:r>
              <a:rPr kumimoji="1" lang="ja-JP" altLang="en-US" dirty="0"/>
              <a:t>。</a:t>
            </a:r>
            <a:endParaRPr kumimoji="1" lang="en-US" altLang="ja-JP" dirty="0"/>
          </a:p>
          <a:p>
            <a:endParaRPr kumimoji="1" lang="en-US" altLang="ja-JP" dirty="0"/>
          </a:p>
          <a:p>
            <a:r>
              <a:rPr lang="ja-JP" altLang="en-US" dirty="0"/>
              <a:t>勤務形態に問わず、専門医・学位・サブスペシャリティーとその年次に応じたキャリアアップを目指せる環境整備したことで、復帰後もモチベーション高く勤務を継続できている。</a:t>
            </a:r>
            <a:endParaRPr lang="en-US" altLang="ja-JP" dirty="0"/>
          </a:p>
          <a:p>
            <a:endParaRPr lang="en-US" altLang="ja-JP" dirty="0"/>
          </a:p>
          <a:p>
            <a:r>
              <a:rPr lang="ja-JP" altLang="en-US" dirty="0"/>
              <a:t>学会での託児設置をすることで、学会参加、発表の機会が増えた。</a:t>
            </a:r>
            <a:endParaRPr lang="en-US" altLang="ja-JP" dirty="0"/>
          </a:p>
          <a:p>
            <a:endParaRPr kumimoji="1" lang="en-US" altLang="ja-JP" dirty="0"/>
          </a:p>
          <a:p>
            <a:r>
              <a:rPr lang="ja-JP" altLang="en-US" dirty="0"/>
              <a:t>学生への教育現場においても、男女共同参画に対する意識を持つ機会を作ることで、これからの子育て支援、各個人のキャリア形成への意識付けを行った。</a:t>
            </a:r>
            <a:endParaRPr kumimoji="1" lang="ja-JP" altLang="en-US" dirty="0"/>
          </a:p>
        </p:txBody>
      </p:sp>
    </p:spTree>
    <p:extLst>
      <p:ext uri="{BB962C8B-B14F-4D97-AF65-F5344CB8AC3E}">
        <p14:creationId xmlns:p14="http://schemas.microsoft.com/office/powerpoint/2010/main" val="1471736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0E071B4-72B9-112F-8E66-0C3E353AFE38}"/>
              </a:ext>
            </a:extLst>
          </p:cNvPr>
          <p:cNvPicPr>
            <a:picLocks noChangeAspect="1"/>
          </p:cNvPicPr>
          <p:nvPr/>
        </p:nvPicPr>
        <p:blipFill>
          <a:blip r:embed="rId2"/>
          <a:stretch>
            <a:fillRect/>
          </a:stretch>
        </p:blipFill>
        <p:spPr>
          <a:xfrm>
            <a:off x="8651206" y="2225174"/>
            <a:ext cx="3339121" cy="4522607"/>
          </a:xfrm>
          <a:prstGeom prst="rect">
            <a:avLst/>
          </a:prstGeom>
        </p:spPr>
      </p:pic>
      <p:sp>
        <p:nvSpPr>
          <p:cNvPr id="2" name="タイトル 1"/>
          <p:cNvSpPr>
            <a:spLocks noGrp="1"/>
          </p:cNvSpPr>
          <p:nvPr>
            <p:ph type="title"/>
          </p:nvPr>
        </p:nvSpPr>
        <p:spPr>
          <a:xfrm>
            <a:off x="330200" y="352425"/>
            <a:ext cx="10515600" cy="1325563"/>
          </a:xfrm>
        </p:spPr>
        <p:txBody>
          <a:bodyPr/>
          <a:lstStyle/>
          <a:p>
            <a:r>
              <a:rPr lang="ja-JP" altLang="en-US" dirty="0"/>
              <a:t>岐阜大学耳鼻咽喉科教室が目指す姿</a:t>
            </a:r>
            <a:endParaRPr kumimoji="1" lang="ja-JP" altLang="en-US" dirty="0"/>
          </a:p>
        </p:txBody>
      </p:sp>
      <p:sp>
        <p:nvSpPr>
          <p:cNvPr id="3" name="コンテンツ プレースホルダー 2"/>
          <p:cNvSpPr>
            <a:spLocks noGrp="1"/>
          </p:cNvSpPr>
          <p:nvPr>
            <p:ph idx="1"/>
          </p:nvPr>
        </p:nvSpPr>
        <p:spPr>
          <a:xfrm>
            <a:off x="1686882" y="2544816"/>
            <a:ext cx="6885225" cy="2763707"/>
          </a:xfrm>
        </p:spPr>
        <p:txBody>
          <a:bodyPr>
            <a:normAutofit/>
          </a:bodyPr>
          <a:lstStyle/>
          <a:p>
            <a:pPr marL="0" indent="0">
              <a:buNone/>
            </a:pPr>
            <a:r>
              <a:rPr kumimoji="1" lang="ja-JP" altLang="en-US" sz="4000" b="1" dirty="0"/>
              <a:t>男女関わらず、</a:t>
            </a:r>
            <a:endParaRPr lang="en-US" altLang="ja-JP" sz="4000" b="1" dirty="0"/>
          </a:p>
          <a:p>
            <a:pPr marL="0" indent="0">
              <a:buNone/>
            </a:pPr>
            <a:r>
              <a:rPr kumimoji="1" lang="ja-JP" altLang="en-US" sz="4000" b="1" dirty="0"/>
              <a:t>　スタッフみんなが輝ける</a:t>
            </a:r>
            <a:endParaRPr kumimoji="1" lang="en-US" altLang="ja-JP" sz="4000" b="1" dirty="0"/>
          </a:p>
          <a:p>
            <a:pPr marL="0" indent="0">
              <a:buNone/>
            </a:pPr>
            <a:r>
              <a:rPr kumimoji="1" lang="ja-JP" altLang="en-US" sz="4000" b="1" dirty="0"/>
              <a:t>　　　　　　職場形成を目指す！</a:t>
            </a:r>
          </a:p>
        </p:txBody>
      </p:sp>
      <p:sp>
        <p:nvSpPr>
          <p:cNvPr id="4" name="スクロール: 横 3">
            <a:extLst>
              <a:ext uri="{FF2B5EF4-FFF2-40B4-BE49-F238E27FC236}">
                <a16:creationId xmlns:a16="http://schemas.microsoft.com/office/drawing/2014/main" id="{592F60A7-770B-0540-2212-13790F74D724}"/>
              </a:ext>
            </a:extLst>
          </p:cNvPr>
          <p:cNvSpPr/>
          <p:nvPr/>
        </p:nvSpPr>
        <p:spPr>
          <a:xfrm>
            <a:off x="996487" y="1772079"/>
            <a:ext cx="7971570" cy="3478845"/>
          </a:xfrm>
          <a:prstGeom prst="horizontalScroll">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7967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6174" y="352425"/>
            <a:ext cx="10515600" cy="1325563"/>
          </a:xfrm>
        </p:spPr>
        <p:txBody>
          <a:bodyPr/>
          <a:lstStyle/>
          <a:p>
            <a:r>
              <a:rPr kumimoji="1" lang="ja-JP" altLang="en-US" dirty="0"/>
              <a:t>岐阜大学医局員の男女構成</a:t>
            </a:r>
          </a:p>
        </p:txBody>
      </p:sp>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3921979361"/>
              </p:ext>
            </p:extLst>
          </p:nvPr>
        </p:nvGraphicFramePr>
        <p:xfrm>
          <a:off x="-265814" y="1516713"/>
          <a:ext cx="9186530" cy="4933629"/>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a:extLst>
              <a:ext uri="{FF2B5EF4-FFF2-40B4-BE49-F238E27FC236}">
                <a16:creationId xmlns:a16="http://schemas.microsoft.com/office/drawing/2014/main" id="{D2E8F66E-C252-9E2F-296E-5B9FFA08BBE5}"/>
              </a:ext>
            </a:extLst>
          </p:cNvPr>
          <p:cNvSpPr txBox="1"/>
          <p:nvPr/>
        </p:nvSpPr>
        <p:spPr>
          <a:xfrm>
            <a:off x="8596423" y="1392866"/>
            <a:ext cx="2849644" cy="3416320"/>
          </a:xfrm>
          <a:prstGeom prst="rect">
            <a:avLst/>
          </a:prstGeom>
          <a:noFill/>
        </p:spPr>
        <p:txBody>
          <a:bodyPr wrap="square" rtlCol="0">
            <a:spAutoFit/>
          </a:bodyPr>
          <a:lstStyle/>
          <a:p>
            <a:r>
              <a:rPr kumimoji="1" lang="ja-JP" altLang="en-US" dirty="0"/>
              <a:t>平成</a:t>
            </a:r>
            <a:r>
              <a:rPr kumimoji="1" lang="en-US" altLang="ja-JP" dirty="0"/>
              <a:t>21</a:t>
            </a:r>
            <a:r>
              <a:rPr kumimoji="1" lang="ja-JP" altLang="en-US" dirty="0"/>
              <a:t>年卒より以前は医局に在籍する女性医師は非常に少ない</a:t>
            </a:r>
            <a:endParaRPr kumimoji="1" lang="en-US" altLang="ja-JP" dirty="0"/>
          </a:p>
          <a:p>
            <a:r>
              <a:rPr lang="ja-JP" altLang="en-US" dirty="0"/>
              <a:t>→それぞれの希望を聞くことが可能であった</a:t>
            </a:r>
            <a:endParaRPr lang="en-US" altLang="ja-JP" dirty="0"/>
          </a:p>
          <a:p>
            <a:endParaRPr lang="en-US" altLang="ja-JP" dirty="0"/>
          </a:p>
          <a:p>
            <a:r>
              <a:rPr lang="ja-JP" altLang="en-US" dirty="0"/>
              <a:t>平成</a:t>
            </a:r>
            <a:r>
              <a:rPr lang="en-US" altLang="ja-JP" dirty="0"/>
              <a:t>21</a:t>
            </a:r>
            <a:r>
              <a:rPr lang="ja-JP" altLang="en-US" dirty="0"/>
              <a:t>年以降は定期的に女性入局員があり、同年度内に出産子育てを経験する医師も増えている</a:t>
            </a:r>
            <a:endParaRPr lang="en-US" altLang="ja-JP" dirty="0"/>
          </a:p>
          <a:p>
            <a:r>
              <a:rPr lang="ja-JP" altLang="en-US" dirty="0"/>
              <a:t>→医局全体としての対応が必要な状態</a:t>
            </a:r>
            <a:endParaRPr lang="en-US" altLang="ja-JP" dirty="0"/>
          </a:p>
        </p:txBody>
      </p:sp>
      <p:sp>
        <p:nvSpPr>
          <p:cNvPr id="4" name="矢印: 下 3">
            <a:extLst>
              <a:ext uri="{FF2B5EF4-FFF2-40B4-BE49-F238E27FC236}">
                <a16:creationId xmlns:a16="http://schemas.microsoft.com/office/drawing/2014/main" id="{EF90CFDA-6F07-2623-F9B4-772A46A684C2}"/>
              </a:ext>
            </a:extLst>
          </p:cNvPr>
          <p:cNvSpPr/>
          <p:nvPr/>
        </p:nvSpPr>
        <p:spPr>
          <a:xfrm>
            <a:off x="9803219" y="4809186"/>
            <a:ext cx="478465" cy="4220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1398F7C-D967-82F8-A993-A7187F101138}"/>
              </a:ext>
            </a:extLst>
          </p:cNvPr>
          <p:cNvSpPr txBox="1"/>
          <p:nvPr/>
        </p:nvSpPr>
        <p:spPr>
          <a:xfrm>
            <a:off x="8455945" y="5526461"/>
            <a:ext cx="4196316" cy="646331"/>
          </a:xfrm>
          <a:prstGeom prst="rect">
            <a:avLst/>
          </a:prstGeom>
          <a:noFill/>
        </p:spPr>
        <p:txBody>
          <a:bodyPr wrap="square" rtlCol="0">
            <a:spAutoFit/>
          </a:bodyPr>
          <a:lstStyle/>
          <a:p>
            <a:r>
              <a:rPr kumimoji="1" lang="ja-JP" altLang="en-US" dirty="0"/>
              <a:t>女性医師への子育て支援</a:t>
            </a:r>
            <a:r>
              <a:rPr lang="ja-JP" altLang="en-US" dirty="0"/>
              <a:t>対策を</a:t>
            </a:r>
            <a:endParaRPr lang="en-US" altLang="ja-JP" dirty="0"/>
          </a:p>
          <a:p>
            <a:r>
              <a:rPr kumimoji="1" lang="ja-JP" altLang="en-US" dirty="0"/>
              <a:t>医局として考える必要がある</a:t>
            </a:r>
            <a:endParaRPr kumimoji="1" lang="en-US" altLang="ja-JP" dirty="0"/>
          </a:p>
        </p:txBody>
      </p:sp>
    </p:spTree>
    <p:extLst>
      <p:ext uri="{BB962C8B-B14F-4D97-AF65-F5344CB8AC3E}">
        <p14:creationId xmlns:p14="http://schemas.microsoft.com/office/powerpoint/2010/main" val="126567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A81B44-A134-5B21-6E14-7D591187E7BF}"/>
              </a:ext>
            </a:extLst>
          </p:cNvPr>
          <p:cNvSpPr>
            <a:spLocks noGrp="1"/>
          </p:cNvSpPr>
          <p:nvPr>
            <p:ph type="title"/>
          </p:nvPr>
        </p:nvSpPr>
        <p:spPr>
          <a:xfrm>
            <a:off x="212558" y="193245"/>
            <a:ext cx="10515600" cy="1325563"/>
          </a:xfrm>
        </p:spPr>
        <p:txBody>
          <a:bodyPr/>
          <a:lstStyle/>
          <a:p>
            <a:r>
              <a:rPr kumimoji="1" lang="ja-JP" altLang="en-US" dirty="0"/>
              <a:t>産後復帰のロールモデル　</a:t>
            </a:r>
            <a:r>
              <a:rPr kumimoji="1" lang="ja-JP" altLang="en-US" sz="2400" dirty="0"/>
              <a:t>平成</a:t>
            </a:r>
            <a:r>
              <a:rPr kumimoji="1" lang="en-US" altLang="ja-JP" sz="2400" dirty="0"/>
              <a:t>21</a:t>
            </a:r>
            <a:r>
              <a:rPr kumimoji="1" lang="ja-JP" altLang="en-US" sz="2400" dirty="0"/>
              <a:t>年卒以前の復帰体験</a:t>
            </a:r>
          </a:p>
        </p:txBody>
      </p:sp>
      <p:sp>
        <p:nvSpPr>
          <p:cNvPr id="3" name="コンテンツ プレースホルダー 2">
            <a:extLst>
              <a:ext uri="{FF2B5EF4-FFF2-40B4-BE49-F238E27FC236}">
                <a16:creationId xmlns:a16="http://schemas.microsoft.com/office/drawing/2014/main" id="{5D7737F3-55D8-DE04-F2BF-272C1380F66E}"/>
              </a:ext>
            </a:extLst>
          </p:cNvPr>
          <p:cNvSpPr>
            <a:spLocks noGrp="1"/>
          </p:cNvSpPr>
          <p:nvPr>
            <p:ph idx="1"/>
          </p:nvPr>
        </p:nvSpPr>
        <p:spPr>
          <a:xfrm>
            <a:off x="8165066" y="1330257"/>
            <a:ext cx="3798334" cy="3816817"/>
          </a:xfrm>
          <a:ln>
            <a:noFill/>
          </a:ln>
        </p:spPr>
        <p:txBody>
          <a:bodyPr>
            <a:normAutofit/>
          </a:bodyPr>
          <a:lstStyle/>
          <a:p>
            <a:pPr marL="0" indent="0">
              <a:buNone/>
            </a:pPr>
            <a:r>
              <a:rPr kumimoji="1" lang="ja-JP" altLang="en-US" sz="1600" dirty="0"/>
              <a:t>常勤勤務　卒後</a:t>
            </a:r>
            <a:r>
              <a:rPr kumimoji="1" lang="en-US" altLang="ja-JP" sz="1600" dirty="0"/>
              <a:t>17</a:t>
            </a:r>
            <a:r>
              <a:rPr kumimoji="1" lang="ja-JP" altLang="en-US" sz="1600" dirty="0"/>
              <a:t>年目　</a:t>
            </a:r>
            <a:endParaRPr kumimoji="1" lang="en-US" altLang="ja-JP" sz="1600" dirty="0"/>
          </a:p>
          <a:p>
            <a:pPr marL="0" indent="0">
              <a:buNone/>
            </a:pPr>
            <a:r>
              <a:rPr kumimoji="1" lang="ja-JP" altLang="en-US" sz="1600" dirty="0"/>
              <a:t>耳鼻咽喉科専門医・指導医</a:t>
            </a:r>
            <a:endParaRPr kumimoji="1" lang="en-US" altLang="ja-JP" sz="1600" dirty="0"/>
          </a:p>
          <a:p>
            <a:pPr marL="0" indent="0">
              <a:buNone/>
            </a:pPr>
            <a:r>
              <a:rPr kumimoji="1" lang="ja-JP" altLang="en-US" sz="1200" dirty="0"/>
              <a:t>夫：在宅医（総合内科専門医・消化器病学会専門医）</a:t>
            </a:r>
            <a:endParaRPr kumimoji="1" lang="en-US" altLang="ja-JP" sz="1200" dirty="0"/>
          </a:p>
          <a:p>
            <a:pPr marL="0" indent="0">
              <a:buNone/>
            </a:pPr>
            <a:r>
              <a:rPr lang="ja-JP" altLang="en-US" sz="1200" dirty="0"/>
              <a:t>子：</a:t>
            </a:r>
            <a:r>
              <a:rPr lang="en-US" altLang="ja-JP" sz="1200" dirty="0"/>
              <a:t>10</a:t>
            </a:r>
            <a:r>
              <a:rPr lang="ja-JP" altLang="en-US" sz="1200" dirty="0"/>
              <a:t>歳　</a:t>
            </a:r>
            <a:r>
              <a:rPr lang="en-US" altLang="ja-JP" sz="1200" dirty="0"/>
              <a:t>7</a:t>
            </a:r>
            <a:r>
              <a:rPr lang="ja-JP" altLang="en-US" sz="1200" dirty="0"/>
              <a:t>歳</a:t>
            </a:r>
            <a:endParaRPr lang="en-US" altLang="ja-JP" sz="1200" dirty="0"/>
          </a:p>
          <a:p>
            <a:pPr marL="0" indent="0">
              <a:buNone/>
            </a:pPr>
            <a:endParaRPr lang="en-US" altLang="ja-JP" sz="1600" dirty="0"/>
          </a:p>
          <a:p>
            <a:pPr marL="0" indent="0">
              <a:buNone/>
            </a:pPr>
            <a:endParaRPr kumimoji="1" lang="en-US" altLang="ja-JP" sz="1200" dirty="0"/>
          </a:p>
          <a:p>
            <a:pPr marL="0" indent="0">
              <a:buNone/>
            </a:pPr>
            <a:endParaRPr kumimoji="1" lang="ja-JP" altLang="en-US" sz="1200" dirty="0"/>
          </a:p>
        </p:txBody>
      </p:sp>
      <p:sp>
        <p:nvSpPr>
          <p:cNvPr id="6" name="コンテンツ プレースホルダー 2">
            <a:extLst>
              <a:ext uri="{FF2B5EF4-FFF2-40B4-BE49-F238E27FC236}">
                <a16:creationId xmlns:a16="http://schemas.microsoft.com/office/drawing/2014/main" id="{86B4D7BB-4336-087F-629E-C95CE39AC8D7}"/>
              </a:ext>
            </a:extLst>
          </p:cNvPr>
          <p:cNvSpPr txBox="1">
            <a:spLocks/>
          </p:cNvSpPr>
          <p:nvPr/>
        </p:nvSpPr>
        <p:spPr>
          <a:xfrm>
            <a:off x="4196832" y="1330257"/>
            <a:ext cx="3798335" cy="3816817"/>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a:t>非常勤勤務　卒後</a:t>
            </a:r>
            <a:r>
              <a:rPr lang="en-US" altLang="ja-JP" sz="1600" dirty="0"/>
              <a:t>19</a:t>
            </a:r>
            <a:r>
              <a:rPr lang="ja-JP" altLang="en-US" sz="1600" dirty="0"/>
              <a:t>年目　</a:t>
            </a:r>
            <a:endParaRPr lang="en-US" altLang="ja-JP" sz="1600" dirty="0"/>
          </a:p>
          <a:p>
            <a:pPr marL="0" indent="0">
              <a:buFont typeface="Arial" panose="020B0604020202020204" pitchFamily="34" charset="0"/>
              <a:buNone/>
            </a:pPr>
            <a:r>
              <a:rPr lang="ja-JP" altLang="en-US" sz="1600" dirty="0"/>
              <a:t>耳鼻咽喉科専門医・補聴器相談医</a:t>
            </a:r>
            <a:endParaRPr lang="en-US" altLang="ja-JP" sz="1600" dirty="0"/>
          </a:p>
          <a:p>
            <a:pPr marL="0" indent="0">
              <a:buFont typeface="Arial" panose="020B0604020202020204" pitchFamily="34" charset="0"/>
              <a:buNone/>
            </a:pPr>
            <a:r>
              <a:rPr lang="ja-JP" altLang="en-US" sz="1200" dirty="0"/>
              <a:t>夫：整形外科医（関連病院部長・脊椎治療センター長）</a:t>
            </a:r>
            <a:endParaRPr lang="en-US" altLang="ja-JP" sz="1200" dirty="0"/>
          </a:p>
          <a:p>
            <a:pPr marL="0" indent="0">
              <a:buFont typeface="Arial" panose="020B0604020202020204" pitchFamily="34" charset="0"/>
              <a:buNone/>
            </a:pPr>
            <a:r>
              <a:rPr lang="ja-JP" altLang="en-US" sz="1200" dirty="0"/>
              <a:t>子：</a:t>
            </a:r>
            <a:r>
              <a:rPr lang="en-US" altLang="ja-JP" sz="1200" dirty="0"/>
              <a:t>14</a:t>
            </a:r>
            <a:r>
              <a:rPr lang="ja-JP" altLang="en-US" sz="1200" dirty="0"/>
              <a:t>歳　</a:t>
            </a:r>
            <a:r>
              <a:rPr lang="en-US" altLang="ja-JP" sz="1200" dirty="0"/>
              <a:t>12</a:t>
            </a:r>
            <a:r>
              <a:rPr lang="ja-JP" altLang="en-US" sz="1200" dirty="0"/>
              <a:t>歳　</a:t>
            </a:r>
            <a:r>
              <a:rPr lang="en-US" altLang="ja-JP" sz="1200" dirty="0"/>
              <a:t>10</a:t>
            </a:r>
            <a:r>
              <a:rPr lang="ja-JP" altLang="en-US" sz="1200" dirty="0"/>
              <a:t>歳</a:t>
            </a:r>
            <a:endParaRPr lang="en-US" altLang="ja-JP" sz="1200" dirty="0"/>
          </a:p>
        </p:txBody>
      </p:sp>
      <p:sp>
        <p:nvSpPr>
          <p:cNvPr id="7" name="コンテンツ プレースホルダー 2">
            <a:extLst>
              <a:ext uri="{FF2B5EF4-FFF2-40B4-BE49-F238E27FC236}">
                <a16:creationId xmlns:a16="http://schemas.microsoft.com/office/drawing/2014/main" id="{7050977E-CB13-0EAC-A916-031F1803E6D0}"/>
              </a:ext>
            </a:extLst>
          </p:cNvPr>
          <p:cNvSpPr txBox="1">
            <a:spLocks/>
          </p:cNvSpPr>
          <p:nvPr/>
        </p:nvSpPr>
        <p:spPr>
          <a:xfrm>
            <a:off x="158413" y="1316292"/>
            <a:ext cx="3798335" cy="3830782"/>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a:t>常勤時短勤務　卒後</a:t>
            </a:r>
            <a:r>
              <a:rPr lang="en-US" altLang="ja-JP" sz="1600" dirty="0"/>
              <a:t>23</a:t>
            </a:r>
            <a:r>
              <a:rPr lang="ja-JP" altLang="en-US" sz="1600" dirty="0"/>
              <a:t>年目　</a:t>
            </a:r>
            <a:endParaRPr lang="en-US" altLang="ja-JP" sz="1600" dirty="0"/>
          </a:p>
          <a:p>
            <a:pPr marL="0" indent="0">
              <a:buFont typeface="Arial" panose="020B0604020202020204" pitchFamily="34" charset="0"/>
              <a:buNone/>
            </a:pPr>
            <a:r>
              <a:rPr lang="ja-JP" altLang="en-US" sz="1600" dirty="0"/>
              <a:t>耳鼻咽喉科専門医・音声言語認定医</a:t>
            </a:r>
            <a:endParaRPr lang="en-US" altLang="ja-JP" sz="1600" dirty="0"/>
          </a:p>
          <a:p>
            <a:pPr marL="0" indent="0">
              <a:buFont typeface="Arial" panose="020B0604020202020204" pitchFamily="34" charset="0"/>
              <a:buNone/>
            </a:pPr>
            <a:r>
              <a:rPr lang="ja-JP" altLang="en-US" sz="1200" dirty="0"/>
              <a:t>夫：神経内科医（総合内科専門医・神経内科専門医）</a:t>
            </a:r>
            <a:endParaRPr lang="en-US" altLang="ja-JP" sz="1200" dirty="0"/>
          </a:p>
          <a:p>
            <a:pPr marL="0" indent="0">
              <a:buFont typeface="Arial" panose="020B0604020202020204" pitchFamily="34" charset="0"/>
              <a:buNone/>
            </a:pPr>
            <a:r>
              <a:rPr lang="ja-JP" altLang="en-US" sz="1200" dirty="0"/>
              <a:t>子：</a:t>
            </a:r>
            <a:r>
              <a:rPr lang="en-US" altLang="ja-JP" sz="1200" dirty="0"/>
              <a:t>8</a:t>
            </a:r>
            <a:r>
              <a:rPr lang="ja-JP" altLang="en-US" sz="1200" dirty="0"/>
              <a:t>歳　</a:t>
            </a:r>
            <a:r>
              <a:rPr lang="en-US" altLang="ja-JP" sz="1200" dirty="0"/>
              <a:t>5</a:t>
            </a:r>
            <a:r>
              <a:rPr lang="ja-JP" altLang="en-US" sz="1200" dirty="0"/>
              <a:t>歳</a:t>
            </a:r>
          </a:p>
        </p:txBody>
      </p:sp>
      <p:sp>
        <p:nvSpPr>
          <p:cNvPr id="8" name="テキスト ボックス 7">
            <a:extLst>
              <a:ext uri="{FF2B5EF4-FFF2-40B4-BE49-F238E27FC236}">
                <a16:creationId xmlns:a16="http://schemas.microsoft.com/office/drawing/2014/main" id="{AA146B32-54B6-3281-3317-43100472CC11}"/>
              </a:ext>
            </a:extLst>
          </p:cNvPr>
          <p:cNvSpPr txBox="1"/>
          <p:nvPr/>
        </p:nvSpPr>
        <p:spPr>
          <a:xfrm>
            <a:off x="519545" y="5637755"/>
            <a:ext cx="9772611" cy="830997"/>
          </a:xfrm>
          <a:prstGeom prst="rect">
            <a:avLst/>
          </a:prstGeom>
          <a:noFill/>
        </p:spPr>
        <p:txBody>
          <a:bodyPr wrap="square" rtlCol="0">
            <a:spAutoFit/>
          </a:bodyPr>
          <a:lstStyle/>
          <a:p>
            <a:r>
              <a:rPr kumimoji="1" lang="ja-JP" altLang="en-US" sz="2400" dirty="0"/>
              <a:t>これまでに産後復帰し勤務を継続している女性医師をロールモデルとして、増加した女性医師それぞれに対しての復帰方法など</a:t>
            </a:r>
            <a:r>
              <a:rPr kumimoji="1" lang="ja-JP" altLang="en-US" sz="2400"/>
              <a:t>を検討。</a:t>
            </a:r>
            <a:endParaRPr kumimoji="1" lang="ja-JP" altLang="en-US" sz="2400" dirty="0"/>
          </a:p>
        </p:txBody>
      </p:sp>
      <p:sp>
        <p:nvSpPr>
          <p:cNvPr id="4" name="四角形: 角を丸くする 3">
            <a:extLst>
              <a:ext uri="{FF2B5EF4-FFF2-40B4-BE49-F238E27FC236}">
                <a16:creationId xmlns:a16="http://schemas.microsoft.com/office/drawing/2014/main" id="{27343D92-0F39-B62B-DC7F-FB13CA20E2F7}"/>
              </a:ext>
            </a:extLst>
          </p:cNvPr>
          <p:cNvSpPr/>
          <p:nvPr/>
        </p:nvSpPr>
        <p:spPr>
          <a:xfrm>
            <a:off x="158413" y="1330256"/>
            <a:ext cx="3554605" cy="1260543"/>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B14CF1EE-813E-28B8-D0E0-DFBBE6B22431}"/>
              </a:ext>
            </a:extLst>
          </p:cNvPr>
          <p:cNvSpPr/>
          <p:nvPr/>
        </p:nvSpPr>
        <p:spPr>
          <a:xfrm>
            <a:off x="4196833" y="1316291"/>
            <a:ext cx="3672550" cy="1325563"/>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22CFC705-1514-0D15-9D71-4B7CEE232C1A}"/>
              </a:ext>
            </a:extLst>
          </p:cNvPr>
          <p:cNvSpPr/>
          <p:nvPr/>
        </p:nvSpPr>
        <p:spPr>
          <a:xfrm>
            <a:off x="8109468" y="1333051"/>
            <a:ext cx="3784694" cy="1274167"/>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コンテンツ プレースホルダー 2">
            <a:extLst>
              <a:ext uri="{FF2B5EF4-FFF2-40B4-BE49-F238E27FC236}">
                <a16:creationId xmlns:a16="http://schemas.microsoft.com/office/drawing/2014/main" id="{3BB864B4-13F2-75FF-BBB5-3D2864CE4DE4}"/>
              </a:ext>
            </a:extLst>
          </p:cNvPr>
          <p:cNvSpPr txBox="1">
            <a:spLocks/>
          </p:cNvSpPr>
          <p:nvPr/>
        </p:nvSpPr>
        <p:spPr>
          <a:xfrm>
            <a:off x="158412" y="2824311"/>
            <a:ext cx="3798335" cy="2410580"/>
          </a:xfrm>
          <a:prstGeom prst="rect">
            <a:avLst/>
          </a:prstGeom>
          <a:ln>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a:t>県内に音声治療を行う病院がなく、勤務先での自主研修制度支援を受け、勤務時間外に東京の専門病院で研修を受け、県内初の音声外来を開設。</a:t>
            </a:r>
            <a:endParaRPr lang="en-US" altLang="ja-JP" sz="1600" dirty="0"/>
          </a:p>
          <a:p>
            <a:pPr marL="0" indent="0">
              <a:buFont typeface="Arial" panose="020B0604020202020204" pitchFamily="34" charset="0"/>
              <a:buNone/>
            </a:pPr>
            <a:r>
              <a:rPr lang="ja-JP" altLang="en-US" sz="1600" dirty="0"/>
              <a:t>出産後、産後</a:t>
            </a:r>
            <a:r>
              <a:rPr lang="en-US" altLang="ja-JP" sz="1600" dirty="0"/>
              <a:t>4</a:t>
            </a:r>
            <a:r>
              <a:rPr lang="ja-JP" altLang="en-US" sz="1600" dirty="0"/>
              <a:t>か月から時短勤務で復帰。</a:t>
            </a:r>
            <a:endParaRPr lang="en-US" altLang="ja-JP" sz="1600" dirty="0"/>
          </a:p>
          <a:p>
            <a:pPr marL="0" indent="0">
              <a:buFont typeface="Arial" panose="020B0604020202020204" pitchFamily="34" charset="0"/>
              <a:buNone/>
            </a:pPr>
            <a:r>
              <a:rPr lang="ja-JP" altLang="en-US" sz="1600" dirty="0"/>
              <a:t>一人常勤だが、医局からの代務医師派遣支援により勤務を継続できている。</a:t>
            </a:r>
            <a:endParaRPr lang="en-US" altLang="ja-JP" sz="1600" strike="sngStrike" dirty="0"/>
          </a:p>
          <a:p>
            <a:pPr marL="0" indent="0">
              <a:buFont typeface="Arial" panose="020B0604020202020204" pitchFamily="34" charset="0"/>
              <a:buNone/>
            </a:pPr>
            <a:r>
              <a:rPr lang="ja-JP" altLang="en-US" sz="1600" dirty="0"/>
              <a:t>現在喉頭超音波研究を進めている。</a:t>
            </a:r>
            <a:endParaRPr lang="en-US" altLang="ja-JP" sz="1600" dirty="0"/>
          </a:p>
        </p:txBody>
      </p:sp>
      <p:sp>
        <p:nvSpPr>
          <p:cNvPr id="11" name="コンテンツ プレースホルダー 2">
            <a:extLst>
              <a:ext uri="{FF2B5EF4-FFF2-40B4-BE49-F238E27FC236}">
                <a16:creationId xmlns:a16="http://schemas.microsoft.com/office/drawing/2014/main" id="{DA58A799-9A68-E107-6D18-F851C015D0ED}"/>
              </a:ext>
            </a:extLst>
          </p:cNvPr>
          <p:cNvSpPr txBox="1">
            <a:spLocks/>
          </p:cNvSpPr>
          <p:nvPr/>
        </p:nvSpPr>
        <p:spPr>
          <a:xfrm>
            <a:off x="4196832" y="2824311"/>
            <a:ext cx="3798335" cy="2140305"/>
          </a:xfrm>
          <a:prstGeom prst="rect">
            <a:avLst/>
          </a:prstGeom>
          <a:ln>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a:t>一人目の出産を機に他大学から夫と同じである岐阜大学耳鼻咽喉科医局に移動。</a:t>
            </a:r>
            <a:endParaRPr lang="en-US" altLang="ja-JP" sz="1600" dirty="0"/>
          </a:p>
          <a:p>
            <a:pPr marL="0" indent="0">
              <a:buFont typeface="Arial" panose="020B0604020202020204" pitchFamily="34" charset="0"/>
              <a:buNone/>
            </a:pPr>
            <a:r>
              <a:rPr lang="en-US" altLang="ja-JP" sz="1600" dirty="0"/>
              <a:t>3</a:t>
            </a:r>
            <a:r>
              <a:rPr lang="ja-JP" altLang="en-US" sz="1600" dirty="0"/>
              <a:t>人目出産後、一時的に勤務を増やして専門医を取得。</a:t>
            </a:r>
            <a:endParaRPr lang="en-US" altLang="ja-JP" sz="1600" dirty="0"/>
          </a:p>
          <a:p>
            <a:pPr marL="0" indent="0">
              <a:buFont typeface="Arial" panose="020B0604020202020204" pitchFamily="34" charset="0"/>
              <a:buNone/>
            </a:pPr>
            <a:r>
              <a:rPr lang="ja-JP" altLang="en-US" sz="1600" dirty="0"/>
              <a:t>現在大学病院・関連病院で非常勤勤務。</a:t>
            </a:r>
            <a:endParaRPr lang="en-US" altLang="ja-JP" sz="1600" dirty="0"/>
          </a:p>
          <a:p>
            <a:pPr marL="0" indent="0">
              <a:buFont typeface="Arial" panose="020B0604020202020204" pitchFamily="34" charset="0"/>
              <a:buNone/>
            </a:pPr>
            <a:r>
              <a:rPr lang="ja-JP" altLang="en-US" sz="1600" dirty="0"/>
              <a:t>補聴器相談医を取得後、大学などで補聴器専門外来を担当。</a:t>
            </a:r>
          </a:p>
        </p:txBody>
      </p:sp>
      <p:sp>
        <p:nvSpPr>
          <p:cNvPr id="12" name="コンテンツ プレースホルダー 2">
            <a:extLst>
              <a:ext uri="{FF2B5EF4-FFF2-40B4-BE49-F238E27FC236}">
                <a16:creationId xmlns:a16="http://schemas.microsoft.com/office/drawing/2014/main" id="{2D24CC73-7499-8157-7931-48D27E1A87CC}"/>
              </a:ext>
            </a:extLst>
          </p:cNvPr>
          <p:cNvSpPr txBox="1">
            <a:spLocks/>
          </p:cNvSpPr>
          <p:nvPr/>
        </p:nvSpPr>
        <p:spPr>
          <a:xfrm>
            <a:off x="8165066" y="2799711"/>
            <a:ext cx="3798334" cy="2347364"/>
          </a:xfrm>
          <a:prstGeom prst="rect">
            <a:avLst/>
          </a:prstGeom>
          <a:ln>
            <a:solidFill>
              <a:schemeClr val="accent1">
                <a:lumMod val="75000"/>
              </a:schemeClr>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a:t>産休育休後、大学病院での非常勤勤務を経て現在常勤勤務（臨床講師）。医局長。</a:t>
            </a:r>
            <a:endParaRPr lang="en-US" altLang="ja-JP" sz="1600" dirty="0"/>
          </a:p>
          <a:p>
            <a:pPr marL="0" indent="0">
              <a:buFont typeface="Arial" panose="020B0604020202020204" pitchFamily="34" charset="0"/>
              <a:buNone/>
            </a:pPr>
            <a:r>
              <a:rPr lang="en-US" altLang="ja-JP" sz="1600" dirty="0"/>
              <a:t>30</a:t>
            </a:r>
            <a:r>
              <a:rPr lang="ja-JP" altLang="en-US" sz="1600" dirty="0"/>
              <a:t>代は当直も行ったが現在免除。</a:t>
            </a:r>
            <a:endParaRPr lang="en-US" altLang="ja-JP" sz="1600" dirty="0"/>
          </a:p>
          <a:p>
            <a:pPr marL="0" indent="0">
              <a:buFont typeface="Arial" panose="020B0604020202020204" pitchFamily="34" charset="0"/>
              <a:buNone/>
            </a:pPr>
            <a:r>
              <a:rPr lang="ja-JP" altLang="en-US" sz="1600" dirty="0"/>
              <a:t>耳科領域責任者として、外来・手術を担当している。岐阜県難聴児支援センター副センター長も兼務。</a:t>
            </a:r>
            <a:endParaRPr lang="en-US" altLang="ja-JP" sz="1600" dirty="0"/>
          </a:p>
          <a:p>
            <a:pPr marL="0" indent="0">
              <a:buFont typeface="Arial" panose="020B0604020202020204" pitchFamily="34" charset="0"/>
              <a:buNone/>
            </a:pPr>
            <a:r>
              <a:rPr lang="ja-JP" altLang="en-US" sz="1600" dirty="0"/>
              <a:t>大学院在学中　学位取得を目指す。</a:t>
            </a:r>
            <a:endParaRPr lang="en-US" altLang="ja-JP" sz="1600" dirty="0"/>
          </a:p>
          <a:p>
            <a:pPr marL="0" indent="0">
              <a:buFont typeface="Arial" panose="020B0604020202020204" pitchFamily="34" charset="0"/>
              <a:buNone/>
            </a:pPr>
            <a:r>
              <a:rPr lang="ja-JP" altLang="en-US" sz="1600" dirty="0"/>
              <a:t>耳科手術指導医取得を目指す。</a:t>
            </a:r>
            <a:endParaRPr lang="en-US" altLang="ja-JP" sz="1600" dirty="0"/>
          </a:p>
          <a:p>
            <a:pPr marL="0" indent="0">
              <a:buFont typeface="Arial" panose="020B0604020202020204" pitchFamily="34" charset="0"/>
              <a:buNone/>
            </a:pPr>
            <a:endParaRPr lang="en-US" altLang="ja-JP" sz="1200" dirty="0"/>
          </a:p>
          <a:p>
            <a:pPr marL="0" indent="0">
              <a:buFont typeface="Arial" panose="020B0604020202020204" pitchFamily="34" charset="0"/>
              <a:buNone/>
            </a:pPr>
            <a:endParaRPr lang="ja-JP" altLang="en-US" sz="1200" dirty="0"/>
          </a:p>
        </p:txBody>
      </p:sp>
    </p:spTree>
    <p:extLst>
      <p:ext uri="{BB962C8B-B14F-4D97-AF65-F5344CB8AC3E}">
        <p14:creationId xmlns:p14="http://schemas.microsoft.com/office/powerpoint/2010/main" val="224833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3985" y="181419"/>
            <a:ext cx="11443052" cy="1325563"/>
          </a:xfrm>
        </p:spPr>
        <p:txBody>
          <a:bodyPr/>
          <a:lstStyle/>
          <a:p>
            <a:r>
              <a:rPr kumimoji="1" lang="ja-JP" altLang="en-US" sz="4400" b="1" dirty="0"/>
              <a:t>子育て中の女医に向けたアンケート調査の実施</a:t>
            </a:r>
            <a:endParaRPr kumimoji="1" lang="ja-JP" altLang="en-US" dirty="0"/>
          </a:p>
        </p:txBody>
      </p:sp>
      <p:sp>
        <p:nvSpPr>
          <p:cNvPr id="3" name="コンテンツ プレースホルダー 2"/>
          <p:cNvSpPr>
            <a:spLocks noGrp="1"/>
          </p:cNvSpPr>
          <p:nvPr>
            <p:ph idx="1"/>
          </p:nvPr>
        </p:nvSpPr>
        <p:spPr>
          <a:xfrm>
            <a:off x="561691" y="1995214"/>
            <a:ext cx="6697609" cy="1695236"/>
          </a:xfrm>
        </p:spPr>
        <p:txBody>
          <a:bodyPr>
            <a:normAutofit/>
          </a:bodyPr>
          <a:lstStyle/>
          <a:p>
            <a:r>
              <a:rPr kumimoji="1" lang="ja-JP" altLang="en-US" dirty="0"/>
              <a:t>産休育休に関する希望の確認</a:t>
            </a:r>
            <a:endParaRPr kumimoji="1" lang="en-US" altLang="ja-JP" dirty="0"/>
          </a:p>
          <a:p>
            <a:r>
              <a:rPr lang="ja-JP" altLang="en-US" dirty="0"/>
              <a:t>復帰後の働き方に関する希望</a:t>
            </a:r>
            <a:endParaRPr lang="en-US" altLang="ja-JP" dirty="0"/>
          </a:p>
          <a:p>
            <a:r>
              <a:rPr kumimoji="1" lang="ja-JP" altLang="en-US" dirty="0"/>
              <a:t>キャリア形成に関する希望の有無　　</a:t>
            </a:r>
            <a:endParaRPr kumimoji="1" lang="en-US" altLang="ja-JP" dirty="0"/>
          </a:p>
          <a:p>
            <a:pPr marL="0" indent="0">
              <a:buNone/>
            </a:pPr>
            <a:endParaRPr lang="en-US" altLang="ja-JP" dirty="0"/>
          </a:p>
        </p:txBody>
      </p:sp>
      <p:sp>
        <p:nvSpPr>
          <p:cNvPr id="4" name="四角形: 角を丸くする 3">
            <a:extLst>
              <a:ext uri="{FF2B5EF4-FFF2-40B4-BE49-F238E27FC236}">
                <a16:creationId xmlns:a16="http://schemas.microsoft.com/office/drawing/2014/main" id="{A8A66483-F4F0-5195-A142-CF8710C3FDF9}"/>
              </a:ext>
            </a:extLst>
          </p:cNvPr>
          <p:cNvSpPr/>
          <p:nvPr/>
        </p:nvSpPr>
        <p:spPr>
          <a:xfrm>
            <a:off x="358842" y="1804738"/>
            <a:ext cx="6070316" cy="1809965"/>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ー 2">
            <a:extLst>
              <a:ext uri="{FF2B5EF4-FFF2-40B4-BE49-F238E27FC236}">
                <a16:creationId xmlns:a16="http://schemas.microsoft.com/office/drawing/2014/main" id="{0910B236-DE5C-D5E9-2FE3-131A423E0A37}"/>
              </a:ext>
            </a:extLst>
          </p:cNvPr>
          <p:cNvSpPr txBox="1">
            <a:spLocks/>
          </p:cNvSpPr>
          <p:nvPr/>
        </p:nvSpPr>
        <p:spPr>
          <a:xfrm>
            <a:off x="554090" y="4469003"/>
            <a:ext cx="7637408" cy="2487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a:p>
            <a:pPr marL="0" indent="0">
              <a:buFont typeface="Arial" panose="020B0604020202020204" pitchFamily="34" charset="0"/>
              <a:buNone/>
            </a:pPr>
            <a:r>
              <a:rPr lang="ja-JP" altLang="en-US" dirty="0"/>
              <a:t>それぞれの希望に応じた復帰後の勤務先の検討</a:t>
            </a:r>
            <a:endParaRPr lang="en-US" altLang="ja-JP" dirty="0"/>
          </a:p>
          <a:p>
            <a:pPr marL="0" indent="0">
              <a:buFont typeface="Arial" panose="020B0604020202020204" pitchFamily="34" charset="0"/>
              <a:buNone/>
            </a:pPr>
            <a:r>
              <a:rPr lang="ja-JP" altLang="en-US" dirty="0"/>
              <a:t>キャリア形成支援に関する相談対応</a:t>
            </a:r>
            <a:endParaRPr lang="en-US" altLang="ja-JP" dirty="0"/>
          </a:p>
          <a:p>
            <a:pPr marL="0" indent="0">
              <a:buFont typeface="Arial" panose="020B0604020202020204" pitchFamily="34" charset="0"/>
              <a:buNone/>
            </a:pPr>
            <a:r>
              <a:rPr lang="ja-JP" altLang="en-US" dirty="0"/>
              <a:t>サブスぺ獲得に向けた支援体制</a:t>
            </a:r>
            <a:endParaRPr lang="en-US" altLang="ja-JP" dirty="0"/>
          </a:p>
        </p:txBody>
      </p:sp>
      <p:sp>
        <p:nvSpPr>
          <p:cNvPr id="6" name="矢印: 下 5">
            <a:extLst>
              <a:ext uri="{FF2B5EF4-FFF2-40B4-BE49-F238E27FC236}">
                <a16:creationId xmlns:a16="http://schemas.microsoft.com/office/drawing/2014/main" id="{13E70EF0-FED0-8EFB-A248-57A5DF29633A}"/>
              </a:ext>
            </a:extLst>
          </p:cNvPr>
          <p:cNvSpPr/>
          <p:nvPr/>
        </p:nvSpPr>
        <p:spPr>
          <a:xfrm>
            <a:off x="3177200" y="3953312"/>
            <a:ext cx="672431" cy="6103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01048A10-39F9-8CDA-3D99-1B4E9D3A6021}"/>
              </a:ext>
            </a:extLst>
          </p:cNvPr>
          <p:cNvSpPr/>
          <p:nvPr/>
        </p:nvSpPr>
        <p:spPr>
          <a:xfrm>
            <a:off x="157056" y="4807612"/>
            <a:ext cx="8205729" cy="1809965"/>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DFD54221-3AD2-0B63-CC78-59AF9388B1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9" b="8000"/>
          <a:stretch/>
        </p:blipFill>
        <p:spPr>
          <a:xfrm rot="10800000">
            <a:off x="8588532" y="4148856"/>
            <a:ext cx="3469393" cy="2591315"/>
          </a:xfrm>
          <a:prstGeom prst="rect">
            <a:avLst/>
          </a:prstGeom>
        </p:spPr>
      </p:pic>
      <p:sp>
        <p:nvSpPr>
          <p:cNvPr id="11" name="吹き出し: 下矢印 10">
            <a:extLst>
              <a:ext uri="{FF2B5EF4-FFF2-40B4-BE49-F238E27FC236}">
                <a16:creationId xmlns:a16="http://schemas.microsoft.com/office/drawing/2014/main" id="{24D669CA-9072-C6CF-2BA2-2219AE912310}"/>
              </a:ext>
            </a:extLst>
          </p:cNvPr>
          <p:cNvSpPr/>
          <p:nvPr/>
        </p:nvSpPr>
        <p:spPr>
          <a:xfrm>
            <a:off x="6624406" y="1828161"/>
            <a:ext cx="5212631" cy="2403597"/>
          </a:xfrm>
          <a:prstGeom prst="downArrowCallout">
            <a:avLst>
              <a:gd name="adj1" fmla="val 22650"/>
              <a:gd name="adj2" fmla="val 17951"/>
              <a:gd name="adj3" fmla="val 25000"/>
              <a:gd name="adj4" fmla="val 6497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D26C5AB-9293-944E-CA25-F00C8A2D950A}"/>
              </a:ext>
            </a:extLst>
          </p:cNvPr>
          <p:cNvSpPr txBox="1"/>
          <p:nvPr/>
        </p:nvSpPr>
        <p:spPr>
          <a:xfrm>
            <a:off x="6759629" y="2029297"/>
            <a:ext cx="4857407" cy="1015663"/>
          </a:xfrm>
          <a:prstGeom prst="rect">
            <a:avLst/>
          </a:prstGeom>
          <a:noFill/>
        </p:spPr>
        <p:txBody>
          <a:bodyPr wrap="square" rtlCol="0">
            <a:spAutoFit/>
          </a:bodyPr>
          <a:lstStyle/>
          <a:p>
            <a:r>
              <a:rPr lang="ja-JP" altLang="en-US" sz="2000" dirty="0"/>
              <a:t>相談対応を行う医局長自身も現在子育て中（</a:t>
            </a:r>
            <a:r>
              <a:rPr lang="en-US" altLang="ja-JP" sz="2000" dirty="0"/>
              <a:t>10</a:t>
            </a:r>
            <a:r>
              <a:rPr lang="ja-JP" altLang="en-US" sz="2000" dirty="0"/>
              <a:t>歳　</a:t>
            </a:r>
            <a:r>
              <a:rPr lang="en-US" altLang="ja-JP" sz="2000" dirty="0"/>
              <a:t>7</a:t>
            </a:r>
            <a:r>
              <a:rPr lang="ja-JP" altLang="en-US" sz="2000" dirty="0"/>
              <a:t>歳）であるため、</a:t>
            </a:r>
            <a:r>
              <a:rPr kumimoji="1" lang="ja-JP" altLang="en-US" sz="2000" dirty="0"/>
              <a:t>それぞれの立場に配慮しながら対応を行っている。</a:t>
            </a:r>
          </a:p>
        </p:txBody>
      </p:sp>
    </p:spTree>
    <p:extLst>
      <p:ext uri="{BB962C8B-B14F-4D97-AF65-F5344CB8AC3E}">
        <p14:creationId xmlns:p14="http://schemas.microsoft.com/office/powerpoint/2010/main" val="335709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8982" y="242066"/>
            <a:ext cx="10515600" cy="1325563"/>
          </a:xfrm>
        </p:spPr>
        <p:txBody>
          <a:bodyPr/>
          <a:lstStyle/>
          <a:p>
            <a:r>
              <a:rPr kumimoji="1" lang="ja-JP" altLang="en-US" dirty="0"/>
              <a:t>子育て中の女性医師の勤務形態</a:t>
            </a:r>
          </a:p>
        </p:txBody>
      </p:sp>
      <p:graphicFrame>
        <p:nvGraphicFramePr>
          <p:cNvPr id="6" name="コンテンツ プレースホルダー 5">
            <a:extLst>
              <a:ext uri="{FF2B5EF4-FFF2-40B4-BE49-F238E27FC236}">
                <a16:creationId xmlns:a16="http://schemas.microsoft.com/office/drawing/2014/main" id="{87DC0744-56E5-D934-7FC7-39C19EC6DE6C}"/>
              </a:ext>
            </a:extLst>
          </p:cNvPr>
          <p:cNvGraphicFramePr>
            <a:graphicFrameLocks noGrp="1"/>
          </p:cNvGraphicFramePr>
          <p:nvPr>
            <p:ph idx="1"/>
            <p:extLst>
              <p:ext uri="{D42A27DB-BD31-4B8C-83A1-F6EECF244321}">
                <p14:modId xmlns:p14="http://schemas.microsoft.com/office/powerpoint/2010/main" val="880742741"/>
              </p:ext>
            </p:extLst>
          </p:nvPr>
        </p:nvGraphicFramePr>
        <p:xfrm>
          <a:off x="-129363" y="1690688"/>
          <a:ext cx="5711455"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a:extLst>
              <a:ext uri="{FF2B5EF4-FFF2-40B4-BE49-F238E27FC236}">
                <a16:creationId xmlns:a16="http://schemas.microsoft.com/office/drawing/2014/main" id="{A080C66D-F0FC-05BA-FF14-F77535FE8C99}"/>
              </a:ext>
            </a:extLst>
          </p:cNvPr>
          <p:cNvSpPr txBox="1"/>
          <p:nvPr/>
        </p:nvSpPr>
        <p:spPr>
          <a:xfrm>
            <a:off x="4882015" y="1770556"/>
            <a:ext cx="7070652" cy="3046988"/>
          </a:xfrm>
          <a:prstGeom prst="rect">
            <a:avLst/>
          </a:prstGeom>
          <a:solidFill>
            <a:schemeClr val="bg1"/>
          </a:solidFill>
          <a:ln>
            <a:solidFill>
              <a:schemeClr val="accent1">
                <a:lumMod val="50000"/>
              </a:schemeClr>
            </a:solidFill>
          </a:ln>
        </p:spPr>
        <p:txBody>
          <a:bodyPr wrap="square" rtlCol="0">
            <a:spAutoFit/>
          </a:bodyPr>
          <a:lstStyle/>
          <a:p>
            <a:r>
              <a:rPr lang="ja-JP" altLang="en-US" sz="2400" dirty="0"/>
              <a:t>アンケート結果から希望を聴取</a:t>
            </a:r>
            <a:endParaRPr lang="en-US" altLang="ja-JP" sz="2400" dirty="0"/>
          </a:p>
          <a:p>
            <a:r>
              <a:rPr lang="ja-JP" altLang="en-US" sz="2400" dirty="0"/>
              <a:t>・それぞれの家庭事情を配慮して勤務形態を選択</a:t>
            </a:r>
            <a:endParaRPr lang="en-US" altLang="ja-JP" sz="2400" dirty="0"/>
          </a:p>
          <a:p>
            <a:r>
              <a:rPr lang="ja-JP" altLang="en-US" sz="2400" dirty="0"/>
              <a:t>・可能であれば常勤勤務を目指し、そのために必要な</a:t>
            </a:r>
            <a:endParaRPr lang="en-US" altLang="ja-JP" sz="2400" dirty="0"/>
          </a:p>
          <a:p>
            <a:r>
              <a:rPr lang="ja-JP" altLang="en-US" sz="2400" dirty="0"/>
              <a:t>　配慮（待機や当直の調整）を行う</a:t>
            </a:r>
            <a:endParaRPr kumimoji="1" lang="en-US" altLang="ja-JP" sz="2400" dirty="0"/>
          </a:p>
          <a:p>
            <a:r>
              <a:rPr lang="ja-JP" altLang="en-US" sz="2400" dirty="0"/>
              <a:t>・勤務形態に関わらず、専門医取得・サブスペシャリ</a:t>
            </a:r>
            <a:endParaRPr lang="en-US" altLang="ja-JP" sz="2400" dirty="0"/>
          </a:p>
          <a:p>
            <a:r>
              <a:rPr lang="ja-JP" altLang="en-US" sz="2400" dirty="0"/>
              <a:t>　ティの獲得など希望に応じて対応</a:t>
            </a:r>
            <a:endParaRPr lang="en-US" altLang="ja-JP" sz="2400" dirty="0"/>
          </a:p>
          <a:p>
            <a:r>
              <a:rPr lang="ja-JP" altLang="en-US" sz="2400" dirty="0"/>
              <a:t>・大学院進学も支援しており、研究に専念できる勤務</a:t>
            </a:r>
            <a:endParaRPr lang="en-US" altLang="ja-JP" sz="2400" dirty="0"/>
          </a:p>
          <a:p>
            <a:r>
              <a:rPr lang="ja-JP" altLang="en-US" sz="2400" dirty="0"/>
              <a:t>　体制の調整を行う</a:t>
            </a:r>
            <a:endParaRPr lang="en-US" altLang="ja-JP" sz="2400" dirty="0"/>
          </a:p>
        </p:txBody>
      </p:sp>
      <p:sp>
        <p:nvSpPr>
          <p:cNvPr id="8" name="矢印: 下 7">
            <a:extLst>
              <a:ext uri="{FF2B5EF4-FFF2-40B4-BE49-F238E27FC236}">
                <a16:creationId xmlns:a16="http://schemas.microsoft.com/office/drawing/2014/main" id="{9553D5B1-26A2-C1D4-A45D-C4BE5A3FECCB}"/>
              </a:ext>
            </a:extLst>
          </p:cNvPr>
          <p:cNvSpPr/>
          <p:nvPr/>
        </p:nvSpPr>
        <p:spPr>
          <a:xfrm>
            <a:off x="7904419" y="5020471"/>
            <a:ext cx="595424" cy="6060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01AB452-D061-8CEF-D89A-CCEFC03C0CC8}"/>
              </a:ext>
            </a:extLst>
          </p:cNvPr>
          <p:cNvSpPr txBox="1"/>
          <p:nvPr/>
        </p:nvSpPr>
        <p:spPr>
          <a:xfrm>
            <a:off x="4398256" y="5749586"/>
            <a:ext cx="7910623" cy="830997"/>
          </a:xfrm>
          <a:prstGeom prst="rect">
            <a:avLst/>
          </a:prstGeom>
          <a:noFill/>
        </p:spPr>
        <p:txBody>
          <a:bodyPr wrap="square" rtlCol="0">
            <a:spAutoFit/>
          </a:bodyPr>
          <a:lstStyle/>
          <a:p>
            <a:r>
              <a:rPr lang="ja-JP" altLang="en-US" sz="2400" b="1" dirty="0"/>
              <a:t>どのような勤務形態であってもモチベーションを低下させず、</a:t>
            </a:r>
            <a:endParaRPr lang="en-US" altLang="ja-JP" sz="2400" b="1" dirty="0"/>
          </a:p>
          <a:p>
            <a:r>
              <a:rPr lang="ja-JP" altLang="en-US" sz="2400" b="1" dirty="0"/>
              <a:t>キャリアアップしていける環境づくりを目指す。</a:t>
            </a:r>
            <a:endParaRPr lang="en-US" altLang="ja-JP" sz="2400" b="1" dirty="0"/>
          </a:p>
        </p:txBody>
      </p:sp>
    </p:spTree>
    <p:extLst>
      <p:ext uri="{BB962C8B-B14F-4D97-AF65-F5344CB8AC3E}">
        <p14:creationId xmlns:p14="http://schemas.microsoft.com/office/powerpoint/2010/main" val="386603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2FB04-BE01-4C44-85D8-19AAAE3D25F2}"/>
            </a:ext>
          </a:extLst>
        </p:cNvPr>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4613BFF4-BAEB-ED17-204F-769F051D2489}"/>
              </a:ext>
            </a:extLst>
          </p:cNvPr>
          <p:cNvSpPr txBox="1"/>
          <p:nvPr/>
        </p:nvSpPr>
        <p:spPr>
          <a:xfrm>
            <a:off x="300778" y="1465583"/>
            <a:ext cx="10982159" cy="1569660"/>
          </a:xfrm>
          <a:prstGeom prst="rect">
            <a:avLst/>
          </a:prstGeom>
          <a:noFill/>
        </p:spPr>
        <p:txBody>
          <a:bodyPr wrap="square" rtlCol="0">
            <a:spAutoFit/>
          </a:bodyPr>
          <a:lstStyle/>
          <a:p>
            <a:r>
              <a:rPr kumimoji="1" lang="en-US" altLang="ja-JP" sz="2400" b="1" u="sng" dirty="0"/>
              <a:t>3</a:t>
            </a:r>
            <a:r>
              <a:rPr kumimoji="1" lang="ja-JP" altLang="en-US" sz="2400" b="1" u="sng" dirty="0"/>
              <a:t>人目出産までの医局からの協力</a:t>
            </a:r>
            <a:endParaRPr kumimoji="1" lang="en-US" altLang="ja-JP" sz="2400" b="1" u="sng" dirty="0"/>
          </a:p>
          <a:p>
            <a:r>
              <a:rPr lang="ja-JP" altLang="en-US" sz="2400" dirty="0"/>
              <a:t>〇</a:t>
            </a:r>
            <a:r>
              <a:rPr kumimoji="1" lang="ja-JP" altLang="en-US" sz="2400" dirty="0"/>
              <a:t>産休・育休期間</a:t>
            </a:r>
            <a:r>
              <a:rPr lang="ja-JP" altLang="en-US" sz="2400" dirty="0"/>
              <a:t>→</a:t>
            </a:r>
            <a:r>
              <a:rPr kumimoji="1" lang="ja-JP" altLang="en-US" sz="2400" dirty="0"/>
              <a:t>希望通りに取得</a:t>
            </a:r>
            <a:endParaRPr kumimoji="1" lang="en-US" altLang="ja-JP" sz="2400" dirty="0"/>
          </a:p>
          <a:p>
            <a:r>
              <a:rPr kumimoji="1" lang="ja-JP" altLang="en-US" sz="2400" dirty="0"/>
              <a:t>〇非常勤</a:t>
            </a:r>
            <a:r>
              <a:rPr lang="ja-JP" altLang="en-US" sz="2400" dirty="0"/>
              <a:t>（</a:t>
            </a:r>
            <a:r>
              <a:rPr kumimoji="1" lang="ja-JP" altLang="en-US" sz="2400" dirty="0"/>
              <a:t>待機</a:t>
            </a:r>
            <a:r>
              <a:rPr lang="en-US" altLang="ja-JP" sz="2400" dirty="0"/>
              <a:t>/</a:t>
            </a:r>
            <a:r>
              <a:rPr kumimoji="1" lang="ja-JP" altLang="en-US" sz="2400" dirty="0"/>
              <a:t>当直免除）での復帰であったが、入院</a:t>
            </a:r>
            <a:r>
              <a:rPr lang="ja-JP" altLang="en-US" sz="2400" dirty="0"/>
              <a:t>主治医</a:t>
            </a:r>
            <a:r>
              <a:rPr kumimoji="1" lang="ja-JP" altLang="en-US" sz="2400" dirty="0"/>
              <a:t>・手術</a:t>
            </a:r>
            <a:r>
              <a:rPr lang="ja-JP" altLang="en-US" sz="2400" dirty="0"/>
              <a:t>執刀を行うことが　</a:t>
            </a:r>
            <a:endParaRPr lang="en-US" altLang="ja-JP" sz="2400" dirty="0"/>
          </a:p>
          <a:p>
            <a:r>
              <a:rPr lang="ja-JP" altLang="en-US" sz="2400" dirty="0"/>
              <a:t>　できた</a:t>
            </a:r>
            <a:r>
              <a:rPr kumimoji="1" lang="ja-JP" altLang="en-US" sz="2400" dirty="0"/>
              <a:t>→知識や技術の保持・向上</a:t>
            </a:r>
            <a:r>
              <a:rPr kumimoji="1" lang="en-US" altLang="ja-JP" sz="2400" dirty="0"/>
              <a:t>/</a:t>
            </a:r>
            <a:r>
              <a:rPr kumimoji="1" lang="ja-JP" altLang="en-US" sz="2400" dirty="0"/>
              <a:t>専門医資格を滞りなく取得できた</a:t>
            </a:r>
            <a:endParaRPr kumimoji="1" lang="en-US" altLang="ja-JP" sz="2400" dirty="0"/>
          </a:p>
        </p:txBody>
      </p:sp>
      <p:sp>
        <p:nvSpPr>
          <p:cNvPr id="2" name="テキスト ボックス 1">
            <a:extLst>
              <a:ext uri="{FF2B5EF4-FFF2-40B4-BE49-F238E27FC236}">
                <a16:creationId xmlns:a16="http://schemas.microsoft.com/office/drawing/2014/main" id="{4A900576-14DE-C342-16C0-F8CC7764213D}"/>
              </a:ext>
            </a:extLst>
          </p:cNvPr>
          <p:cNvSpPr txBox="1"/>
          <p:nvPr/>
        </p:nvSpPr>
        <p:spPr>
          <a:xfrm>
            <a:off x="300778" y="292550"/>
            <a:ext cx="11127740" cy="1138773"/>
          </a:xfrm>
          <a:prstGeom prst="rect">
            <a:avLst/>
          </a:prstGeom>
          <a:noFill/>
        </p:spPr>
        <p:txBody>
          <a:bodyPr wrap="square" rtlCol="0">
            <a:spAutoFit/>
          </a:bodyPr>
          <a:lstStyle/>
          <a:p>
            <a:r>
              <a:rPr lang="ja-JP" altLang="en-US" sz="3200" b="1" dirty="0"/>
              <a:t>卒後</a:t>
            </a:r>
            <a:r>
              <a:rPr lang="en-US" altLang="ja-JP" sz="3200" b="1" dirty="0"/>
              <a:t>13</a:t>
            </a:r>
            <a:r>
              <a:rPr lang="ja-JP" altLang="en-US" sz="3200" b="1" dirty="0"/>
              <a:t>年目　</a:t>
            </a:r>
            <a:r>
              <a:rPr kumimoji="1" lang="ja-JP" altLang="en-US" sz="3200" b="1" dirty="0"/>
              <a:t>耳鼻咽喉科専門医　非常勤</a:t>
            </a:r>
            <a:r>
              <a:rPr lang="ja-JP" altLang="en-US" sz="3200" b="1" dirty="0"/>
              <a:t>勤務</a:t>
            </a:r>
            <a:endParaRPr kumimoji="1" lang="en-US" altLang="ja-JP" sz="3200" b="1" dirty="0"/>
          </a:p>
          <a:p>
            <a:r>
              <a:rPr lang="ja-JP" altLang="en-US" dirty="0"/>
              <a:t>　夫：放射線科医師（放射線診断専門医　核医学専門医　</a:t>
            </a:r>
            <a:r>
              <a:rPr lang="en-US" altLang="ja-JP" dirty="0"/>
              <a:t>PET</a:t>
            </a:r>
            <a:r>
              <a:rPr lang="ja-JP" altLang="en-US" dirty="0"/>
              <a:t>認定医）</a:t>
            </a:r>
            <a:endParaRPr lang="en-US" altLang="ja-JP" dirty="0"/>
          </a:p>
          <a:p>
            <a:r>
              <a:rPr kumimoji="1" lang="ja-JP" altLang="en-US" dirty="0"/>
              <a:t>　子ども　</a:t>
            </a:r>
            <a:r>
              <a:rPr kumimoji="1" lang="en-US" altLang="ja-JP" dirty="0"/>
              <a:t>8</a:t>
            </a:r>
            <a:r>
              <a:rPr kumimoji="1" lang="ja-JP" altLang="en-US" dirty="0"/>
              <a:t>歳　</a:t>
            </a:r>
            <a:r>
              <a:rPr kumimoji="1" lang="en-US" altLang="ja-JP" dirty="0"/>
              <a:t>4</a:t>
            </a:r>
            <a:r>
              <a:rPr kumimoji="1" lang="ja-JP" altLang="en-US" dirty="0"/>
              <a:t>歳　</a:t>
            </a:r>
            <a:r>
              <a:rPr kumimoji="1" lang="en-US" altLang="ja-JP" dirty="0"/>
              <a:t>1</a:t>
            </a:r>
            <a:r>
              <a:rPr kumimoji="1" lang="ja-JP" altLang="en-US" dirty="0"/>
              <a:t>歳</a:t>
            </a:r>
          </a:p>
        </p:txBody>
      </p:sp>
      <p:sp>
        <p:nvSpPr>
          <p:cNvPr id="3" name="四角形: 角を丸くする 2">
            <a:extLst>
              <a:ext uri="{FF2B5EF4-FFF2-40B4-BE49-F238E27FC236}">
                <a16:creationId xmlns:a16="http://schemas.microsoft.com/office/drawing/2014/main" id="{6D8977AE-D931-69DE-43FC-EA485286FA5F}"/>
              </a:ext>
            </a:extLst>
          </p:cNvPr>
          <p:cNvSpPr/>
          <p:nvPr/>
        </p:nvSpPr>
        <p:spPr>
          <a:xfrm>
            <a:off x="300778" y="269270"/>
            <a:ext cx="8323711" cy="118568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00456A3-D31F-DFC9-2CC3-533172486BCC}"/>
              </a:ext>
            </a:extLst>
          </p:cNvPr>
          <p:cNvSpPr txBox="1"/>
          <p:nvPr/>
        </p:nvSpPr>
        <p:spPr>
          <a:xfrm>
            <a:off x="368595" y="3369680"/>
            <a:ext cx="11449837" cy="1938992"/>
          </a:xfrm>
          <a:prstGeom prst="rect">
            <a:avLst/>
          </a:prstGeom>
          <a:noFill/>
        </p:spPr>
        <p:txBody>
          <a:bodyPr wrap="square" rtlCol="0">
            <a:spAutoFit/>
          </a:bodyPr>
          <a:lstStyle/>
          <a:p>
            <a:r>
              <a:rPr kumimoji="1" lang="en-US" altLang="ja-JP" sz="2400" b="1" u="sng" dirty="0"/>
              <a:t>3</a:t>
            </a:r>
            <a:r>
              <a:rPr kumimoji="1" lang="ja-JP" altLang="en-US" sz="2400" b="1" u="sng" dirty="0"/>
              <a:t>人目育休後からの医局からの協力</a:t>
            </a:r>
            <a:endParaRPr kumimoji="1" lang="en-US" altLang="ja-JP" sz="2400" b="1" u="sng" dirty="0"/>
          </a:p>
          <a:p>
            <a:r>
              <a:rPr kumimoji="1" lang="ja-JP" altLang="en-US" sz="2400" dirty="0">
                <a:solidFill>
                  <a:srgbClr val="FF0000"/>
                </a:solidFill>
              </a:rPr>
              <a:t>サブスペシャリティを持ちキャリアアップするための支援</a:t>
            </a:r>
            <a:endParaRPr kumimoji="1" lang="en-US" altLang="ja-JP" sz="2400" dirty="0">
              <a:solidFill>
                <a:srgbClr val="FF0000"/>
              </a:solidFill>
            </a:endParaRPr>
          </a:p>
          <a:p>
            <a:pPr marL="800100" lvl="1" indent="-342900">
              <a:buFont typeface="Wingdings" panose="05000000000000000000" pitchFamily="2" charset="2"/>
              <a:buChar char="Ø"/>
            </a:pPr>
            <a:r>
              <a:rPr lang="ja-JP" altLang="en-US" sz="2400" dirty="0"/>
              <a:t>睡眠時無呼吸を希望　医局へ相談</a:t>
            </a:r>
            <a:endParaRPr lang="en-US" altLang="ja-JP" sz="2400" dirty="0"/>
          </a:p>
          <a:p>
            <a:pPr lvl="1"/>
            <a:r>
              <a:rPr kumimoji="1" lang="ja-JP" altLang="en-US" sz="2400" dirty="0"/>
              <a:t>→他大学の専門医を斡旋、外来・手術見学開始</a:t>
            </a:r>
            <a:endParaRPr kumimoji="1" lang="en-US" altLang="ja-JP" sz="2400" dirty="0"/>
          </a:p>
          <a:p>
            <a:r>
              <a:rPr kumimoji="1" lang="ja-JP" altLang="en-US" sz="2400" dirty="0"/>
              <a:t>　　　　現在、大学の睡眠時無呼吸専門外来</a:t>
            </a:r>
            <a:r>
              <a:rPr lang="ja-JP" altLang="en-US" sz="2400" dirty="0"/>
              <a:t>の</a:t>
            </a:r>
            <a:r>
              <a:rPr kumimoji="1" lang="ja-JP" altLang="en-US" sz="2400" dirty="0"/>
              <a:t>担当として勤務</a:t>
            </a:r>
            <a:endParaRPr kumimoji="1" lang="en-US" altLang="ja-JP" sz="2400" dirty="0"/>
          </a:p>
        </p:txBody>
      </p:sp>
      <p:sp>
        <p:nvSpPr>
          <p:cNvPr id="7" name="テキスト ボックス 6">
            <a:extLst>
              <a:ext uri="{FF2B5EF4-FFF2-40B4-BE49-F238E27FC236}">
                <a16:creationId xmlns:a16="http://schemas.microsoft.com/office/drawing/2014/main" id="{E73D14B3-A128-7C8A-AEA3-FE6490723C8F}"/>
              </a:ext>
            </a:extLst>
          </p:cNvPr>
          <p:cNvSpPr txBox="1"/>
          <p:nvPr/>
        </p:nvSpPr>
        <p:spPr>
          <a:xfrm>
            <a:off x="368595" y="5480234"/>
            <a:ext cx="11449837" cy="1569660"/>
          </a:xfrm>
          <a:prstGeom prst="rect">
            <a:avLst/>
          </a:prstGeom>
          <a:noFill/>
        </p:spPr>
        <p:txBody>
          <a:bodyPr wrap="square" rtlCol="0">
            <a:spAutoFit/>
          </a:bodyPr>
          <a:lstStyle/>
          <a:p>
            <a:r>
              <a:rPr lang="ja-JP" altLang="en-US" sz="2400" b="1" u="sng" dirty="0"/>
              <a:t>今後の希望</a:t>
            </a:r>
            <a:endParaRPr kumimoji="1" lang="en-US" altLang="ja-JP" sz="2400" b="1" u="sng" dirty="0"/>
          </a:p>
          <a:p>
            <a:r>
              <a:rPr lang="ja-JP" altLang="en-US" sz="2400" dirty="0"/>
              <a:t>　他大学見学を継続し、睡眠専門医資格取得や岐阜県ではまだ行っていない</a:t>
            </a:r>
            <a:endParaRPr lang="en-US" altLang="ja-JP" sz="2400" dirty="0"/>
          </a:p>
          <a:p>
            <a:r>
              <a:rPr lang="ja-JP" altLang="en-US" sz="2400" dirty="0"/>
              <a:t>　舌下神経刺激装置埋込術導入を目指している。</a:t>
            </a:r>
            <a:endParaRPr kumimoji="1" lang="en-US" altLang="ja-JP" sz="2400" dirty="0"/>
          </a:p>
          <a:p>
            <a:pPr lvl="1"/>
            <a:endParaRPr lang="en-US" altLang="ja-JP" sz="2400" dirty="0"/>
          </a:p>
        </p:txBody>
      </p:sp>
      <p:pic>
        <p:nvPicPr>
          <p:cNvPr id="6" name="図 5">
            <a:extLst>
              <a:ext uri="{FF2B5EF4-FFF2-40B4-BE49-F238E27FC236}">
                <a16:creationId xmlns:a16="http://schemas.microsoft.com/office/drawing/2014/main" id="{1EE88792-CEEC-8899-DDC6-C14A50651BD0}"/>
              </a:ext>
            </a:extLst>
          </p:cNvPr>
          <p:cNvPicPr>
            <a:picLocks noChangeAspect="1"/>
          </p:cNvPicPr>
          <p:nvPr/>
        </p:nvPicPr>
        <p:blipFill>
          <a:blip r:embed="rId2"/>
          <a:stretch>
            <a:fillRect/>
          </a:stretch>
        </p:blipFill>
        <p:spPr>
          <a:xfrm>
            <a:off x="8478981" y="3144981"/>
            <a:ext cx="3241963" cy="2431472"/>
          </a:xfrm>
          <a:prstGeom prst="rect">
            <a:avLst/>
          </a:prstGeom>
        </p:spPr>
      </p:pic>
    </p:spTree>
    <p:extLst>
      <p:ext uri="{BB962C8B-B14F-4D97-AF65-F5344CB8AC3E}">
        <p14:creationId xmlns:p14="http://schemas.microsoft.com/office/powerpoint/2010/main" val="2934495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BC46585-ED03-C0BE-E86A-6DD875062AC9}"/>
              </a:ext>
            </a:extLst>
          </p:cNvPr>
          <p:cNvSpPr txBox="1"/>
          <p:nvPr/>
        </p:nvSpPr>
        <p:spPr>
          <a:xfrm>
            <a:off x="264160" y="133177"/>
            <a:ext cx="9849658" cy="1138773"/>
          </a:xfrm>
          <a:prstGeom prst="rect">
            <a:avLst/>
          </a:prstGeom>
          <a:noFill/>
        </p:spPr>
        <p:txBody>
          <a:bodyPr wrap="square" rtlCol="0">
            <a:spAutoFit/>
          </a:bodyPr>
          <a:lstStyle/>
          <a:p>
            <a:r>
              <a:rPr lang="ja-JP" altLang="en-US" sz="3200" b="1" dirty="0"/>
              <a:t>卒後</a:t>
            </a:r>
            <a:r>
              <a:rPr lang="en-US" altLang="ja-JP" sz="3200" b="1" dirty="0"/>
              <a:t>8</a:t>
            </a:r>
            <a:r>
              <a:rPr lang="ja-JP" altLang="en-US" sz="3200" b="1" dirty="0"/>
              <a:t>年目　耳鼻咽喉科専門医　常勤勤務　大学院生　</a:t>
            </a:r>
            <a:endParaRPr lang="en-US" altLang="ja-JP" sz="3200" b="1" dirty="0"/>
          </a:p>
          <a:p>
            <a:r>
              <a:rPr lang="ja-JP" altLang="en-US" dirty="0"/>
              <a:t>夫：整形外科医師（整形外科専門医）　　　大学院生</a:t>
            </a:r>
            <a:endParaRPr lang="en-US" altLang="ja-JP" dirty="0"/>
          </a:p>
          <a:p>
            <a:r>
              <a:rPr lang="ja-JP" altLang="en-US" dirty="0"/>
              <a:t>子</a:t>
            </a:r>
            <a:r>
              <a:rPr kumimoji="1" lang="ja-JP" altLang="en-US" dirty="0"/>
              <a:t>：</a:t>
            </a:r>
            <a:r>
              <a:rPr lang="ja-JP" altLang="en-US" dirty="0"/>
              <a:t>２</a:t>
            </a:r>
            <a:r>
              <a:rPr kumimoji="1" lang="ja-JP" altLang="en-US" dirty="0"/>
              <a:t>歳　</a:t>
            </a:r>
          </a:p>
        </p:txBody>
      </p:sp>
      <p:graphicFrame>
        <p:nvGraphicFramePr>
          <p:cNvPr id="3" name="表 2">
            <a:extLst>
              <a:ext uri="{FF2B5EF4-FFF2-40B4-BE49-F238E27FC236}">
                <a16:creationId xmlns:a16="http://schemas.microsoft.com/office/drawing/2014/main" id="{CC5B970C-BC26-2469-0DD1-3E002986AB50}"/>
              </a:ext>
            </a:extLst>
          </p:cNvPr>
          <p:cNvGraphicFramePr>
            <a:graphicFrameLocks noGrp="1"/>
          </p:cNvGraphicFramePr>
          <p:nvPr>
            <p:extLst>
              <p:ext uri="{D42A27DB-BD31-4B8C-83A1-F6EECF244321}">
                <p14:modId xmlns:p14="http://schemas.microsoft.com/office/powerpoint/2010/main" val="998115720"/>
              </p:ext>
            </p:extLst>
          </p:nvPr>
        </p:nvGraphicFramePr>
        <p:xfrm>
          <a:off x="834506" y="1702875"/>
          <a:ext cx="10038080" cy="1377910"/>
        </p:xfrm>
        <a:graphic>
          <a:graphicData uri="http://schemas.openxmlformats.org/drawingml/2006/table">
            <a:tbl>
              <a:tblPr firstRow="1" bandRow="1">
                <a:tableStyleId>{5C22544A-7EE6-4342-B048-85BDC9FD1C3A}</a:tableStyleId>
              </a:tblPr>
              <a:tblGrid>
                <a:gridCol w="1254760">
                  <a:extLst>
                    <a:ext uri="{9D8B030D-6E8A-4147-A177-3AD203B41FA5}">
                      <a16:colId xmlns:a16="http://schemas.microsoft.com/office/drawing/2014/main" val="963639200"/>
                    </a:ext>
                  </a:extLst>
                </a:gridCol>
                <a:gridCol w="1254760">
                  <a:extLst>
                    <a:ext uri="{9D8B030D-6E8A-4147-A177-3AD203B41FA5}">
                      <a16:colId xmlns:a16="http://schemas.microsoft.com/office/drawing/2014/main" val="1734922631"/>
                    </a:ext>
                  </a:extLst>
                </a:gridCol>
                <a:gridCol w="1254760">
                  <a:extLst>
                    <a:ext uri="{9D8B030D-6E8A-4147-A177-3AD203B41FA5}">
                      <a16:colId xmlns:a16="http://schemas.microsoft.com/office/drawing/2014/main" val="3588929848"/>
                    </a:ext>
                  </a:extLst>
                </a:gridCol>
                <a:gridCol w="1254760">
                  <a:extLst>
                    <a:ext uri="{9D8B030D-6E8A-4147-A177-3AD203B41FA5}">
                      <a16:colId xmlns:a16="http://schemas.microsoft.com/office/drawing/2014/main" val="152485998"/>
                    </a:ext>
                  </a:extLst>
                </a:gridCol>
                <a:gridCol w="1254760">
                  <a:extLst>
                    <a:ext uri="{9D8B030D-6E8A-4147-A177-3AD203B41FA5}">
                      <a16:colId xmlns:a16="http://schemas.microsoft.com/office/drawing/2014/main" val="4255569440"/>
                    </a:ext>
                  </a:extLst>
                </a:gridCol>
                <a:gridCol w="1254760">
                  <a:extLst>
                    <a:ext uri="{9D8B030D-6E8A-4147-A177-3AD203B41FA5}">
                      <a16:colId xmlns:a16="http://schemas.microsoft.com/office/drawing/2014/main" val="1316015047"/>
                    </a:ext>
                  </a:extLst>
                </a:gridCol>
                <a:gridCol w="1254760">
                  <a:extLst>
                    <a:ext uri="{9D8B030D-6E8A-4147-A177-3AD203B41FA5}">
                      <a16:colId xmlns:a16="http://schemas.microsoft.com/office/drawing/2014/main" val="2894716990"/>
                    </a:ext>
                  </a:extLst>
                </a:gridCol>
                <a:gridCol w="1254760">
                  <a:extLst>
                    <a:ext uri="{9D8B030D-6E8A-4147-A177-3AD203B41FA5}">
                      <a16:colId xmlns:a16="http://schemas.microsoft.com/office/drawing/2014/main" val="2321109193"/>
                    </a:ext>
                  </a:extLst>
                </a:gridCol>
              </a:tblGrid>
              <a:tr h="688955">
                <a:tc>
                  <a:txBody>
                    <a:bodyPr/>
                    <a:lstStyle/>
                    <a:p>
                      <a:pPr algn="ctr"/>
                      <a:r>
                        <a:rPr kumimoji="1" lang="ja-JP" altLang="en-US" dirty="0"/>
                        <a:t>初期研修</a:t>
                      </a:r>
                    </a:p>
                  </a:txBody>
                  <a:tcPr anchor="ctr"/>
                </a:tc>
                <a:tc>
                  <a:txBody>
                    <a:bodyPr/>
                    <a:lstStyle/>
                    <a:p>
                      <a:endParaRPr kumimoji="1" lang="ja-JP" altLang="en-US" dirty="0"/>
                    </a:p>
                  </a:txBody>
                  <a:tcPr anchor="ctr"/>
                </a:tc>
                <a:tc>
                  <a:txBody>
                    <a:bodyPr/>
                    <a:lstStyle/>
                    <a:p>
                      <a:pPr algn="ctr"/>
                      <a:r>
                        <a:rPr kumimoji="1" lang="ja-JP" altLang="en-US"/>
                        <a:t>後期研修</a:t>
                      </a:r>
                      <a:endParaRPr kumimoji="1" lang="en-US" altLang="ja-JP" dirty="0"/>
                    </a:p>
                    <a:p>
                      <a:pPr algn="ctr"/>
                      <a:endParaRPr kumimoji="1" lang="en-US" altLang="ja-JP" dirty="0"/>
                    </a:p>
                  </a:txBody>
                  <a:tcPr anchor="ctr"/>
                </a:tc>
                <a:tc>
                  <a:txBody>
                    <a:bodyPr/>
                    <a:lstStyle/>
                    <a:p>
                      <a:endParaRPr kumimoji="1" lang="ja-JP" altLang="en-US" dirty="0"/>
                    </a:p>
                  </a:txBody>
                  <a:tcPr/>
                </a:tc>
                <a:tc>
                  <a:txBody>
                    <a:bodyPr/>
                    <a:lstStyle/>
                    <a:p>
                      <a:endParaRPr kumimoji="1" lang="ja-JP" altLang="en-US"/>
                    </a:p>
                  </a:txBody>
                  <a:tcPr anchor="ctr"/>
                </a:tc>
                <a:tc>
                  <a:txBody>
                    <a:bodyPr/>
                    <a:lstStyle/>
                    <a:p>
                      <a:pPr algn="ctr"/>
                      <a:endParaRPr kumimoji="1" lang="en-US" altLang="ja-JP" dirty="0"/>
                    </a:p>
                    <a:p>
                      <a:pPr algn="ctr"/>
                      <a:r>
                        <a:rPr kumimoji="1" lang="ja-JP" altLang="en-US">
                          <a:solidFill>
                            <a:srgbClr val="92D050"/>
                          </a:solidFill>
                        </a:rPr>
                        <a:t>　育休</a:t>
                      </a:r>
                      <a:endParaRPr kumimoji="1" lang="en-US" altLang="ja-JP" dirty="0">
                        <a:solidFill>
                          <a:srgbClr val="92D050"/>
                        </a:solidFill>
                      </a:endParaRPr>
                    </a:p>
                  </a:txBody>
                  <a:tcPr anchor="ctr"/>
                </a:tc>
                <a:tc>
                  <a:txBody>
                    <a:bodyPr/>
                    <a:lstStyle/>
                    <a:p>
                      <a:endParaRPr kumimoji="1" lang="en-US" altLang="ja-JP" sz="1400" dirty="0">
                        <a:solidFill>
                          <a:schemeClr val="bg1"/>
                        </a:solidFill>
                      </a:endParaRPr>
                    </a:p>
                    <a:p>
                      <a:r>
                        <a:rPr kumimoji="1" lang="ja-JP" altLang="en-US" sz="1400">
                          <a:solidFill>
                            <a:schemeClr val="bg1"/>
                          </a:solidFill>
                        </a:rPr>
                        <a:t>　</a:t>
                      </a:r>
                      <a:r>
                        <a:rPr kumimoji="1" lang="ja-JP" altLang="en-US">
                          <a:solidFill>
                            <a:srgbClr val="FFFF00"/>
                          </a:solidFill>
                        </a:rPr>
                        <a:t>大学院</a:t>
                      </a:r>
                      <a:endParaRPr kumimoji="1" lang="ja-JP" altLang="en-US" dirty="0">
                        <a:solidFill>
                          <a:srgbClr val="FFFF00"/>
                        </a:solidFill>
                      </a:endParaRPr>
                    </a:p>
                  </a:txBody>
                  <a:tcPr anchor="ctr"/>
                </a:tc>
                <a:tc>
                  <a:txBody>
                    <a:bodyPr/>
                    <a:lstStyle/>
                    <a:p>
                      <a:r>
                        <a:rPr kumimoji="1" lang="ja-JP" altLang="en-US" sz="1400"/>
                        <a:t>専門医取得</a:t>
                      </a:r>
                      <a:endParaRPr kumimoji="1" lang="en-US" altLang="ja-JP" sz="1400" dirty="0"/>
                    </a:p>
                    <a:p>
                      <a:endParaRPr kumimoji="1" lang="ja-JP" altLang="en-US" sz="1400" dirty="0"/>
                    </a:p>
                  </a:txBody>
                  <a:tcPr anchor="ctr"/>
                </a:tc>
                <a:extLst>
                  <a:ext uri="{0D108BD9-81ED-4DB2-BD59-A6C34878D82A}">
                    <a16:rowId xmlns:a16="http://schemas.microsoft.com/office/drawing/2014/main" val="3007512570"/>
                  </a:ext>
                </a:extLst>
              </a:tr>
              <a:tr h="688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chemeClr val="tx1"/>
                          </a:solidFill>
                        </a:rPr>
                        <a:t>初期研修</a:t>
                      </a:r>
                      <a:endParaRPr kumimoji="1" lang="ja-JP" altLang="en-US" b="1" dirty="0"/>
                    </a:p>
                  </a:txBody>
                  <a:tcPr anchor="ctr"/>
                </a:tc>
                <a:tc>
                  <a:txBody>
                    <a:bodyPr/>
                    <a:lstStyle/>
                    <a:p>
                      <a:endParaRPr kumimoji="1" lang="ja-JP"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後期研修</a:t>
                      </a:r>
                    </a:p>
                  </a:txBody>
                  <a:tcPr anchor="ctr"/>
                </a:tc>
                <a:tc>
                  <a:txBody>
                    <a:bodyPr/>
                    <a:lstStyle/>
                    <a:p>
                      <a:endParaRPr kumimoji="1" lang="ja-JP" altLang="en-US" dirty="0"/>
                    </a:p>
                  </a:txBody>
                  <a:tcPr anchor="ctr"/>
                </a:tc>
                <a:tc>
                  <a:txBody>
                    <a:bodyPr/>
                    <a:lstStyle/>
                    <a:p>
                      <a:endParaRPr kumimoji="1" lang="ja-JP" altLang="en-US" dirty="0"/>
                    </a:p>
                  </a:txBody>
                  <a:tcPr anchor="ctr"/>
                </a:tc>
                <a:tc>
                  <a:txBody>
                    <a:bodyPr/>
                    <a:lstStyle/>
                    <a:p>
                      <a:pPr algn="ctr"/>
                      <a:endParaRPr kumimoji="1" lang="en-US" altLang="ja-JP" b="1" dirty="0"/>
                    </a:p>
                  </a:txBody>
                  <a:tcPr anchor="ctr"/>
                </a:tc>
                <a:tc>
                  <a:txBody>
                    <a:bodyPr/>
                    <a:lstStyle/>
                    <a:p>
                      <a:pPr algn="ctr"/>
                      <a:r>
                        <a:rPr kumimoji="1" lang="ja-JP" altLang="en-US" sz="1400" b="1"/>
                        <a:t>専門医取得</a:t>
                      </a:r>
                      <a:endParaRPr kumimoji="1" lang="en-US" altLang="ja-JP" sz="1400" b="1" dirty="0"/>
                    </a:p>
                    <a:p>
                      <a:pPr algn="ctr"/>
                      <a:r>
                        <a:rPr kumimoji="1" lang="ja-JP" altLang="en-US" b="1">
                          <a:solidFill>
                            <a:srgbClr val="FFFF00"/>
                          </a:solidFill>
                        </a:rPr>
                        <a:t>大学院</a:t>
                      </a:r>
                      <a:endParaRPr kumimoji="1" lang="ja-JP" altLang="en-US" b="1" dirty="0">
                        <a:solidFill>
                          <a:srgbClr val="FFFF00"/>
                        </a:solidFill>
                      </a:endParaRPr>
                    </a:p>
                  </a:txBody>
                  <a:tcPr anchor="ctr"/>
                </a:tc>
                <a:tc>
                  <a:txBody>
                    <a:bodyPr/>
                    <a:lstStyle/>
                    <a:p>
                      <a:endParaRPr kumimoji="1" lang="ja-JP" altLang="en-US" dirty="0"/>
                    </a:p>
                  </a:txBody>
                  <a:tcPr anchor="ctr"/>
                </a:tc>
                <a:extLst>
                  <a:ext uri="{0D108BD9-81ED-4DB2-BD59-A6C34878D82A}">
                    <a16:rowId xmlns:a16="http://schemas.microsoft.com/office/drawing/2014/main" val="2564910663"/>
                  </a:ext>
                </a:extLst>
              </a:tr>
            </a:tbl>
          </a:graphicData>
        </a:graphic>
      </p:graphicFrame>
      <p:graphicFrame>
        <p:nvGraphicFramePr>
          <p:cNvPr id="6" name="表 5">
            <a:extLst>
              <a:ext uri="{FF2B5EF4-FFF2-40B4-BE49-F238E27FC236}">
                <a16:creationId xmlns:a16="http://schemas.microsoft.com/office/drawing/2014/main" id="{92AF60C2-915E-F3E6-18AE-BEEE26F1712D}"/>
              </a:ext>
            </a:extLst>
          </p:cNvPr>
          <p:cNvGraphicFramePr>
            <a:graphicFrameLocks noGrp="1"/>
          </p:cNvGraphicFramePr>
          <p:nvPr>
            <p:extLst>
              <p:ext uri="{D42A27DB-BD31-4B8C-83A1-F6EECF244321}">
                <p14:modId xmlns:p14="http://schemas.microsoft.com/office/powerpoint/2010/main" val="3907062880"/>
              </p:ext>
            </p:extLst>
          </p:nvPr>
        </p:nvGraphicFramePr>
        <p:xfrm>
          <a:off x="834506" y="1301555"/>
          <a:ext cx="10038080" cy="370840"/>
        </p:xfrm>
        <a:graphic>
          <a:graphicData uri="http://schemas.openxmlformats.org/drawingml/2006/table">
            <a:tbl>
              <a:tblPr firstRow="1" bandRow="1">
                <a:tableStyleId>{5C22544A-7EE6-4342-B048-85BDC9FD1C3A}</a:tableStyleId>
              </a:tblPr>
              <a:tblGrid>
                <a:gridCol w="1254760">
                  <a:extLst>
                    <a:ext uri="{9D8B030D-6E8A-4147-A177-3AD203B41FA5}">
                      <a16:colId xmlns:a16="http://schemas.microsoft.com/office/drawing/2014/main" val="1532762317"/>
                    </a:ext>
                  </a:extLst>
                </a:gridCol>
                <a:gridCol w="1254760">
                  <a:extLst>
                    <a:ext uri="{9D8B030D-6E8A-4147-A177-3AD203B41FA5}">
                      <a16:colId xmlns:a16="http://schemas.microsoft.com/office/drawing/2014/main" val="3298789889"/>
                    </a:ext>
                  </a:extLst>
                </a:gridCol>
                <a:gridCol w="1254760">
                  <a:extLst>
                    <a:ext uri="{9D8B030D-6E8A-4147-A177-3AD203B41FA5}">
                      <a16:colId xmlns:a16="http://schemas.microsoft.com/office/drawing/2014/main" val="3222979255"/>
                    </a:ext>
                  </a:extLst>
                </a:gridCol>
                <a:gridCol w="1254760">
                  <a:extLst>
                    <a:ext uri="{9D8B030D-6E8A-4147-A177-3AD203B41FA5}">
                      <a16:colId xmlns:a16="http://schemas.microsoft.com/office/drawing/2014/main" val="1834001143"/>
                    </a:ext>
                  </a:extLst>
                </a:gridCol>
                <a:gridCol w="1254760">
                  <a:extLst>
                    <a:ext uri="{9D8B030D-6E8A-4147-A177-3AD203B41FA5}">
                      <a16:colId xmlns:a16="http://schemas.microsoft.com/office/drawing/2014/main" val="3041865562"/>
                    </a:ext>
                  </a:extLst>
                </a:gridCol>
                <a:gridCol w="1254760">
                  <a:extLst>
                    <a:ext uri="{9D8B030D-6E8A-4147-A177-3AD203B41FA5}">
                      <a16:colId xmlns:a16="http://schemas.microsoft.com/office/drawing/2014/main" val="4206409628"/>
                    </a:ext>
                  </a:extLst>
                </a:gridCol>
                <a:gridCol w="1254760">
                  <a:extLst>
                    <a:ext uri="{9D8B030D-6E8A-4147-A177-3AD203B41FA5}">
                      <a16:colId xmlns:a16="http://schemas.microsoft.com/office/drawing/2014/main" val="67018951"/>
                    </a:ext>
                  </a:extLst>
                </a:gridCol>
                <a:gridCol w="1254760">
                  <a:extLst>
                    <a:ext uri="{9D8B030D-6E8A-4147-A177-3AD203B41FA5}">
                      <a16:colId xmlns:a16="http://schemas.microsoft.com/office/drawing/2014/main" val="1972699485"/>
                    </a:ext>
                  </a:extLst>
                </a:gridCol>
              </a:tblGrid>
              <a:tr h="370840">
                <a:tc>
                  <a:txBody>
                    <a:bodyPr/>
                    <a:lstStyle/>
                    <a:p>
                      <a:pPr algn="ctr"/>
                      <a:r>
                        <a:rPr kumimoji="1" lang="en-US" altLang="ja-JP" dirty="0"/>
                        <a:t>1</a:t>
                      </a:r>
                      <a:r>
                        <a:rPr kumimoji="1" lang="ja-JP" altLang="en-US" dirty="0"/>
                        <a:t>年目</a:t>
                      </a:r>
                    </a:p>
                  </a:txBody>
                  <a:tcPr>
                    <a:solidFill>
                      <a:srgbClr val="92D050"/>
                    </a:solidFill>
                  </a:tcPr>
                </a:tc>
                <a:tc>
                  <a:txBody>
                    <a:bodyPr/>
                    <a:lstStyle/>
                    <a:p>
                      <a:pPr algn="ctr"/>
                      <a:r>
                        <a:rPr kumimoji="1" lang="en-US" altLang="ja-JP" dirty="0"/>
                        <a:t>2</a:t>
                      </a:r>
                      <a:r>
                        <a:rPr kumimoji="1" lang="ja-JP" altLang="en-US" dirty="0"/>
                        <a:t>年目</a:t>
                      </a:r>
                    </a:p>
                  </a:txBody>
                  <a:tcPr>
                    <a:solidFill>
                      <a:srgbClr val="92D050"/>
                    </a:solidFill>
                  </a:tcPr>
                </a:tc>
                <a:tc>
                  <a:txBody>
                    <a:bodyPr/>
                    <a:lstStyle/>
                    <a:p>
                      <a:pPr algn="ctr"/>
                      <a:r>
                        <a:rPr kumimoji="1" lang="en-US" altLang="ja-JP" dirty="0"/>
                        <a:t>3</a:t>
                      </a:r>
                      <a:r>
                        <a:rPr kumimoji="1" lang="ja-JP" altLang="en-US" dirty="0"/>
                        <a:t>年目</a:t>
                      </a:r>
                    </a:p>
                  </a:txBody>
                  <a:tcPr>
                    <a:solidFill>
                      <a:srgbClr val="92D050"/>
                    </a:solidFill>
                  </a:tcPr>
                </a:tc>
                <a:tc>
                  <a:txBody>
                    <a:bodyPr/>
                    <a:lstStyle/>
                    <a:p>
                      <a:pPr algn="ctr"/>
                      <a:r>
                        <a:rPr kumimoji="1" lang="en-US" altLang="ja-JP" dirty="0"/>
                        <a:t>4</a:t>
                      </a:r>
                      <a:r>
                        <a:rPr kumimoji="1" lang="ja-JP" altLang="en-US" dirty="0"/>
                        <a:t>年目</a:t>
                      </a:r>
                    </a:p>
                  </a:txBody>
                  <a:tcPr>
                    <a:solidFill>
                      <a:srgbClr val="92D050"/>
                    </a:solidFill>
                  </a:tcPr>
                </a:tc>
                <a:tc>
                  <a:txBody>
                    <a:bodyPr/>
                    <a:lstStyle/>
                    <a:p>
                      <a:pPr algn="ctr"/>
                      <a:r>
                        <a:rPr kumimoji="1" lang="en-US" altLang="ja-JP" dirty="0"/>
                        <a:t>5</a:t>
                      </a:r>
                      <a:r>
                        <a:rPr kumimoji="1" lang="ja-JP" altLang="en-US" dirty="0"/>
                        <a:t>年目</a:t>
                      </a:r>
                    </a:p>
                  </a:txBody>
                  <a:tcPr>
                    <a:solidFill>
                      <a:srgbClr val="92D050"/>
                    </a:solidFill>
                  </a:tcPr>
                </a:tc>
                <a:tc>
                  <a:txBody>
                    <a:bodyPr/>
                    <a:lstStyle/>
                    <a:p>
                      <a:pPr algn="ctr"/>
                      <a:r>
                        <a:rPr kumimoji="1" lang="en-US" altLang="ja-JP" dirty="0"/>
                        <a:t>6</a:t>
                      </a:r>
                      <a:r>
                        <a:rPr kumimoji="1" lang="ja-JP" altLang="en-US" dirty="0"/>
                        <a:t>年目</a:t>
                      </a:r>
                    </a:p>
                  </a:txBody>
                  <a:tcPr>
                    <a:solidFill>
                      <a:srgbClr val="92D050"/>
                    </a:solidFill>
                  </a:tcPr>
                </a:tc>
                <a:tc>
                  <a:txBody>
                    <a:bodyPr/>
                    <a:lstStyle/>
                    <a:p>
                      <a:pPr algn="ctr"/>
                      <a:r>
                        <a:rPr kumimoji="1" lang="en-US" altLang="ja-JP" dirty="0"/>
                        <a:t>7</a:t>
                      </a:r>
                      <a:r>
                        <a:rPr kumimoji="1" lang="ja-JP" altLang="en-US" dirty="0"/>
                        <a:t>年目</a:t>
                      </a:r>
                    </a:p>
                  </a:txBody>
                  <a:tcPr>
                    <a:solidFill>
                      <a:srgbClr val="92D050"/>
                    </a:solidFill>
                  </a:tcPr>
                </a:tc>
                <a:tc>
                  <a:txBody>
                    <a:bodyPr/>
                    <a:lstStyle/>
                    <a:p>
                      <a:pPr algn="ctr"/>
                      <a:r>
                        <a:rPr kumimoji="1" lang="en-US" altLang="ja-JP" dirty="0"/>
                        <a:t>8</a:t>
                      </a:r>
                      <a:r>
                        <a:rPr kumimoji="1" lang="ja-JP" altLang="en-US" dirty="0"/>
                        <a:t>年目</a:t>
                      </a:r>
                    </a:p>
                  </a:txBody>
                  <a:tcPr>
                    <a:solidFill>
                      <a:srgbClr val="92D050"/>
                    </a:solidFill>
                  </a:tcPr>
                </a:tc>
                <a:extLst>
                  <a:ext uri="{0D108BD9-81ED-4DB2-BD59-A6C34878D82A}">
                    <a16:rowId xmlns:a16="http://schemas.microsoft.com/office/drawing/2014/main" val="1455674195"/>
                  </a:ext>
                </a:extLst>
              </a:tr>
            </a:tbl>
          </a:graphicData>
        </a:graphic>
      </p:graphicFrame>
      <p:sp>
        <p:nvSpPr>
          <p:cNvPr id="7" name="テキスト ボックス 6">
            <a:extLst>
              <a:ext uri="{FF2B5EF4-FFF2-40B4-BE49-F238E27FC236}">
                <a16:creationId xmlns:a16="http://schemas.microsoft.com/office/drawing/2014/main" id="{0A09AC42-1D27-C77F-FF89-BCDFC4293F66}"/>
              </a:ext>
            </a:extLst>
          </p:cNvPr>
          <p:cNvSpPr txBox="1"/>
          <p:nvPr/>
        </p:nvSpPr>
        <p:spPr>
          <a:xfrm>
            <a:off x="204586" y="1930165"/>
            <a:ext cx="629920" cy="923330"/>
          </a:xfrm>
          <a:prstGeom prst="rect">
            <a:avLst/>
          </a:prstGeom>
          <a:noFill/>
        </p:spPr>
        <p:txBody>
          <a:bodyPr wrap="square" rtlCol="0">
            <a:spAutoFit/>
          </a:bodyPr>
          <a:lstStyle/>
          <a:p>
            <a:r>
              <a:rPr lang="ja-JP" altLang="en-US"/>
              <a:t>妻</a:t>
            </a:r>
            <a:endParaRPr kumimoji="1" lang="en-US" altLang="ja-JP" dirty="0"/>
          </a:p>
          <a:p>
            <a:endParaRPr kumimoji="1" lang="en-US" altLang="ja-JP" dirty="0"/>
          </a:p>
          <a:p>
            <a:r>
              <a:rPr kumimoji="1" lang="ja-JP" altLang="en-US"/>
              <a:t>夫</a:t>
            </a:r>
            <a:endParaRPr kumimoji="1" lang="ja-JP" altLang="en-US" dirty="0"/>
          </a:p>
        </p:txBody>
      </p:sp>
      <p:cxnSp>
        <p:nvCxnSpPr>
          <p:cNvPr id="9" name="直線矢印コネクタ 8">
            <a:extLst>
              <a:ext uri="{FF2B5EF4-FFF2-40B4-BE49-F238E27FC236}">
                <a16:creationId xmlns:a16="http://schemas.microsoft.com/office/drawing/2014/main" id="{67985312-64F0-552B-960D-78D9632558D6}"/>
              </a:ext>
            </a:extLst>
          </p:cNvPr>
          <p:cNvCxnSpPr/>
          <p:nvPr/>
        </p:nvCxnSpPr>
        <p:spPr>
          <a:xfrm>
            <a:off x="2248498" y="2037808"/>
            <a:ext cx="84082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F5EBEE77-7EF2-730B-9EE0-AB5D502661C4}"/>
              </a:ext>
            </a:extLst>
          </p:cNvPr>
          <p:cNvCxnSpPr/>
          <p:nvPr/>
        </p:nvCxnSpPr>
        <p:spPr>
          <a:xfrm>
            <a:off x="2248497" y="2747256"/>
            <a:ext cx="8408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89E839D-BB72-E74A-BE39-C49403C69FAC}"/>
              </a:ext>
            </a:extLst>
          </p:cNvPr>
          <p:cNvCxnSpPr>
            <a:cxnSpLocks/>
          </p:cNvCxnSpPr>
          <p:nvPr/>
        </p:nvCxnSpPr>
        <p:spPr>
          <a:xfrm>
            <a:off x="4770085" y="1894591"/>
            <a:ext cx="466805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26510489-95EC-2D0B-7DFD-CB1A4ED9DCD5}"/>
              </a:ext>
            </a:extLst>
          </p:cNvPr>
          <p:cNvCxnSpPr>
            <a:cxnSpLocks/>
          </p:cNvCxnSpPr>
          <p:nvPr/>
        </p:nvCxnSpPr>
        <p:spPr>
          <a:xfrm>
            <a:off x="9438138" y="2175311"/>
            <a:ext cx="1323737"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D74A6696-2667-02DB-6AA6-30B6D17DE8EF}"/>
              </a:ext>
            </a:extLst>
          </p:cNvPr>
          <p:cNvCxnSpPr>
            <a:cxnSpLocks/>
          </p:cNvCxnSpPr>
          <p:nvPr/>
        </p:nvCxnSpPr>
        <p:spPr>
          <a:xfrm>
            <a:off x="8132918" y="2175311"/>
            <a:ext cx="420414"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E830B702-6E21-020D-FCC8-FA1CA48D89A4}"/>
              </a:ext>
            </a:extLst>
          </p:cNvPr>
          <p:cNvCxnSpPr>
            <a:cxnSpLocks/>
          </p:cNvCxnSpPr>
          <p:nvPr/>
        </p:nvCxnSpPr>
        <p:spPr>
          <a:xfrm>
            <a:off x="4744706" y="2747256"/>
            <a:ext cx="349751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5EEE54D-59B0-8D7F-F875-06BA5D9B3950}"/>
              </a:ext>
            </a:extLst>
          </p:cNvPr>
          <p:cNvSpPr txBox="1"/>
          <p:nvPr/>
        </p:nvSpPr>
        <p:spPr>
          <a:xfrm>
            <a:off x="7633676" y="3031037"/>
            <a:ext cx="1418897" cy="369332"/>
          </a:xfrm>
          <a:prstGeom prst="rect">
            <a:avLst/>
          </a:prstGeom>
          <a:noFill/>
        </p:spPr>
        <p:txBody>
          <a:bodyPr wrap="square">
            <a:spAutoFit/>
          </a:bodyPr>
          <a:lstStyle/>
          <a:p>
            <a:r>
              <a:rPr kumimoji="1" lang="ja-JP" altLang="en-US" dirty="0"/>
              <a:t>長女誕生</a:t>
            </a:r>
          </a:p>
        </p:txBody>
      </p:sp>
      <p:cxnSp>
        <p:nvCxnSpPr>
          <p:cNvPr id="24" name="直線矢印コネクタ 23">
            <a:extLst>
              <a:ext uri="{FF2B5EF4-FFF2-40B4-BE49-F238E27FC236}">
                <a16:creationId xmlns:a16="http://schemas.microsoft.com/office/drawing/2014/main" id="{899DEDC1-5AA4-A13B-7F0E-88AA26238240}"/>
              </a:ext>
            </a:extLst>
          </p:cNvPr>
          <p:cNvCxnSpPr>
            <a:cxnSpLocks/>
          </p:cNvCxnSpPr>
          <p:nvPr/>
        </p:nvCxnSpPr>
        <p:spPr>
          <a:xfrm>
            <a:off x="9438138" y="2853495"/>
            <a:ext cx="1323737" cy="492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6ECA79BF-4B2C-779D-4645-B3B0C28414F9}"/>
              </a:ext>
            </a:extLst>
          </p:cNvPr>
          <p:cNvSpPr txBox="1"/>
          <p:nvPr/>
        </p:nvSpPr>
        <p:spPr>
          <a:xfrm>
            <a:off x="10880130" y="2037808"/>
            <a:ext cx="378755" cy="646331"/>
          </a:xfrm>
          <a:prstGeom prst="rect">
            <a:avLst/>
          </a:prstGeom>
          <a:noFill/>
        </p:spPr>
        <p:txBody>
          <a:bodyPr wrap="square" rtlCol="0">
            <a:spAutoFit/>
          </a:bodyPr>
          <a:lstStyle/>
          <a:p>
            <a:r>
              <a:rPr kumimoji="1" lang="ja-JP" altLang="en-US" dirty="0"/>
              <a:t>現在</a:t>
            </a:r>
          </a:p>
        </p:txBody>
      </p:sp>
      <p:cxnSp>
        <p:nvCxnSpPr>
          <p:cNvPr id="12" name="直線矢印コネクタ 11">
            <a:extLst>
              <a:ext uri="{FF2B5EF4-FFF2-40B4-BE49-F238E27FC236}">
                <a16:creationId xmlns:a16="http://schemas.microsoft.com/office/drawing/2014/main" id="{30320D3E-63BC-A516-F293-FB47B6CFF59B}"/>
              </a:ext>
            </a:extLst>
          </p:cNvPr>
          <p:cNvCxnSpPr>
            <a:cxnSpLocks/>
          </p:cNvCxnSpPr>
          <p:nvPr/>
        </p:nvCxnSpPr>
        <p:spPr>
          <a:xfrm flipH="1">
            <a:off x="7233959" y="2175221"/>
            <a:ext cx="326953" cy="9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46" name="図 45">
            <a:extLst>
              <a:ext uri="{FF2B5EF4-FFF2-40B4-BE49-F238E27FC236}">
                <a16:creationId xmlns:a16="http://schemas.microsoft.com/office/drawing/2014/main" id="{BC20D9EB-A145-2A26-9EE6-B135C98B31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70" t="9107" r="9877" b="15559"/>
          <a:stretch/>
        </p:blipFill>
        <p:spPr>
          <a:xfrm>
            <a:off x="682857" y="3562942"/>
            <a:ext cx="2406467" cy="2921585"/>
          </a:xfrm>
          <a:prstGeom prst="rect">
            <a:avLst/>
          </a:prstGeom>
        </p:spPr>
      </p:pic>
      <p:sp>
        <p:nvSpPr>
          <p:cNvPr id="4" name="テキスト ボックス 3">
            <a:extLst>
              <a:ext uri="{FF2B5EF4-FFF2-40B4-BE49-F238E27FC236}">
                <a16:creationId xmlns:a16="http://schemas.microsoft.com/office/drawing/2014/main" id="{46CCD86B-9FBC-0A51-EDFE-96D6B4EB7FAA}"/>
              </a:ext>
            </a:extLst>
          </p:cNvPr>
          <p:cNvSpPr txBox="1"/>
          <p:nvPr/>
        </p:nvSpPr>
        <p:spPr>
          <a:xfrm>
            <a:off x="3591648" y="3661436"/>
            <a:ext cx="7972287" cy="2585323"/>
          </a:xfrm>
          <a:prstGeom prst="rect">
            <a:avLst/>
          </a:prstGeom>
          <a:noFill/>
        </p:spPr>
        <p:txBody>
          <a:bodyPr wrap="square" rtlCol="0">
            <a:spAutoFit/>
          </a:bodyPr>
          <a:lstStyle/>
          <a:p>
            <a:r>
              <a:rPr lang="ja-JP" altLang="en-US" dirty="0">
                <a:solidFill>
                  <a:srgbClr val="FF0000"/>
                </a:solidFill>
              </a:rPr>
              <a:t>　　　　　　　　　　　　　　　</a:t>
            </a:r>
            <a:r>
              <a:rPr lang="ja-JP" altLang="en-US" u="sng" dirty="0">
                <a:solidFill>
                  <a:srgbClr val="FF0000"/>
                </a:solidFill>
              </a:rPr>
              <a:t>医局からのキャリア形成における協力</a:t>
            </a:r>
            <a:endParaRPr lang="en-US" altLang="ja-JP" u="sng" dirty="0">
              <a:solidFill>
                <a:srgbClr val="FF0000"/>
              </a:solidFill>
            </a:endParaRPr>
          </a:p>
          <a:p>
            <a:r>
              <a:rPr lang="en-US" altLang="ja-JP" dirty="0"/>
              <a:t>①</a:t>
            </a:r>
            <a:r>
              <a:rPr lang="ja-JP" altLang="en-US" dirty="0"/>
              <a:t>チーム制の導入→</a:t>
            </a:r>
            <a:endParaRPr lang="en-US" altLang="ja-JP" dirty="0"/>
          </a:p>
          <a:p>
            <a:r>
              <a:rPr lang="ja-JP" altLang="en-US" dirty="0"/>
              <a:t>医局全体が夜間や休日の呼び出しがない体制であるため、子育て中でも他の医局員と同じ様に診療に加わることができ、長時間手術への参加も可能</a:t>
            </a:r>
            <a:endParaRPr lang="en-US" altLang="ja-JP" dirty="0"/>
          </a:p>
          <a:p>
            <a:r>
              <a:rPr lang="en-US" altLang="ja-JP" dirty="0"/>
              <a:t>②</a:t>
            </a:r>
            <a:r>
              <a:rPr lang="ja-JP" altLang="en-US" dirty="0"/>
              <a:t>カンファレンスや当直の一部免除→</a:t>
            </a:r>
            <a:endParaRPr lang="en-US" altLang="ja-JP" dirty="0"/>
          </a:p>
          <a:p>
            <a:r>
              <a:rPr lang="ja-JP" altLang="en-US" dirty="0"/>
              <a:t>時間外はオンラインのカンファレンスのみ参加　当直回数についても考慮</a:t>
            </a:r>
            <a:endParaRPr lang="en-US" altLang="ja-JP" dirty="0"/>
          </a:p>
          <a:p>
            <a:r>
              <a:rPr lang="en-US" altLang="ja-JP" dirty="0"/>
              <a:t>③</a:t>
            </a:r>
            <a:r>
              <a:rPr lang="ja-JP" altLang="en-US" dirty="0"/>
              <a:t>学位取得のサポート→</a:t>
            </a:r>
            <a:endParaRPr lang="en-US" altLang="ja-JP" dirty="0"/>
          </a:p>
          <a:p>
            <a:r>
              <a:rPr lang="ja-JP" altLang="en-US" dirty="0"/>
              <a:t>子育て中でも学位がとれるようにと臨床研究での学位取得のサポート</a:t>
            </a:r>
            <a:endParaRPr lang="en-US" altLang="ja-JP" dirty="0"/>
          </a:p>
          <a:p>
            <a:r>
              <a:rPr lang="ja-JP" altLang="en-US" dirty="0"/>
              <a:t>平日日勤帯の研究日の設定など。現在論文投稿中。</a:t>
            </a:r>
            <a:endParaRPr lang="en-US" altLang="ja-JP" dirty="0"/>
          </a:p>
        </p:txBody>
      </p:sp>
      <p:sp>
        <p:nvSpPr>
          <p:cNvPr id="5" name="テキスト ボックス 4">
            <a:extLst>
              <a:ext uri="{FF2B5EF4-FFF2-40B4-BE49-F238E27FC236}">
                <a16:creationId xmlns:a16="http://schemas.microsoft.com/office/drawing/2014/main" id="{CEF2946C-3C8B-76E3-044A-E33E518928FD}"/>
              </a:ext>
            </a:extLst>
          </p:cNvPr>
          <p:cNvSpPr txBox="1"/>
          <p:nvPr/>
        </p:nvSpPr>
        <p:spPr>
          <a:xfrm>
            <a:off x="5678585" y="6172487"/>
            <a:ext cx="6518261" cy="369332"/>
          </a:xfrm>
          <a:prstGeom prst="rect">
            <a:avLst/>
          </a:prstGeom>
          <a:noFill/>
        </p:spPr>
        <p:txBody>
          <a:bodyPr wrap="square" rtlCol="0">
            <a:spAutoFit/>
          </a:bodyPr>
          <a:lstStyle/>
          <a:p>
            <a:r>
              <a:rPr kumimoji="1" lang="ja-JP" altLang="en-US" b="1"/>
              <a:t>子育てをしながらでも大学病院の常勤かつ学位取得が可能</a:t>
            </a:r>
            <a:endParaRPr kumimoji="1" lang="en-US" altLang="ja-JP" b="1" dirty="0"/>
          </a:p>
        </p:txBody>
      </p:sp>
      <p:sp>
        <p:nvSpPr>
          <p:cNvPr id="20" name="矢印: 下 19">
            <a:extLst>
              <a:ext uri="{FF2B5EF4-FFF2-40B4-BE49-F238E27FC236}">
                <a16:creationId xmlns:a16="http://schemas.microsoft.com/office/drawing/2014/main" id="{97E1DD4D-AA90-73D3-D3D8-4C395FBE2558}"/>
              </a:ext>
            </a:extLst>
          </p:cNvPr>
          <p:cNvSpPr/>
          <p:nvPr/>
        </p:nvSpPr>
        <p:spPr>
          <a:xfrm rot="10800000">
            <a:off x="7259815" y="3096680"/>
            <a:ext cx="337866" cy="25529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矢印: 下 19">
            <a:extLst>
              <a:ext uri="{FF2B5EF4-FFF2-40B4-BE49-F238E27FC236}">
                <a16:creationId xmlns:a16="http://schemas.microsoft.com/office/drawing/2014/main" id="{59A77EF9-B6A7-D2D8-B663-7C2C44A7A016}"/>
              </a:ext>
            </a:extLst>
          </p:cNvPr>
          <p:cNvSpPr/>
          <p:nvPr/>
        </p:nvSpPr>
        <p:spPr>
          <a:xfrm rot="16200000">
            <a:off x="5382006" y="6229508"/>
            <a:ext cx="337866" cy="255292"/>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3" name="四角形: 角を丸くする 12">
            <a:extLst>
              <a:ext uri="{FF2B5EF4-FFF2-40B4-BE49-F238E27FC236}">
                <a16:creationId xmlns:a16="http://schemas.microsoft.com/office/drawing/2014/main" id="{C6C3CB4F-BDBB-83AA-6EAC-AE4A2D21476F}"/>
              </a:ext>
            </a:extLst>
          </p:cNvPr>
          <p:cNvSpPr/>
          <p:nvPr/>
        </p:nvSpPr>
        <p:spPr>
          <a:xfrm>
            <a:off x="204586" y="81800"/>
            <a:ext cx="9722196" cy="118568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82108147-2862-BBEC-5EB4-4504ACABB842}"/>
              </a:ext>
            </a:extLst>
          </p:cNvPr>
          <p:cNvSpPr/>
          <p:nvPr/>
        </p:nvSpPr>
        <p:spPr>
          <a:xfrm>
            <a:off x="3591647" y="3457633"/>
            <a:ext cx="8379045" cy="3144058"/>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0728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6B9FE-7697-0C9D-29FB-1B8DCA245698}"/>
            </a:ext>
          </a:extLst>
        </p:cNvPr>
        <p:cNvGrpSpPr/>
        <p:nvPr/>
      </p:nvGrpSpPr>
      <p:grpSpPr>
        <a:xfrm>
          <a:off x="0" y="0"/>
          <a:ext cx="0" cy="0"/>
          <a:chOff x="0" y="0"/>
          <a:chExt cx="0" cy="0"/>
        </a:xfrm>
      </p:grpSpPr>
      <p:pic>
        <p:nvPicPr>
          <p:cNvPr id="19" name="図 18">
            <a:extLst>
              <a:ext uri="{FF2B5EF4-FFF2-40B4-BE49-F238E27FC236}">
                <a16:creationId xmlns:a16="http://schemas.microsoft.com/office/drawing/2014/main" id="{171369E8-6018-EC7A-8CAA-A8338143F672}"/>
              </a:ext>
            </a:extLst>
          </p:cNvPr>
          <p:cNvPicPr>
            <a:picLocks noChangeAspect="1"/>
          </p:cNvPicPr>
          <p:nvPr/>
        </p:nvPicPr>
        <p:blipFill rotWithShape="1">
          <a:blip r:embed="rId2"/>
          <a:srcRect l="20119" t="14200" r="9659" b="9097"/>
          <a:stretch/>
        </p:blipFill>
        <p:spPr>
          <a:xfrm>
            <a:off x="9783392" y="4846304"/>
            <a:ext cx="2295725" cy="1878519"/>
          </a:xfrm>
          <a:prstGeom prst="rect">
            <a:avLst/>
          </a:prstGeom>
        </p:spPr>
      </p:pic>
      <p:sp>
        <p:nvSpPr>
          <p:cNvPr id="2" name="テキスト ボックス 1">
            <a:extLst>
              <a:ext uri="{FF2B5EF4-FFF2-40B4-BE49-F238E27FC236}">
                <a16:creationId xmlns:a16="http://schemas.microsoft.com/office/drawing/2014/main" id="{A8866B85-BFB8-13D5-2D5B-887C7CDA9C6A}"/>
              </a:ext>
            </a:extLst>
          </p:cNvPr>
          <p:cNvSpPr txBox="1"/>
          <p:nvPr/>
        </p:nvSpPr>
        <p:spPr>
          <a:xfrm>
            <a:off x="264160" y="133177"/>
            <a:ext cx="10091135" cy="1138773"/>
          </a:xfrm>
          <a:prstGeom prst="rect">
            <a:avLst/>
          </a:prstGeom>
          <a:noFill/>
        </p:spPr>
        <p:txBody>
          <a:bodyPr wrap="square" rtlCol="0">
            <a:spAutoFit/>
          </a:bodyPr>
          <a:lstStyle/>
          <a:p>
            <a:r>
              <a:rPr kumimoji="1" lang="ja-JP" altLang="en-US" sz="3200" b="1" dirty="0"/>
              <a:t>卒後</a:t>
            </a:r>
            <a:r>
              <a:rPr lang="en-US" altLang="ja-JP" sz="3200" b="1" dirty="0"/>
              <a:t>7</a:t>
            </a:r>
            <a:r>
              <a:rPr kumimoji="1" lang="ja-JP" altLang="en-US" sz="3200" b="1" dirty="0"/>
              <a:t>年目　耳鼻咽喉科専門医　非常勤勤務　大学院生</a:t>
            </a:r>
            <a:endParaRPr kumimoji="1" lang="en-US" altLang="ja-JP" sz="3200" b="1" dirty="0"/>
          </a:p>
          <a:p>
            <a:r>
              <a:rPr lang="ja-JP" altLang="en-US" dirty="0"/>
              <a:t>夫：循環器内科医師（内科専門医）　　　</a:t>
            </a:r>
            <a:endParaRPr lang="en-US" altLang="ja-JP" dirty="0"/>
          </a:p>
          <a:p>
            <a:r>
              <a:rPr kumimoji="1" lang="ja-JP" altLang="en-US" dirty="0"/>
              <a:t>子：</a:t>
            </a:r>
            <a:r>
              <a:rPr kumimoji="1" lang="en-US" altLang="ja-JP" dirty="0"/>
              <a:t>1</a:t>
            </a:r>
            <a:r>
              <a:rPr kumimoji="1" lang="ja-JP" altLang="en-US" dirty="0"/>
              <a:t>歳　</a:t>
            </a:r>
          </a:p>
        </p:txBody>
      </p:sp>
      <p:graphicFrame>
        <p:nvGraphicFramePr>
          <p:cNvPr id="3" name="表 2">
            <a:extLst>
              <a:ext uri="{FF2B5EF4-FFF2-40B4-BE49-F238E27FC236}">
                <a16:creationId xmlns:a16="http://schemas.microsoft.com/office/drawing/2014/main" id="{0A7CC931-A314-E383-9E95-18110B452F8B}"/>
              </a:ext>
            </a:extLst>
          </p:cNvPr>
          <p:cNvGraphicFramePr>
            <a:graphicFrameLocks noGrp="1"/>
          </p:cNvGraphicFramePr>
          <p:nvPr>
            <p:extLst>
              <p:ext uri="{D42A27DB-BD31-4B8C-83A1-F6EECF244321}">
                <p14:modId xmlns:p14="http://schemas.microsoft.com/office/powerpoint/2010/main" val="1134945744"/>
              </p:ext>
            </p:extLst>
          </p:nvPr>
        </p:nvGraphicFramePr>
        <p:xfrm>
          <a:off x="894079" y="1763553"/>
          <a:ext cx="10286136" cy="1632463"/>
        </p:xfrm>
        <a:graphic>
          <a:graphicData uri="http://schemas.openxmlformats.org/drawingml/2006/table">
            <a:tbl>
              <a:tblPr firstRow="1" bandRow="1">
                <a:tableStyleId>{5C22544A-7EE6-4342-B048-85BDC9FD1C3A}</a:tableStyleId>
              </a:tblPr>
              <a:tblGrid>
                <a:gridCol w="1469448">
                  <a:extLst>
                    <a:ext uri="{9D8B030D-6E8A-4147-A177-3AD203B41FA5}">
                      <a16:colId xmlns:a16="http://schemas.microsoft.com/office/drawing/2014/main" val="963639200"/>
                    </a:ext>
                  </a:extLst>
                </a:gridCol>
                <a:gridCol w="1469448">
                  <a:extLst>
                    <a:ext uri="{9D8B030D-6E8A-4147-A177-3AD203B41FA5}">
                      <a16:colId xmlns:a16="http://schemas.microsoft.com/office/drawing/2014/main" val="1734922631"/>
                    </a:ext>
                  </a:extLst>
                </a:gridCol>
                <a:gridCol w="1469448">
                  <a:extLst>
                    <a:ext uri="{9D8B030D-6E8A-4147-A177-3AD203B41FA5}">
                      <a16:colId xmlns:a16="http://schemas.microsoft.com/office/drawing/2014/main" val="3588929848"/>
                    </a:ext>
                  </a:extLst>
                </a:gridCol>
                <a:gridCol w="1469448">
                  <a:extLst>
                    <a:ext uri="{9D8B030D-6E8A-4147-A177-3AD203B41FA5}">
                      <a16:colId xmlns:a16="http://schemas.microsoft.com/office/drawing/2014/main" val="152485998"/>
                    </a:ext>
                  </a:extLst>
                </a:gridCol>
                <a:gridCol w="1469448">
                  <a:extLst>
                    <a:ext uri="{9D8B030D-6E8A-4147-A177-3AD203B41FA5}">
                      <a16:colId xmlns:a16="http://schemas.microsoft.com/office/drawing/2014/main" val="4255569440"/>
                    </a:ext>
                  </a:extLst>
                </a:gridCol>
                <a:gridCol w="1469448">
                  <a:extLst>
                    <a:ext uri="{9D8B030D-6E8A-4147-A177-3AD203B41FA5}">
                      <a16:colId xmlns:a16="http://schemas.microsoft.com/office/drawing/2014/main" val="1316015047"/>
                    </a:ext>
                  </a:extLst>
                </a:gridCol>
                <a:gridCol w="1469448">
                  <a:extLst>
                    <a:ext uri="{9D8B030D-6E8A-4147-A177-3AD203B41FA5}">
                      <a16:colId xmlns:a16="http://schemas.microsoft.com/office/drawing/2014/main" val="2894716990"/>
                    </a:ext>
                  </a:extLst>
                </a:gridCol>
              </a:tblGrid>
              <a:tr h="943508">
                <a:tc>
                  <a:txBody>
                    <a:bodyPr/>
                    <a:lstStyle/>
                    <a:p>
                      <a:pPr algn="ctr"/>
                      <a:r>
                        <a:rPr kumimoji="1" lang="ja-JP" altLang="en-US"/>
                        <a:t>初期研修</a:t>
                      </a:r>
                      <a:endParaRPr kumimoji="1" lang="en-US" altLang="ja-JP" dirty="0"/>
                    </a:p>
                    <a:p>
                      <a:pPr algn="ctr"/>
                      <a:endParaRPr kumimoji="1" lang="ja-JP" altLang="en-US" dirty="0"/>
                    </a:p>
                  </a:txBody>
                  <a:tcPr anchor="ctr"/>
                </a:tc>
                <a:tc>
                  <a:txBody>
                    <a:bodyPr/>
                    <a:lstStyle/>
                    <a:p>
                      <a:endParaRPr kumimoji="1" lang="ja-JP" altLang="en-US" dirty="0"/>
                    </a:p>
                  </a:txBody>
                  <a:tcPr anchor="ctr"/>
                </a:tc>
                <a:tc>
                  <a:txBody>
                    <a:bodyPr/>
                    <a:lstStyle/>
                    <a:p>
                      <a:pPr algn="ctr"/>
                      <a:r>
                        <a:rPr kumimoji="1" lang="ja-JP" altLang="en-US"/>
                        <a:t>後期研修</a:t>
                      </a:r>
                      <a:endParaRPr kumimoji="1" lang="en-US" altLang="ja-JP" dirty="0"/>
                    </a:p>
                    <a:p>
                      <a:pPr algn="ctr"/>
                      <a:endParaRPr kumimoji="1" lang="en-US" altLang="ja-JP" dirty="0"/>
                    </a:p>
                    <a:p>
                      <a:pPr algn="ctr"/>
                      <a:endParaRPr kumimoji="1" lang="en-US" altLang="ja-JP" dirty="0"/>
                    </a:p>
                  </a:txBody>
                  <a:tcPr anchor="ctr"/>
                </a:tc>
                <a:tc>
                  <a:txBody>
                    <a:bodyPr/>
                    <a:lstStyle/>
                    <a:p>
                      <a:endParaRPr kumimoji="1" lang="ja-JP" altLang="en-US" dirty="0"/>
                    </a:p>
                  </a:txBody>
                  <a:tcPr/>
                </a:tc>
                <a:tc>
                  <a:txBody>
                    <a:bodyPr/>
                    <a:lstStyle/>
                    <a:p>
                      <a:endParaRPr kumimoji="1" lang="ja-JP" altLang="en-US"/>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a:solidFill>
                            <a:schemeClr val="bg1"/>
                          </a:solidFill>
                        </a:rPr>
                        <a:t>パート勤務</a:t>
                      </a:r>
                      <a:endParaRPr kumimoji="1" lang="en-US" altLang="ja-JP" dirty="0">
                        <a:solidFill>
                          <a:schemeClr val="lt1"/>
                        </a:solidFill>
                      </a:endParaRPr>
                    </a:p>
                    <a:p>
                      <a:pPr algn="ctr"/>
                      <a:r>
                        <a:rPr kumimoji="1" lang="ja-JP" altLang="en-US">
                          <a:solidFill>
                            <a:srgbClr val="FFFF00"/>
                          </a:solidFill>
                        </a:rPr>
                        <a:t>育休</a:t>
                      </a:r>
                      <a:r>
                        <a:rPr kumimoji="1" lang="en-US" altLang="ja-JP" dirty="0">
                          <a:solidFill>
                            <a:srgbClr val="FFFF00"/>
                          </a:solidFill>
                        </a:rPr>
                        <a:t>/</a:t>
                      </a:r>
                      <a:r>
                        <a:rPr kumimoji="1" lang="ja-JP" altLang="en-US">
                          <a:solidFill>
                            <a:srgbClr val="FFFF00"/>
                          </a:solidFill>
                        </a:rPr>
                        <a:t>大学院</a:t>
                      </a:r>
                      <a:endParaRPr kumimoji="1" lang="ja-JP" altLang="en-US" dirty="0">
                        <a:solidFill>
                          <a:srgbClr val="FFFF00"/>
                        </a:solidFill>
                      </a:endParaRPr>
                    </a:p>
                  </a:txBody>
                  <a:tcPr anchor="ctr"/>
                </a:tc>
                <a:tc>
                  <a:txBody>
                    <a:bodyPr/>
                    <a:lstStyle/>
                    <a:p>
                      <a:endParaRPr kumimoji="1" lang="ja-JP" altLang="en-US" dirty="0"/>
                    </a:p>
                  </a:txBody>
                  <a:tcPr anchor="ctr"/>
                </a:tc>
                <a:extLst>
                  <a:ext uri="{0D108BD9-81ED-4DB2-BD59-A6C34878D82A}">
                    <a16:rowId xmlns:a16="http://schemas.microsoft.com/office/drawing/2014/main" val="3007512570"/>
                  </a:ext>
                </a:extLst>
              </a:tr>
              <a:tr h="688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chemeClr val="tx1"/>
                          </a:solidFill>
                        </a:rPr>
                        <a:t>初期研修</a:t>
                      </a:r>
                      <a:endParaRPr kumimoji="1" lang="ja-JP" altLang="en-US" b="1" dirty="0"/>
                    </a:p>
                  </a:txBody>
                  <a:tcPr anchor="ctr"/>
                </a:tc>
                <a:tc>
                  <a:txBody>
                    <a:bodyPr/>
                    <a:lstStyle/>
                    <a:p>
                      <a:endParaRPr kumimoji="1" lang="ja-JP"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後期研修</a:t>
                      </a:r>
                    </a:p>
                  </a:txBody>
                  <a:tcPr anchor="ctr"/>
                </a:tc>
                <a:tc>
                  <a:txBody>
                    <a:bodyPr/>
                    <a:lstStyle/>
                    <a:p>
                      <a:endParaRPr kumimoji="1" lang="ja-JP" altLang="en-US" dirty="0"/>
                    </a:p>
                  </a:txBody>
                  <a:tcPr anchor="ctr"/>
                </a:tc>
                <a:tc>
                  <a:txBody>
                    <a:bodyPr/>
                    <a:lstStyle/>
                    <a:p>
                      <a:endParaRPr kumimoji="1" lang="ja-JP" altLang="en-US" dirty="0"/>
                    </a:p>
                  </a:txBody>
                  <a:tcPr anchor="ctr"/>
                </a:tc>
                <a:tc>
                  <a:txBody>
                    <a:bodyPr/>
                    <a:lstStyle/>
                    <a:p>
                      <a:pPr algn="ctr"/>
                      <a:r>
                        <a:rPr kumimoji="1" lang="ja-JP" altLang="en-US" b="1"/>
                        <a:t>市中病院</a:t>
                      </a:r>
                      <a:endParaRPr kumimoji="1" lang="en-US" altLang="ja-JP" b="1" dirty="0"/>
                    </a:p>
                    <a:p>
                      <a:pPr algn="ctr"/>
                      <a:r>
                        <a:rPr kumimoji="1" lang="ja-JP" altLang="en-US" b="1"/>
                        <a:t>勤務医</a:t>
                      </a:r>
                      <a:endParaRPr kumimoji="1" lang="ja-JP" altLang="en-US" b="1" dirty="0"/>
                    </a:p>
                  </a:txBody>
                  <a:tcPr anchor="ctr"/>
                </a:tc>
                <a:tc>
                  <a:txBody>
                    <a:bodyPr/>
                    <a:lstStyle/>
                    <a:p>
                      <a:endParaRPr kumimoji="1" lang="ja-JP" altLang="en-US" dirty="0"/>
                    </a:p>
                  </a:txBody>
                  <a:tcPr anchor="ctr"/>
                </a:tc>
                <a:extLst>
                  <a:ext uri="{0D108BD9-81ED-4DB2-BD59-A6C34878D82A}">
                    <a16:rowId xmlns:a16="http://schemas.microsoft.com/office/drawing/2014/main" val="2564910663"/>
                  </a:ext>
                </a:extLst>
              </a:tr>
            </a:tbl>
          </a:graphicData>
        </a:graphic>
      </p:graphicFrame>
      <p:graphicFrame>
        <p:nvGraphicFramePr>
          <p:cNvPr id="6" name="表 5">
            <a:extLst>
              <a:ext uri="{FF2B5EF4-FFF2-40B4-BE49-F238E27FC236}">
                <a16:creationId xmlns:a16="http://schemas.microsoft.com/office/drawing/2014/main" id="{DA15E731-8BFC-E96C-097F-0331817CC2E6}"/>
              </a:ext>
            </a:extLst>
          </p:cNvPr>
          <p:cNvGraphicFramePr>
            <a:graphicFrameLocks noGrp="1"/>
          </p:cNvGraphicFramePr>
          <p:nvPr>
            <p:extLst>
              <p:ext uri="{D42A27DB-BD31-4B8C-83A1-F6EECF244321}">
                <p14:modId xmlns:p14="http://schemas.microsoft.com/office/powerpoint/2010/main" val="981408333"/>
              </p:ext>
            </p:extLst>
          </p:nvPr>
        </p:nvGraphicFramePr>
        <p:xfrm>
          <a:off x="894079" y="1362233"/>
          <a:ext cx="10286136" cy="370840"/>
        </p:xfrm>
        <a:graphic>
          <a:graphicData uri="http://schemas.openxmlformats.org/drawingml/2006/table">
            <a:tbl>
              <a:tblPr firstRow="1" bandRow="1">
                <a:tableStyleId>{5C22544A-7EE6-4342-B048-85BDC9FD1C3A}</a:tableStyleId>
              </a:tblPr>
              <a:tblGrid>
                <a:gridCol w="1469448">
                  <a:extLst>
                    <a:ext uri="{9D8B030D-6E8A-4147-A177-3AD203B41FA5}">
                      <a16:colId xmlns:a16="http://schemas.microsoft.com/office/drawing/2014/main" val="1532762317"/>
                    </a:ext>
                  </a:extLst>
                </a:gridCol>
                <a:gridCol w="1469448">
                  <a:extLst>
                    <a:ext uri="{9D8B030D-6E8A-4147-A177-3AD203B41FA5}">
                      <a16:colId xmlns:a16="http://schemas.microsoft.com/office/drawing/2014/main" val="3298789889"/>
                    </a:ext>
                  </a:extLst>
                </a:gridCol>
                <a:gridCol w="1469448">
                  <a:extLst>
                    <a:ext uri="{9D8B030D-6E8A-4147-A177-3AD203B41FA5}">
                      <a16:colId xmlns:a16="http://schemas.microsoft.com/office/drawing/2014/main" val="3222979255"/>
                    </a:ext>
                  </a:extLst>
                </a:gridCol>
                <a:gridCol w="1469448">
                  <a:extLst>
                    <a:ext uri="{9D8B030D-6E8A-4147-A177-3AD203B41FA5}">
                      <a16:colId xmlns:a16="http://schemas.microsoft.com/office/drawing/2014/main" val="1834001143"/>
                    </a:ext>
                  </a:extLst>
                </a:gridCol>
                <a:gridCol w="1469448">
                  <a:extLst>
                    <a:ext uri="{9D8B030D-6E8A-4147-A177-3AD203B41FA5}">
                      <a16:colId xmlns:a16="http://schemas.microsoft.com/office/drawing/2014/main" val="3041865562"/>
                    </a:ext>
                  </a:extLst>
                </a:gridCol>
                <a:gridCol w="1469448">
                  <a:extLst>
                    <a:ext uri="{9D8B030D-6E8A-4147-A177-3AD203B41FA5}">
                      <a16:colId xmlns:a16="http://schemas.microsoft.com/office/drawing/2014/main" val="4206409628"/>
                    </a:ext>
                  </a:extLst>
                </a:gridCol>
                <a:gridCol w="1469448">
                  <a:extLst>
                    <a:ext uri="{9D8B030D-6E8A-4147-A177-3AD203B41FA5}">
                      <a16:colId xmlns:a16="http://schemas.microsoft.com/office/drawing/2014/main" val="67018951"/>
                    </a:ext>
                  </a:extLst>
                </a:gridCol>
              </a:tblGrid>
              <a:tr h="370840">
                <a:tc>
                  <a:txBody>
                    <a:bodyPr/>
                    <a:lstStyle/>
                    <a:p>
                      <a:pPr algn="ctr"/>
                      <a:r>
                        <a:rPr kumimoji="1" lang="en-US" altLang="ja-JP" dirty="0"/>
                        <a:t>1</a:t>
                      </a:r>
                      <a:r>
                        <a:rPr kumimoji="1" lang="ja-JP" altLang="en-US" dirty="0"/>
                        <a:t>年目</a:t>
                      </a:r>
                    </a:p>
                  </a:txBody>
                  <a:tcPr>
                    <a:solidFill>
                      <a:srgbClr val="92D050"/>
                    </a:solidFill>
                  </a:tcPr>
                </a:tc>
                <a:tc>
                  <a:txBody>
                    <a:bodyPr/>
                    <a:lstStyle/>
                    <a:p>
                      <a:pPr algn="ctr"/>
                      <a:r>
                        <a:rPr kumimoji="1" lang="en-US" altLang="ja-JP" dirty="0"/>
                        <a:t>2</a:t>
                      </a:r>
                      <a:r>
                        <a:rPr kumimoji="1" lang="ja-JP" altLang="en-US" dirty="0"/>
                        <a:t>年目</a:t>
                      </a:r>
                    </a:p>
                  </a:txBody>
                  <a:tcPr>
                    <a:solidFill>
                      <a:srgbClr val="92D050"/>
                    </a:solidFill>
                  </a:tcPr>
                </a:tc>
                <a:tc>
                  <a:txBody>
                    <a:bodyPr/>
                    <a:lstStyle/>
                    <a:p>
                      <a:pPr algn="ctr"/>
                      <a:r>
                        <a:rPr kumimoji="1" lang="en-US" altLang="ja-JP" dirty="0"/>
                        <a:t>3</a:t>
                      </a:r>
                      <a:r>
                        <a:rPr kumimoji="1" lang="ja-JP" altLang="en-US" dirty="0"/>
                        <a:t>年目</a:t>
                      </a:r>
                    </a:p>
                  </a:txBody>
                  <a:tcPr>
                    <a:solidFill>
                      <a:srgbClr val="92D050"/>
                    </a:solidFill>
                  </a:tcPr>
                </a:tc>
                <a:tc>
                  <a:txBody>
                    <a:bodyPr/>
                    <a:lstStyle/>
                    <a:p>
                      <a:pPr algn="ctr"/>
                      <a:r>
                        <a:rPr kumimoji="1" lang="en-US" altLang="ja-JP" dirty="0"/>
                        <a:t>4</a:t>
                      </a:r>
                      <a:r>
                        <a:rPr kumimoji="1" lang="ja-JP" altLang="en-US" dirty="0"/>
                        <a:t>年目</a:t>
                      </a:r>
                    </a:p>
                  </a:txBody>
                  <a:tcPr>
                    <a:solidFill>
                      <a:srgbClr val="92D050"/>
                    </a:solidFill>
                  </a:tcPr>
                </a:tc>
                <a:tc>
                  <a:txBody>
                    <a:bodyPr/>
                    <a:lstStyle/>
                    <a:p>
                      <a:pPr algn="ctr"/>
                      <a:r>
                        <a:rPr kumimoji="1" lang="en-US" altLang="ja-JP" dirty="0"/>
                        <a:t>5</a:t>
                      </a:r>
                      <a:r>
                        <a:rPr kumimoji="1" lang="ja-JP" altLang="en-US" dirty="0"/>
                        <a:t>年目</a:t>
                      </a:r>
                    </a:p>
                  </a:txBody>
                  <a:tcPr>
                    <a:solidFill>
                      <a:srgbClr val="92D050"/>
                    </a:solidFill>
                  </a:tcPr>
                </a:tc>
                <a:tc>
                  <a:txBody>
                    <a:bodyPr/>
                    <a:lstStyle/>
                    <a:p>
                      <a:pPr algn="ctr"/>
                      <a:r>
                        <a:rPr kumimoji="1" lang="en-US" altLang="ja-JP" dirty="0"/>
                        <a:t>6</a:t>
                      </a:r>
                      <a:r>
                        <a:rPr kumimoji="1" lang="ja-JP" altLang="en-US" dirty="0"/>
                        <a:t>年目</a:t>
                      </a:r>
                    </a:p>
                  </a:txBody>
                  <a:tcPr>
                    <a:solidFill>
                      <a:srgbClr val="92D050"/>
                    </a:solidFill>
                  </a:tcPr>
                </a:tc>
                <a:tc>
                  <a:txBody>
                    <a:bodyPr/>
                    <a:lstStyle/>
                    <a:p>
                      <a:pPr algn="ctr"/>
                      <a:r>
                        <a:rPr kumimoji="1" lang="en-US" altLang="ja-JP" dirty="0"/>
                        <a:t>7</a:t>
                      </a:r>
                      <a:r>
                        <a:rPr kumimoji="1" lang="ja-JP" altLang="en-US" dirty="0"/>
                        <a:t>年目</a:t>
                      </a:r>
                    </a:p>
                  </a:txBody>
                  <a:tcPr>
                    <a:solidFill>
                      <a:srgbClr val="92D050"/>
                    </a:solidFill>
                  </a:tcPr>
                </a:tc>
                <a:extLst>
                  <a:ext uri="{0D108BD9-81ED-4DB2-BD59-A6C34878D82A}">
                    <a16:rowId xmlns:a16="http://schemas.microsoft.com/office/drawing/2014/main" val="1455674195"/>
                  </a:ext>
                </a:extLst>
              </a:tr>
            </a:tbl>
          </a:graphicData>
        </a:graphic>
      </p:graphicFrame>
      <p:sp>
        <p:nvSpPr>
          <p:cNvPr id="7" name="テキスト ボックス 6">
            <a:extLst>
              <a:ext uri="{FF2B5EF4-FFF2-40B4-BE49-F238E27FC236}">
                <a16:creationId xmlns:a16="http://schemas.microsoft.com/office/drawing/2014/main" id="{E2DE7A71-AC80-B8C6-E1D1-BE806FB1DD43}"/>
              </a:ext>
            </a:extLst>
          </p:cNvPr>
          <p:cNvSpPr txBox="1"/>
          <p:nvPr/>
        </p:nvSpPr>
        <p:spPr>
          <a:xfrm>
            <a:off x="264160" y="1942717"/>
            <a:ext cx="629919" cy="923330"/>
          </a:xfrm>
          <a:prstGeom prst="rect">
            <a:avLst/>
          </a:prstGeom>
          <a:noFill/>
        </p:spPr>
        <p:txBody>
          <a:bodyPr wrap="square" rtlCol="0">
            <a:spAutoFit/>
          </a:bodyPr>
          <a:lstStyle/>
          <a:p>
            <a:r>
              <a:rPr lang="ja-JP" altLang="en-US"/>
              <a:t>妻</a:t>
            </a:r>
            <a:endParaRPr kumimoji="1" lang="en-US" altLang="ja-JP" dirty="0"/>
          </a:p>
          <a:p>
            <a:endParaRPr kumimoji="1" lang="en-US" altLang="ja-JP" dirty="0"/>
          </a:p>
          <a:p>
            <a:r>
              <a:rPr kumimoji="1" lang="ja-JP" altLang="en-US"/>
              <a:t>夫</a:t>
            </a:r>
            <a:endParaRPr kumimoji="1" lang="ja-JP" altLang="en-US" dirty="0"/>
          </a:p>
        </p:txBody>
      </p:sp>
      <p:cxnSp>
        <p:nvCxnSpPr>
          <p:cNvPr id="9" name="直線矢印コネクタ 8">
            <a:extLst>
              <a:ext uri="{FF2B5EF4-FFF2-40B4-BE49-F238E27FC236}">
                <a16:creationId xmlns:a16="http://schemas.microsoft.com/office/drawing/2014/main" id="{F2772074-A0D1-2CF2-329F-4EBF04840C74}"/>
              </a:ext>
            </a:extLst>
          </p:cNvPr>
          <p:cNvCxnSpPr>
            <a:cxnSpLocks/>
          </p:cNvCxnSpPr>
          <p:nvPr/>
        </p:nvCxnSpPr>
        <p:spPr>
          <a:xfrm>
            <a:off x="2553399" y="2098486"/>
            <a:ext cx="104398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AE5725BD-3749-57E8-FCFF-9A5AA71BF605}"/>
              </a:ext>
            </a:extLst>
          </p:cNvPr>
          <p:cNvCxnSpPr>
            <a:cxnSpLocks/>
          </p:cNvCxnSpPr>
          <p:nvPr/>
        </p:nvCxnSpPr>
        <p:spPr>
          <a:xfrm>
            <a:off x="2553399" y="2997505"/>
            <a:ext cx="10439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DB1DEF04-448F-EAED-6380-8DEDF6064564}"/>
              </a:ext>
            </a:extLst>
          </p:cNvPr>
          <p:cNvCxnSpPr>
            <a:cxnSpLocks/>
          </p:cNvCxnSpPr>
          <p:nvPr/>
        </p:nvCxnSpPr>
        <p:spPr>
          <a:xfrm>
            <a:off x="5437527" y="1881253"/>
            <a:ext cx="409230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5E6F3749-8B12-39C5-657D-19109DE4FFB7}"/>
              </a:ext>
            </a:extLst>
          </p:cNvPr>
          <p:cNvCxnSpPr>
            <a:cxnSpLocks/>
          </p:cNvCxnSpPr>
          <p:nvPr/>
        </p:nvCxnSpPr>
        <p:spPr>
          <a:xfrm>
            <a:off x="9907052" y="2483778"/>
            <a:ext cx="1015402"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40FDAC6D-7C1A-A323-DCBE-B956DE1FD03A}"/>
              </a:ext>
            </a:extLst>
          </p:cNvPr>
          <p:cNvCxnSpPr/>
          <p:nvPr/>
        </p:nvCxnSpPr>
        <p:spPr>
          <a:xfrm>
            <a:off x="11079857" y="1715428"/>
            <a:ext cx="84082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14645544-80DB-4105-151E-B35F55A9943F}"/>
              </a:ext>
            </a:extLst>
          </p:cNvPr>
          <p:cNvCxnSpPr>
            <a:cxnSpLocks/>
          </p:cNvCxnSpPr>
          <p:nvPr/>
        </p:nvCxnSpPr>
        <p:spPr>
          <a:xfrm>
            <a:off x="5437527" y="2997505"/>
            <a:ext cx="25757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矢印: 下 19">
            <a:extLst>
              <a:ext uri="{FF2B5EF4-FFF2-40B4-BE49-F238E27FC236}">
                <a16:creationId xmlns:a16="http://schemas.microsoft.com/office/drawing/2014/main" id="{F7EDA79C-440D-6402-EECF-1D6505784993}"/>
              </a:ext>
            </a:extLst>
          </p:cNvPr>
          <p:cNvSpPr/>
          <p:nvPr/>
        </p:nvSpPr>
        <p:spPr>
          <a:xfrm rot="10800000">
            <a:off x="8290621" y="3223176"/>
            <a:ext cx="462455" cy="48288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A9B9E435-D42D-E4D9-6BDB-4914BB73621F}"/>
              </a:ext>
            </a:extLst>
          </p:cNvPr>
          <p:cNvSpPr txBox="1"/>
          <p:nvPr/>
        </p:nvSpPr>
        <p:spPr>
          <a:xfrm>
            <a:off x="8944282" y="3421652"/>
            <a:ext cx="1411013" cy="369332"/>
          </a:xfrm>
          <a:prstGeom prst="rect">
            <a:avLst/>
          </a:prstGeom>
          <a:noFill/>
        </p:spPr>
        <p:txBody>
          <a:bodyPr wrap="square" rtlCol="0">
            <a:spAutoFit/>
          </a:bodyPr>
          <a:lstStyle/>
          <a:p>
            <a:r>
              <a:rPr kumimoji="1" lang="ja-JP" altLang="en-US" dirty="0"/>
              <a:t>長女誕生</a:t>
            </a:r>
          </a:p>
        </p:txBody>
      </p:sp>
      <p:cxnSp>
        <p:nvCxnSpPr>
          <p:cNvPr id="24" name="直線矢印コネクタ 23">
            <a:extLst>
              <a:ext uri="{FF2B5EF4-FFF2-40B4-BE49-F238E27FC236}">
                <a16:creationId xmlns:a16="http://schemas.microsoft.com/office/drawing/2014/main" id="{4D5C27E3-C033-D56C-DEAA-A4181D815E21}"/>
              </a:ext>
            </a:extLst>
          </p:cNvPr>
          <p:cNvCxnSpPr>
            <a:cxnSpLocks/>
          </p:cNvCxnSpPr>
          <p:nvPr/>
        </p:nvCxnSpPr>
        <p:spPr>
          <a:xfrm>
            <a:off x="9907052" y="3031471"/>
            <a:ext cx="101540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52DD5CA2-DCD0-E51F-D720-DE33DDE1F5F0}"/>
              </a:ext>
            </a:extLst>
          </p:cNvPr>
          <p:cNvSpPr txBox="1"/>
          <p:nvPr/>
        </p:nvSpPr>
        <p:spPr>
          <a:xfrm>
            <a:off x="11204829" y="2098486"/>
            <a:ext cx="378755" cy="646331"/>
          </a:xfrm>
          <a:prstGeom prst="rect">
            <a:avLst/>
          </a:prstGeom>
          <a:noFill/>
        </p:spPr>
        <p:txBody>
          <a:bodyPr wrap="square" rtlCol="0">
            <a:spAutoFit/>
          </a:bodyPr>
          <a:lstStyle/>
          <a:p>
            <a:r>
              <a:rPr kumimoji="1" lang="ja-JP" altLang="en-US" dirty="0"/>
              <a:t>現在</a:t>
            </a:r>
          </a:p>
        </p:txBody>
      </p:sp>
      <p:grpSp>
        <p:nvGrpSpPr>
          <p:cNvPr id="5" name="グループ化 4">
            <a:extLst>
              <a:ext uri="{FF2B5EF4-FFF2-40B4-BE49-F238E27FC236}">
                <a16:creationId xmlns:a16="http://schemas.microsoft.com/office/drawing/2014/main" id="{C08E9E01-E3CD-BFB4-51D5-45C1565369A5}"/>
              </a:ext>
            </a:extLst>
          </p:cNvPr>
          <p:cNvGrpSpPr/>
          <p:nvPr/>
        </p:nvGrpSpPr>
        <p:grpSpPr>
          <a:xfrm>
            <a:off x="65489" y="3567801"/>
            <a:ext cx="5685714" cy="2506782"/>
            <a:chOff x="34890" y="3123899"/>
            <a:chExt cx="4679350" cy="1780193"/>
          </a:xfrm>
        </p:grpSpPr>
        <p:sp>
          <p:nvSpPr>
            <p:cNvPr id="29" name="四角形: 角を丸くする 28">
              <a:extLst>
                <a:ext uri="{FF2B5EF4-FFF2-40B4-BE49-F238E27FC236}">
                  <a16:creationId xmlns:a16="http://schemas.microsoft.com/office/drawing/2014/main" id="{1AB4F5E5-AAB9-F2BB-E226-D5AEC6BD4348}"/>
                </a:ext>
              </a:extLst>
            </p:cNvPr>
            <p:cNvSpPr/>
            <p:nvPr/>
          </p:nvSpPr>
          <p:spPr>
            <a:xfrm>
              <a:off x="133022" y="3123899"/>
              <a:ext cx="4581218" cy="178019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61AE335-1B71-294B-42EA-39E0EADAC76C}"/>
                </a:ext>
              </a:extLst>
            </p:cNvPr>
            <p:cNvSpPr txBox="1"/>
            <p:nvPr/>
          </p:nvSpPr>
          <p:spPr>
            <a:xfrm>
              <a:off x="34890" y="3150785"/>
              <a:ext cx="4531120" cy="399256"/>
            </a:xfrm>
            <a:prstGeom prst="rect">
              <a:avLst/>
            </a:prstGeom>
            <a:noFill/>
          </p:spPr>
          <p:txBody>
            <a:bodyPr wrap="square" rtlCol="0">
              <a:spAutoFit/>
            </a:bodyPr>
            <a:lstStyle/>
            <a:p>
              <a:pPr algn="ctr"/>
              <a:r>
                <a:rPr kumimoji="1" lang="ja-JP" altLang="en-US" sz="2000" b="1" u="sng" dirty="0">
                  <a:solidFill>
                    <a:srgbClr val="FF0000"/>
                  </a:solidFill>
                </a:rPr>
                <a:t>これまでのキャリア形成の特徴</a:t>
              </a:r>
            </a:p>
          </p:txBody>
        </p:sp>
        <p:sp>
          <p:nvSpPr>
            <p:cNvPr id="30" name="テキスト ボックス 29">
              <a:extLst>
                <a:ext uri="{FF2B5EF4-FFF2-40B4-BE49-F238E27FC236}">
                  <a16:creationId xmlns:a16="http://schemas.microsoft.com/office/drawing/2014/main" id="{401BDC04-53FC-DBC8-0DED-20A07EC90E79}"/>
                </a:ext>
              </a:extLst>
            </p:cNvPr>
            <p:cNvSpPr txBox="1"/>
            <p:nvPr/>
          </p:nvSpPr>
          <p:spPr>
            <a:xfrm>
              <a:off x="329980" y="3418788"/>
              <a:ext cx="4356696" cy="1232142"/>
            </a:xfrm>
            <a:prstGeom prst="rect">
              <a:avLst/>
            </a:prstGeom>
            <a:noFill/>
          </p:spPr>
          <p:txBody>
            <a:bodyPr wrap="square" rtlCol="0">
              <a:spAutoFit/>
            </a:bodyPr>
            <a:lstStyle/>
            <a:p>
              <a:r>
                <a:rPr lang="ja-JP" altLang="en-US" dirty="0"/>
                <a:t>①</a:t>
              </a:r>
              <a:r>
                <a:rPr kumimoji="1" lang="ja-JP" altLang="en-US" dirty="0"/>
                <a:t>妻の産休・育休はあったものの専門医プログラム</a:t>
              </a:r>
              <a:endParaRPr kumimoji="1" lang="en-US" altLang="ja-JP" dirty="0"/>
            </a:p>
            <a:p>
              <a:r>
                <a:rPr lang="ja-JP" altLang="en-US" dirty="0"/>
                <a:t>　</a:t>
              </a:r>
              <a:r>
                <a:rPr kumimoji="1" lang="ja-JP" altLang="en-US" dirty="0"/>
                <a:t>を夫婦とも延長なく予定通り終了し、専門医資格</a:t>
              </a:r>
              <a:endParaRPr kumimoji="1" lang="en-US" altLang="ja-JP" dirty="0"/>
            </a:p>
            <a:p>
              <a:r>
                <a:rPr lang="ja-JP" altLang="en-US" dirty="0"/>
                <a:t>　</a:t>
              </a:r>
              <a:r>
                <a:rPr kumimoji="1" lang="ja-JP" altLang="en-US" dirty="0"/>
                <a:t>を取得できた</a:t>
              </a:r>
              <a:endParaRPr kumimoji="1" lang="en-US" altLang="ja-JP" dirty="0"/>
            </a:p>
            <a:p>
              <a:r>
                <a:rPr lang="ja-JP" altLang="en-US" dirty="0"/>
                <a:t>②復帰後は大学院をメインに置くことで家庭と両立</a:t>
              </a:r>
              <a:endParaRPr lang="en-US" altLang="ja-JP" dirty="0"/>
            </a:p>
            <a:p>
              <a:r>
                <a:rPr lang="ja-JP" altLang="en-US" dirty="0"/>
                <a:t>　しやすい状況になった</a:t>
              </a:r>
              <a:endParaRPr lang="en-US" altLang="ja-JP" dirty="0"/>
            </a:p>
            <a:p>
              <a:r>
                <a:rPr lang="en-US" altLang="ja-JP" dirty="0"/>
                <a:t>③</a:t>
              </a:r>
              <a:r>
                <a:rPr lang="ja-JP" altLang="en-US" dirty="0"/>
                <a:t>研究に従事し臨床と異なる視野ができたことなど</a:t>
              </a:r>
              <a:endParaRPr lang="en-US" altLang="ja-JP" dirty="0"/>
            </a:p>
            <a:p>
              <a:r>
                <a:rPr lang="ja-JP" altLang="en-US" dirty="0"/>
                <a:t>　充実感を得ている</a:t>
              </a:r>
              <a:endParaRPr lang="en-US" altLang="ja-JP" dirty="0"/>
            </a:p>
          </p:txBody>
        </p:sp>
      </p:grpSp>
      <p:grpSp>
        <p:nvGrpSpPr>
          <p:cNvPr id="12" name="グループ化 11">
            <a:extLst>
              <a:ext uri="{FF2B5EF4-FFF2-40B4-BE49-F238E27FC236}">
                <a16:creationId xmlns:a16="http://schemas.microsoft.com/office/drawing/2014/main" id="{8EC03D7D-8705-7B0A-0567-C712253456B5}"/>
              </a:ext>
            </a:extLst>
          </p:cNvPr>
          <p:cNvGrpSpPr/>
          <p:nvPr/>
        </p:nvGrpSpPr>
        <p:grpSpPr>
          <a:xfrm>
            <a:off x="5911020" y="3812533"/>
            <a:ext cx="5221656" cy="1807217"/>
            <a:chOff x="5506721" y="3597431"/>
            <a:chExt cx="4552126" cy="1728325"/>
          </a:xfrm>
        </p:grpSpPr>
        <p:grpSp>
          <p:nvGrpSpPr>
            <p:cNvPr id="8" name="グループ化 7">
              <a:extLst>
                <a:ext uri="{FF2B5EF4-FFF2-40B4-BE49-F238E27FC236}">
                  <a16:creationId xmlns:a16="http://schemas.microsoft.com/office/drawing/2014/main" id="{1159292E-44A2-F99D-C638-F4066531E5E9}"/>
                </a:ext>
              </a:extLst>
            </p:cNvPr>
            <p:cNvGrpSpPr/>
            <p:nvPr/>
          </p:nvGrpSpPr>
          <p:grpSpPr>
            <a:xfrm>
              <a:off x="5506721" y="3597431"/>
              <a:ext cx="3605378" cy="1467239"/>
              <a:chOff x="5506721" y="3597431"/>
              <a:chExt cx="3605378" cy="1467239"/>
            </a:xfrm>
          </p:grpSpPr>
          <p:sp>
            <p:nvSpPr>
              <p:cNvPr id="31" name="四角形: 角を丸くする 30">
                <a:extLst>
                  <a:ext uri="{FF2B5EF4-FFF2-40B4-BE49-F238E27FC236}">
                    <a16:creationId xmlns:a16="http://schemas.microsoft.com/office/drawing/2014/main" id="{F2111DA2-0579-7C68-5D7D-4979099ACC3F}"/>
                  </a:ext>
                </a:extLst>
              </p:cNvPr>
              <p:cNvSpPr/>
              <p:nvPr/>
            </p:nvSpPr>
            <p:spPr>
              <a:xfrm>
                <a:off x="5506721" y="3597431"/>
                <a:ext cx="3605378" cy="146723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FCB157BD-39D9-DA07-D141-FDA540DC1668}"/>
                  </a:ext>
                </a:extLst>
              </p:cNvPr>
              <p:cNvSpPr txBox="1"/>
              <p:nvPr/>
            </p:nvSpPr>
            <p:spPr>
              <a:xfrm>
                <a:off x="5958218" y="3617320"/>
                <a:ext cx="2702385" cy="274759"/>
              </a:xfrm>
              <a:prstGeom prst="rect">
                <a:avLst/>
              </a:prstGeom>
              <a:noFill/>
            </p:spPr>
            <p:txBody>
              <a:bodyPr wrap="square">
                <a:spAutoFit/>
              </a:bodyPr>
              <a:lstStyle/>
              <a:p>
                <a:pPr algn="ctr"/>
                <a:r>
                  <a:rPr kumimoji="1" lang="ja-JP" altLang="en-US" sz="2000" b="1" u="sng" dirty="0">
                    <a:solidFill>
                      <a:srgbClr val="FF0000"/>
                    </a:solidFill>
                  </a:rPr>
                  <a:t>医局からの協力</a:t>
                </a:r>
              </a:p>
            </p:txBody>
          </p:sp>
        </p:grpSp>
        <p:sp>
          <p:nvSpPr>
            <p:cNvPr id="38" name="テキスト ボックス 37">
              <a:extLst>
                <a:ext uri="{FF2B5EF4-FFF2-40B4-BE49-F238E27FC236}">
                  <a16:creationId xmlns:a16="http://schemas.microsoft.com/office/drawing/2014/main" id="{35E5969A-C45F-FDC6-5624-5725C9AAC5A2}"/>
                </a:ext>
              </a:extLst>
            </p:cNvPr>
            <p:cNvSpPr txBox="1"/>
            <p:nvPr/>
          </p:nvSpPr>
          <p:spPr>
            <a:xfrm>
              <a:off x="5611099" y="3912919"/>
              <a:ext cx="4447748" cy="1412837"/>
            </a:xfrm>
            <a:prstGeom prst="rect">
              <a:avLst/>
            </a:prstGeom>
            <a:noFill/>
          </p:spPr>
          <p:txBody>
            <a:bodyPr wrap="square">
              <a:spAutoFit/>
            </a:bodyPr>
            <a:lstStyle/>
            <a:p>
              <a:r>
                <a:rPr lang="ja-JP" altLang="en-US" dirty="0"/>
                <a:t>①希望時期での復帰</a:t>
              </a:r>
              <a:endParaRPr lang="en-US" altLang="ja-JP" dirty="0"/>
            </a:p>
            <a:p>
              <a:r>
                <a:rPr lang="en-US" altLang="ja-JP" dirty="0"/>
                <a:t>②</a:t>
              </a:r>
              <a:r>
                <a:rPr lang="ja-JP" altLang="en-US" dirty="0"/>
                <a:t>研究室配属への理解</a:t>
              </a:r>
              <a:endParaRPr lang="en-US" altLang="ja-JP" dirty="0"/>
            </a:p>
            <a:p>
              <a:r>
                <a:rPr lang="en-US" altLang="ja-JP" dirty="0"/>
                <a:t>③</a:t>
              </a:r>
              <a:r>
                <a:rPr lang="ja-JP" altLang="en-US" dirty="0"/>
                <a:t>住居地に合わせた外勤先の調整</a:t>
              </a:r>
              <a:endParaRPr lang="en-US" altLang="ja-JP" dirty="0"/>
            </a:p>
            <a:p>
              <a:r>
                <a:rPr lang="en-US" altLang="ja-JP" dirty="0"/>
                <a:t>④</a:t>
              </a:r>
              <a:r>
                <a:rPr lang="ja-JP" altLang="en-US" dirty="0"/>
                <a:t>急な遅刻・欠勤の際のフォロー体制</a:t>
              </a:r>
              <a:endParaRPr lang="en-US" altLang="ja-JP" dirty="0"/>
            </a:p>
            <a:p>
              <a:endParaRPr lang="en-US" altLang="ja-JP" dirty="0"/>
            </a:p>
          </p:txBody>
        </p:sp>
      </p:grpSp>
      <p:cxnSp>
        <p:nvCxnSpPr>
          <p:cNvPr id="18" name="直線矢印コネクタ 17">
            <a:extLst>
              <a:ext uri="{FF2B5EF4-FFF2-40B4-BE49-F238E27FC236}">
                <a16:creationId xmlns:a16="http://schemas.microsoft.com/office/drawing/2014/main" id="{322876B3-EF3F-8159-4899-8673F73EDA16}"/>
              </a:ext>
            </a:extLst>
          </p:cNvPr>
          <p:cNvCxnSpPr>
            <a:cxnSpLocks/>
          </p:cNvCxnSpPr>
          <p:nvPr/>
        </p:nvCxnSpPr>
        <p:spPr>
          <a:xfrm>
            <a:off x="9907052" y="2215790"/>
            <a:ext cx="101540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FDA9582-363E-8602-C7FD-13B2DC95F8A4}"/>
              </a:ext>
            </a:extLst>
          </p:cNvPr>
          <p:cNvSpPr txBox="1"/>
          <p:nvPr/>
        </p:nvSpPr>
        <p:spPr>
          <a:xfrm>
            <a:off x="7382295" y="6078492"/>
            <a:ext cx="2741562" cy="646331"/>
          </a:xfrm>
          <a:prstGeom prst="rect">
            <a:avLst/>
          </a:prstGeom>
          <a:noFill/>
        </p:spPr>
        <p:txBody>
          <a:bodyPr wrap="square" rtlCol="0">
            <a:spAutoFit/>
          </a:bodyPr>
          <a:lstStyle/>
          <a:p>
            <a:r>
              <a:rPr kumimoji="1" lang="ja-JP" altLang="en-US" dirty="0"/>
              <a:t>日本耳科学会で発表し</a:t>
            </a:r>
            <a:endParaRPr kumimoji="1" lang="en-US" altLang="ja-JP" dirty="0"/>
          </a:p>
          <a:p>
            <a:r>
              <a:rPr kumimoji="1" lang="ja-JP" altLang="en-US" dirty="0"/>
              <a:t>新人賞を受賞</a:t>
            </a:r>
            <a:r>
              <a:rPr lang="ja-JP" altLang="en-US" dirty="0"/>
              <a:t>！！</a:t>
            </a:r>
            <a:endParaRPr kumimoji="1" lang="ja-JP" altLang="en-US" dirty="0"/>
          </a:p>
        </p:txBody>
      </p:sp>
      <p:sp>
        <p:nvSpPr>
          <p:cNvPr id="4" name="四角形: 角を丸くする 3">
            <a:extLst>
              <a:ext uri="{FF2B5EF4-FFF2-40B4-BE49-F238E27FC236}">
                <a16:creationId xmlns:a16="http://schemas.microsoft.com/office/drawing/2014/main" id="{74F77402-AD79-DE53-C05D-B7A15674C994}"/>
              </a:ext>
            </a:extLst>
          </p:cNvPr>
          <p:cNvSpPr/>
          <p:nvPr/>
        </p:nvSpPr>
        <p:spPr>
          <a:xfrm>
            <a:off x="122691" y="96912"/>
            <a:ext cx="10501847" cy="118568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113798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7326</TotalTime>
  <Words>2482</Words>
  <Application>Microsoft Office PowerPoint</Application>
  <PresentationFormat>ワイド画面</PresentationFormat>
  <Paragraphs>270</Paragraphs>
  <Slides>18</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18</vt:i4>
      </vt:variant>
    </vt:vector>
  </HeadingPairs>
  <TitlesOfParts>
    <vt:vector size="24" baseType="lpstr">
      <vt:lpstr>Aptos</vt:lpstr>
      <vt:lpstr>Arial</vt:lpstr>
      <vt:lpstr>Calibri</vt:lpstr>
      <vt:lpstr>Calibri Light</vt:lpstr>
      <vt:lpstr>Wingdings</vt:lpstr>
      <vt:lpstr>Office テーマ</vt:lpstr>
      <vt:lpstr>岐阜大学での 　　子育て支援に対する取り組み</vt:lpstr>
      <vt:lpstr>岐阜大学耳鼻咽喉科教室が目指す姿</vt:lpstr>
      <vt:lpstr>岐阜大学医局員の男女構成</vt:lpstr>
      <vt:lpstr>産後復帰のロールモデル　平成21年卒以前の復帰体験</vt:lpstr>
      <vt:lpstr>子育て中の女医に向けたアンケート調査の実施</vt:lpstr>
      <vt:lpstr>子育て中の女性医師の勤務形態</vt:lpstr>
      <vt:lpstr>PowerPoint プレゼンテーション</vt:lpstr>
      <vt:lpstr>PowerPoint プレゼンテーション</vt:lpstr>
      <vt:lpstr>PowerPoint プレゼンテーション</vt:lpstr>
      <vt:lpstr>子育て女医に対しての満足度調査</vt:lpstr>
      <vt:lpstr>男性医師の育児支援体制</vt:lpstr>
      <vt:lpstr>PowerPoint プレゼンテーション</vt:lpstr>
      <vt:lpstr>PowerPoint プレゼンテーション</vt:lpstr>
      <vt:lpstr>イベント時の託児設置</vt:lpstr>
      <vt:lpstr>学生に対する男女共同参画講義の実施</vt:lpstr>
      <vt:lpstr>シナリオロールプレイ結果の報告</vt:lpstr>
      <vt:lpstr>学生アンケート調査</vt:lpstr>
      <vt:lpstr>岐阜大学での子育て支援の成果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ENTgifu</dc:creator>
  <cp:lastModifiedBy>英文誌・国際・広報</cp:lastModifiedBy>
  <cp:revision>8</cp:revision>
  <dcterms:created xsi:type="dcterms:W3CDTF">2024-02-16T07:43:10Z</dcterms:created>
  <dcterms:modified xsi:type="dcterms:W3CDTF">2024-03-07T02:24:51Z</dcterms:modified>
</cp:coreProperties>
</file>