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56" r:id="rId3"/>
    <p:sldId id="326" r:id="rId4"/>
    <p:sldId id="327" r:id="rId5"/>
    <p:sldId id="258" r:id="rId6"/>
    <p:sldId id="330" r:id="rId7"/>
    <p:sldId id="329" r:id="rId8"/>
    <p:sldId id="328" r:id="rId9"/>
    <p:sldId id="307"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62"/>
  </p:normalViewPr>
  <p:slideViewPr>
    <p:cSldViewPr snapToGrid="0" showGuides="1">
      <p:cViewPr varScale="1">
        <p:scale>
          <a:sx n="85" d="100"/>
          <a:sy n="85" d="100"/>
        </p:scale>
        <p:origin x="1256" y="48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8FC1B-42D7-A542-A99F-6E7CF9FEE480}" type="datetimeFigureOut">
              <a:rPr kumimoji="1" lang="ja-JP" altLang="en-US" smtClean="0"/>
              <a:t>2025/2/2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F07B4-8105-074D-A1C9-849388BD80AA}" type="slidenum">
              <a:rPr kumimoji="1" lang="ja-JP" altLang="en-US" smtClean="0"/>
              <a:t>‹#›</a:t>
            </a:fld>
            <a:endParaRPr kumimoji="1" lang="ja-JP" altLang="en-US"/>
          </a:p>
        </p:txBody>
      </p:sp>
    </p:spTree>
    <p:extLst>
      <p:ext uri="{BB962C8B-B14F-4D97-AF65-F5344CB8AC3E}">
        <p14:creationId xmlns:p14="http://schemas.microsoft.com/office/powerpoint/2010/main" val="916592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E7F07B4-8105-074D-A1C9-849388BD80AA}" type="slidenum">
              <a:rPr kumimoji="1" lang="ja-JP" altLang="en-US" smtClean="0"/>
              <a:t>4</a:t>
            </a:fld>
            <a:endParaRPr kumimoji="1" lang="ja-JP" altLang="en-US"/>
          </a:p>
        </p:txBody>
      </p:sp>
    </p:spTree>
    <p:extLst>
      <p:ext uri="{BB962C8B-B14F-4D97-AF65-F5344CB8AC3E}">
        <p14:creationId xmlns:p14="http://schemas.microsoft.com/office/powerpoint/2010/main" val="399531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56EFB-0649-CBD7-A6DB-C539843C37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5BCA29-95E8-D0A9-17A9-AD455C05F0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FF7FDB-B4FC-6305-3A29-A3B83712AC5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53DD2B-F8DB-A417-52AF-73967541A91B}"/>
              </a:ext>
            </a:extLst>
          </p:cNvPr>
          <p:cNvSpPr>
            <a:spLocks noGrp="1"/>
          </p:cNvSpPr>
          <p:nvPr>
            <p:ph type="sldNum" sz="quarter" idx="5"/>
          </p:nvPr>
        </p:nvSpPr>
        <p:spPr/>
        <p:txBody>
          <a:bodyPr/>
          <a:lstStyle/>
          <a:p>
            <a:fld id="{7E7F07B4-8105-074D-A1C9-849388BD80AA}" type="slidenum">
              <a:rPr kumimoji="1" lang="ja-JP" altLang="en-US" smtClean="0"/>
              <a:t>5</a:t>
            </a:fld>
            <a:endParaRPr kumimoji="1" lang="ja-JP" altLang="en-US"/>
          </a:p>
        </p:txBody>
      </p:sp>
    </p:spTree>
    <p:extLst>
      <p:ext uri="{BB962C8B-B14F-4D97-AF65-F5344CB8AC3E}">
        <p14:creationId xmlns:p14="http://schemas.microsoft.com/office/powerpoint/2010/main" val="261274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2DB31-65C7-C704-C2D4-8D27B19634F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FA491EE-D104-8C41-690E-04B180699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7D41B97-2177-93CA-9D1D-3BB879B304B2}"/>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8F7DA4D6-8F2D-6350-A784-C611069FE1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6C9767-24C5-D31B-9719-D60C8845D2BF}"/>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159105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3BDE2-4F64-FF36-F587-69B40A5CA95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2BE4DC9-9E8F-692D-3923-B000108D532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59EDA8-F5B9-F548-4B2B-0BA19FA879E3}"/>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696D13D1-1535-0B18-BBFE-99F10AB7F2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6C5C64-E47C-1925-274B-C8E699674A1D}"/>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66605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E84A6D9-546F-CA64-69DE-994789766EE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1EBF98-C532-5C0F-0AF7-4E397264B0F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B2B218-32C8-4266-7E59-1696045B96A5}"/>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6D99A281-F438-BC00-F587-73C095F318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BE31E1-C687-54A0-4419-A9B1D5F893BB}"/>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360267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smtClean="0"/>
              <a:t>2/2/25</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2547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66800" y="353838"/>
            <a:ext cx="10058400" cy="1371600"/>
          </a:xfrm>
        </p:spPr>
        <p:txBody>
          <a:bodyPr/>
          <a:lstStyle>
            <a:lvl1pPr>
              <a:defRPr b="1" i="0">
                <a:latin typeface="Tsukushi A Round Gothic Bold" panose="02020400000000000000" pitchFamily="18" charset="-128"/>
                <a:ea typeface="Tsukushi A Round Gothic Bold" panose="02020400000000000000" pitchFamily="18"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smtClean="0"/>
              <a:t>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5833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smtClean="0"/>
              <a:t>2/2/25</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0659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158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9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2/2/25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0207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2/2/25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9516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3;&#10;コンテンツ">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1CF131DD-A141-4471-BCF9-C6073EDD7E20}" type="datetimeFigureOut">
              <a:rPr lang="en-US" smtClean="0"/>
              <a:t>2/2/25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122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5CACF-A6C9-1899-09B2-BAF287D621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012896-0507-7D96-45EB-D87643068E5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2D25C8-E0F9-709E-AC6F-40C24950E370}"/>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43A6774E-F5D7-1765-B848-039E1AAAAE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1A8B73-66FB-D9E0-A1D9-124552403C72}"/>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2309378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2/2/25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25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991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8635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5ABFF-65E3-A6DC-8C28-D19A818DA50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5E9193-8D99-B194-6DCF-0B62783C0C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9A57B40-99F0-DDA8-AF3A-086C16148F19}"/>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20140BFB-178B-ED41-CEAC-FB6316D0C4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4F9E32-D49E-540D-DDEA-92F5CA2D4733}"/>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232321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B5BB9-FB01-4B0C-0F3F-260CB590AC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D0C056-33E3-9211-46EA-BE72886C85A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CAF917C-14D8-6AF0-2E65-F051F9A9A18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20B037-642E-0FE6-AC00-1E35E986049F}"/>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C05F86A2-D484-0B40-1B8C-FD8496403B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153F4B-18F3-7C05-AF61-B5D6271B0D38}"/>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133826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93438-903B-74F6-9FF5-F6DB481A0E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1153E8-E332-4722-FE57-6F5088B51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17CAEAB-C87C-97A5-2A34-AAFB76BD2AC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EC1F4EC-10B0-B70B-BC68-A52D3B66E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05387B3-15C8-0368-AE1F-130C16D98B5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8CE29DD-52F4-6E0D-4FC4-2057BEF1EBC3}"/>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8" name="フッター プレースホルダー 7">
            <a:extLst>
              <a:ext uri="{FF2B5EF4-FFF2-40B4-BE49-F238E27FC236}">
                <a16:creationId xmlns:a16="http://schemas.microsoft.com/office/drawing/2014/main" id="{FC60EDC1-F73F-C19B-C6A2-70EEE03F077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76DFA09-344E-F585-8E54-683E3DB5D061}"/>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307339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18306-FF2D-E5D1-27DB-7498C9345CA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DF6B326-74B6-7B96-BC9A-FA1C0198936F}"/>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4" name="フッター プレースホルダー 3">
            <a:extLst>
              <a:ext uri="{FF2B5EF4-FFF2-40B4-BE49-F238E27FC236}">
                <a16:creationId xmlns:a16="http://schemas.microsoft.com/office/drawing/2014/main" id="{CDB32211-DC4A-377F-F36F-2D1079C0DBD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731C07A-9A52-5EE9-6ACA-6C09EBE8FF9A}"/>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295979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94176CB-6D95-40FC-8464-6F6647FFCA33}"/>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3" name="フッター プレースホルダー 2">
            <a:extLst>
              <a:ext uri="{FF2B5EF4-FFF2-40B4-BE49-F238E27FC236}">
                <a16:creationId xmlns:a16="http://schemas.microsoft.com/office/drawing/2014/main" id="{3A9F75C4-907C-FFDB-8336-94DC83301D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1AA5027-460C-6A95-D731-C0C93DF20819}"/>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367896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4ABBA-9940-BA44-7E1A-71FDBD036A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A7A2CD-7620-CC42-0207-4DD9C43EB0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AA4764-60DF-FB66-7917-30C35BFB1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8A9B67-001A-50DA-E995-134B0A21BA0F}"/>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8947988D-7011-6C3A-5895-0FF5544339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BE9374-8A36-65D6-2CCC-5633606F3BD4}"/>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144281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49E70-F5B9-CC14-2C6F-92C8BF773B2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548608B-CEF3-DB35-C864-08E80E8FA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C3CD842-19ED-1D48-C7D2-1CD5DF234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9F7AA8-FC7E-97FD-1929-D12A19A2B6E1}"/>
              </a:ext>
            </a:extLst>
          </p:cNvPr>
          <p:cNvSpPr>
            <a:spLocks noGrp="1"/>
          </p:cNvSpPr>
          <p:nvPr>
            <p:ph type="dt" sz="half" idx="10"/>
          </p:nvPr>
        </p:nvSpPr>
        <p:spPr/>
        <p:txBody>
          <a:bodyPr/>
          <a:lstStyle/>
          <a:p>
            <a:fld id="{E94531D3-3C20-D44A-89E0-1EFAB968BEAC}"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BA058BE4-55F0-DFE0-E24C-77ADD8A9A7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825A90-EA97-2A9B-8BB8-EEE84A9BB39B}"/>
              </a:ext>
            </a:extLst>
          </p:cNvPr>
          <p:cNvSpPr>
            <a:spLocks noGrp="1"/>
          </p:cNvSpPr>
          <p:nvPr>
            <p:ph type="sldNum" sz="quarter" idx="12"/>
          </p:nvPr>
        </p:nvSpPr>
        <p:spPr/>
        <p:txBody>
          <a:body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6966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A22FE0C-CD08-F4BD-99C8-92BF017744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18C518-B182-646C-54A6-C90D8578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50A55F-6DF9-112F-06FC-010AD0EC7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4531D3-3C20-D44A-89E0-1EFAB968BEAC}"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CFA56121-3F67-24C7-ACA1-FE63F4A12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4F9F840-AE33-6A3A-1317-773F80FAF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4320B0-CF66-ED40-AAA3-EEC86BE4CBE4}" type="slidenum">
              <a:rPr kumimoji="1" lang="ja-JP" altLang="en-US" smtClean="0"/>
              <a:t>‹#›</a:t>
            </a:fld>
            <a:endParaRPr kumimoji="1" lang="ja-JP" altLang="en-US"/>
          </a:p>
        </p:txBody>
      </p:sp>
    </p:spTree>
    <p:extLst>
      <p:ext uri="{BB962C8B-B14F-4D97-AF65-F5344CB8AC3E}">
        <p14:creationId xmlns:p14="http://schemas.microsoft.com/office/powerpoint/2010/main" val="18439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2/2/25</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705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0.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01EA90-E083-1056-52AE-1CCC0528FBDC}"/>
              </a:ext>
            </a:extLst>
          </p:cNvPr>
          <p:cNvSpPr>
            <a:spLocks noGrp="1"/>
          </p:cNvSpPr>
          <p:nvPr>
            <p:ph type="ctrTitle"/>
          </p:nvPr>
        </p:nvSpPr>
        <p:spPr/>
        <p:txBody>
          <a:bodyPr/>
          <a:lstStyle/>
          <a:p>
            <a:r>
              <a:rPr kumimoji="1" lang="ja-JP" altLang="en-US" b="1">
                <a:latin typeface="Tsukushi A Round Gothic Bold" panose="02020400000000000000" pitchFamily="18" charset="-128"/>
                <a:ea typeface="Tsukushi A Round Gothic Bold" panose="02020400000000000000" pitchFamily="18" charset="-128"/>
              </a:rPr>
              <a:t>大分大学医学部附属病院子育て支援の取り組み</a:t>
            </a:r>
          </a:p>
        </p:txBody>
      </p:sp>
      <p:sp>
        <p:nvSpPr>
          <p:cNvPr id="3" name="字幕 2">
            <a:extLst>
              <a:ext uri="{FF2B5EF4-FFF2-40B4-BE49-F238E27FC236}">
                <a16:creationId xmlns:a16="http://schemas.microsoft.com/office/drawing/2014/main" id="{143F1E06-35F2-125D-EF2E-4A00F8C13267}"/>
              </a:ext>
            </a:extLst>
          </p:cNvPr>
          <p:cNvSpPr>
            <a:spLocks noGrp="1"/>
          </p:cNvSpPr>
          <p:nvPr>
            <p:ph type="subTitle" idx="1"/>
          </p:nvPr>
        </p:nvSpPr>
        <p:spPr>
          <a:xfrm>
            <a:off x="411707" y="3678781"/>
            <a:ext cx="11368585" cy="1655762"/>
          </a:xfrm>
        </p:spPr>
        <p:txBody>
          <a:bodyPr>
            <a:normAutofit/>
          </a:bodyPr>
          <a:lstStyle/>
          <a:p>
            <a:r>
              <a:rPr kumimoji="1" lang="ja-JP" altLang="en-US" b="1">
                <a:latin typeface="Tsukushi A Round Gothic Bold" panose="02020400000000000000" pitchFamily="18" charset="-128"/>
                <a:ea typeface="Tsukushi A Round Gothic Bold" panose="02020400000000000000" pitchFamily="18" charset="-128"/>
              </a:rPr>
              <a:t>女性医療人キャリア支援センター</a:t>
            </a:r>
            <a:endParaRPr lang="en-US" altLang="ja-JP" b="1" dirty="0">
              <a:latin typeface="Tsukushi A Round Gothic Bold" panose="02020400000000000000" pitchFamily="18" charset="-128"/>
              <a:ea typeface="Tsukushi A Round Gothic Bold" panose="02020400000000000000" pitchFamily="18" charset="-128"/>
            </a:endParaRPr>
          </a:p>
          <a:p>
            <a:r>
              <a:rPr lang="ja-JP" altLang="en-US" b="1">
                <a:latin typeface="Tsukushi A Round Gothic Bold" panose="02020400000000000000" pitchFamily="18" charset="-128"/>
                <a:ea typeface="Tsukushi A Round Gothic Bold" panose="02020400000000000000" pitchFamily="18" charset="-128"/>
              </a:rPr>
              <a:t>立山香織（耳鼻咽喉科・頭頸部外科）、</a:t>
            </a:r>
            <a:endParaRPr lang="en-US" altLang="ja-JP" b="1" dirty="0">
              <a:latin typeface="Tsukushi A Round Gothic Bold" panose="02020400000000000000" pitchFamily="18" charset="-128"/>
              <a:ea typeface="Tsukushi A Round Gothic Bold" panose="02020400000000000000" pitchFamily="18" charset="-128"/>
            </a:endParaRPr>
          </a:p>
          <a:p>
            <a:r>
              <a:rPr kumimoji="1" lang="ja-JP" altLang="en-US" b="1">
                <a:latin typeface="Tsukushi A Round Gothic Bold" panose="02020400000000000000" pitchFamily="18" charset="-128"/>
                <a:ea typeface="Tsukushi A Round Gothic Bold" panose="02020400000000000000" pitchFamily="18" charset="-128"/>
              </a:rPr>
              <a:t>中田健（腎臓内科）、山本恭子（医学教育センター）・</a:t>
            </a:r>
            <a:r>
              <a:rPr lang="ja-JP" altLang="en-US" b="1">
                <a:latin typeface="Tsukushi A Round Gothic Bold" panose="02020400000000000000" pitchFamily="18" charset="-128"/>
                <a:ea typeface="Tsukushi A Round Gothic Bold" panose="02020400000000000000" pitchFamily="18" charset="-128"/>
              </a:rPr>
              <a:t>松浦恵子（医学生物学）</a:t>
            </a:r>
            <a:endParaRPr lang="en-US" altLang="ja-JP" b="1" dirty="0">
              <a:latin typeface="Tsukushi A Round Gothic Bold" panose="02020400000000000000" pitchFamily="18" charset="-128"/>
              <a:ea typeface="Tsukushi A Round Gothic Bold" panose="02020400000000000000" pitchFamily="18" charset="-128"/>
            </a:endParaRPr>
          </a:p>
          <a:p>
            <a:endParaRPr kumimoji="1" lang="en-US" altLang="ja-JP" b="1" dirty="0">
              <a:latin typeface="Tsukushi A Round Gothic Bold" panose="02020400000000000000" pitchFamily="18" charset="-128"/>
              <a:ea typeface="Tsukushi A Round Gothic Bold" panose="02020400000000000000" pitchFamily="18" charset="-128"/>
            </a:endParaRPr>
          </a:p>
        </p:txBody>
      </p:sp>
      <p:sp>
        <p:nvSpPr>
          <p:cNvPr id="4" name="テキスト ボックス 3">
            <a:extLst>
              <a:ext uri="{FF2B5EF4-FFF2-40B4-BE49-F238E27FC236}">
                <a16:creationId xmlns:a16="http://schemas.microsoft.com/office/drawing/2014/main" id="{CE8E38A2-F924-C17F-69E3-26E230455DBD}"/>
              </a:ext>
            </a:extLst>
          </p:cNvPr>
          <p:cNvSpPr txBox="1"/>
          <p:nvPr/>
        </p:nvSpPr>
        <p:spPr>
          <a:xfrm>
            <a:off x="3923731" y="5566558"/>
            <a:ext cx="3531736" cy="369332"/>
          </a:xfrm>
          <a:prstGeom prst="rect">
            <a:avLst/>
          </a:prstGeom>
          <a:noFill/>
        </p:spPr>
        <p:txBody>
          <a:bodyPr wrap="none" rtlCol="0">
            <a:spAutoFit/>
          </a:bodyPr>
          <a:lstStyle/>
          <a:p>
            <a:r>
              <a:rPr kumimoji="1" lang="en" altLang="ja-JP" dirty="0">
                <a:solidFill>
                  <a:schemeClr val="accent5"/>
                </a:solidFill>
              </a:rPr>
              <a:t>https://</a:t>
            </a:r>
            <a:r>
              <a:rPr kumimoji="1" lang="en" altLang="ja-JP" dirty="0" err="1">
                <a:solidFill>
                  <a:schemeClr val="accent5"/>
                </a:solidFill>
              </a:rPr>
              <a:t>www.oita-carsupport.jp</a:t>
            </a:r>
            <a:endParaRPr kumimoji="1" lang="ja-JP" altLang="en-US">
              <a:solidFill>
                <a:schemeClr val="accent5"/>
              </a:solidFill>
            </a:endParaRPr>
          </a:p>
        </p:txBody>
      </p:sp>
    </p:spTree>
    <p:extLst>
      <p:ext uri="{BB962C8B-B14F-4D97-AF65-F5344CB8AC3E}">
        <p14:creationId xmlns:p14="http://schemas.microsoft.com/office/powerpoint/2010/main" val="224742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キッチンで作業をしている女性&#10;&#10;AI によって生成されたコンテンツは間違っている可能性があります。">
            <a:extLst>
              <a:ext uri="{FF2B5EF4-FFF2-40B4-BE49-F238E27FC236}">
                <a16:creationId xmlns:a16="http://schemas.microsoft.com/office/drawing/2014/main" id="{6349EC31-37B2-829B-3B13-9E6D341D98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3531" y="368179"/>
            <a:ext cx="3878469" cy="2585646"/>
          </a:xfrm>
          <a:prstGeom prst="rect">
            <a:avLst/>
          </a:prstGeom>
          <a:ln>
            <a:noFill/>
          </a:ln>
          <a:effectLst>
            <a:softEdge rad="112500"/>
          </a:effectLst>
        </p:spPr>
      </p:pic>
      <p:pic>
        <p:nvPicPr>
          <p:cNvPr id="7" name="図 6">
            <a:extLst>
              <a:ext uri="{FF2B5EF4-FFF2-40B4-BE49-F238E27FC236}">
                <a16:creationId xmlns:a16="http://schemas.microsoft.com/office/drawing/2014/main" id="{2F5B5EB0-B448-694D-A816-232BE3D1E3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4153" y="3245816"/>
            <a:ext cx="3333404" cy="2110019"/>
          </a:xfrm>
          <a:prstGeom prst="rect">
            <a:avLst/>
          </a:prstGeom>
          <a:ln>
            <a:noFill/>
          </a:ln>
          <a:effectLst>
            <a:softEdge rad="112500"/>
          </a:effectLst>
        </p:spPr>
      </p:pic>
      <p:sp>
        <p:nvSpPr>
          <p:cNvPr id="2" name="タイトル 1">
            <a:extLst>
              <a:ext uri="{FF2B5EF4-FFF2-40B4-BE49-F238E27FC236}">
                <a16:creationId xmlns:a16="http://schemas.microsoft.com/office/drawing/2014/main" id="{A147F991-C319-744B-8B89-C321D6CB42E6}"/>
              </a:ext>
            </a:extLst>
          </p:cNvPr>
          <p:cNvSpPr>
            <a:spLocks noGrp="1"/>
          </p:cNvSpPr>
          <p:nvPr>
            <p:ph type="title"/>
          </p:nvPr>
        </p:nvSpPr>
        <p:spPr>
          <a:xfrm>
            <a:off x="432455" y="307513"/>
            <a:ext cx="10058400" cy="1371600"/>
          </a:xfrm>
        </p:spPr>
        <p:txBody>
          <a:bodyPr/>
          <a:lstStyle/>
          <a:p>
            <a:r>
              <a:rPr kumimoji="1" lang="ja-JP" altLang="en-US"/>
              <a:t>次世代支援</a:t>
            </a:r>
            <a:r>
              <a:rPr lang="ja-JP" altLang="en-US"/>
              <a:t>の取り組み</a:t>
            </a:r>
            <a:endParaRPr kumimoji="1" lang="ja-JP" altLang="en-US"/>
          </a:p>
        </p:txBody>
      </p:sp>
      <p:sp>
        <p:nvSpPr>
          <p:cNvPr id="8" name="テキスト ボックス 7">
            <a:extLst>
              <a:ext uri="{FF2B5EF4-FFF2-40B4-BE49-F238E27FC236}">
                <a16:creationId xmlns:a16="http://schemas.microsoft.com/office/drawing/2014/main" id="{79709BB6-D2AD-0D4C-A7AE-17F433FF6CFF}"/>
              </a:ext>
            </a:extLst>
          </p:cNvPr>
          <p:cNvSpPr txBox="1"/>
          <p:nvPr/>
        </p:nvSpPr>
        <p:spPr>
          <a:xfrm>
            <a:off x="403215" y="1503143"/>
            <a:ext cx="7468711" cy="523220"/>
          </a:xfrm>
          <a:prstGeom prst="rect">
            <a:avLst/>
          </a:prstGeom>
          <a:solidFill>
            <a:schemeClr val="lt1">
              <a:alpha val="62000"/>
            </a:schemeClr>
          </a:solid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医学部医学科４年生への</a:t>
            </a:r>
            <a:r>
              <a:rPr kumimoji="1" lang="ja-JP" altLang="en-US" sz="2800" b="0" i="0" u="none" strike="noStrike" kern="1200" cap="none" spc="0" normalizeH="0" baseline="0" noProof="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rPr>
              <a:t>「キャリア教育」</a:t>
            </a:r>
            <a:endParaRPr kumimoji="1" lang="en-US" altLang="ja-JP" sz="2800" b="0" i="0" u="none" strike="noStrike" kern="1200" cap="none" spc="0" normalizeH="0" baseline="0" noProof="0" dirty="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FC566633-BD76-0A40-ACB8-A7ACFE5B05F3}"/>
              </a:ext>
            </a:extLst>
          </p:cNvPr>
          <p:cNvSpPr txBox="1"/>
          <p:nvPr/>
        </p:nvSpPr>
        <p:spPr>
          <a:xfrm>
            <a:off x="403215" y="2237179"/>
            <a:ext cx="11059438" cy="523220"/>
          </a:xfrm>
          <a:prstGeom prst="rect">
            <a:avLst/>
          </a:prstGeom>
          <a:solidFill>
            <a:schemeClr val="lt1">
              <a:alpha val="62000"/>
            </a:schemeClr>
          </a:solid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診療科、世代の垣根のない女性医師の集まり</a:t>
            </a:r>
            <a:r>
              <a:rPr kumimoji="1" lang="ja-JP" altLang="en-US" sz="2800" b="0" i="0" u="none" strike="noStrike" kern="1200" cap="none" spc="0" normalizeH="0" baseline="0" noProof="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rPr>
              <a:t>「女性医師交流会」</a:t>
            </a:r>
            <a:endParaRPr kumimoji="1" lang="en-US" altLang="ja-JP" sz="2800" b="0" i="0" u="none" strike="noStrike" kern="1200" cap="none" spc="0" normalizeH="0" baseline="0" noProof="0" dirty="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endParaRPr>
          </a:p>
        </p:txBody>
      </p:sp>
      <p:sp>
        <p:nvSpPr>
          <p:cNvPr id="12" name="テキスト ボックス 11">
            <a:extLst>
              <a:ext uri="{FF2B5EF4-FFF2-40B4-BE49-F238E27FC236}">
                <a16:creationId xmlns:a16="http://schemas.microsoft.com/office/drawing/2014/main" id="{AB429A47-E685-8F45-98C0-EA1239EDC78F}"/>
              </a:ext>
            </a:extLst>
          </p:cNvPr>
          <p:cNvSpPr txBox="1"/>
          <p:nvPr/>
        </p:nvSpPr>
        <p:spPr>
          <a:xfrm>
            <a:off x="403215" y="2971215"/>
            <a:ext cx="10700365" cy="523220"/>
          </a:xfrm>
          <a:prstGeom prst="rect">
            <a:avLst/>
          </a:prstGeom>
          <a:solidFill>
            <a:schemeClr val="lt1">
              <a:alpha val="62000"/>
            </a:schemeClr>
          </a:solid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女性医師と医学部医学科５年生女子へ</a:t>
            </a:r>
            <a:r>
              <a:rPr kumimoji="1" lang="ja-JP" altLang="en-US" sz="2800" b="0" i="0" u="none" strike="noStrike" kern="1200" cap="none" spc="0" normalizeH="0" baseline="0" noProof="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rPr>
              <a:t>「キャリアパス相談会」</a:t>
            </a:r>
          </a:p>
        </p:txBody>
      </p:sp>
      <p:sp>
        <p:nvSpPr>
          <p:cNvPr id="17" name="テキスト ボックス 16">
            <a:extLst>
              <a:ext uri="{FF2B5EF4-FFF2-40B4-BE49-F238E27FC236}">
                <a16:creationId xmlns:a16="http://schemas.microsoft.com/office/drawing/2014/main" id="{A795EAC4-FA55-F633-9BB1-B27DC7E22799}"/>
              </a:ext>
            </a:extLst>
          </p:cNvPr>
          <p:cNvSpPr txBox="1"/>
          <p:nvPr/>
        </p:nvSpPr>
        <p:spPr>
          <a:xfrm>
            <a:off x="403215" y="3777606"/>
            <a:ext cx="8905002" cy="523220"/>
          </a:xfrm>
          <a:prstGeom prst="rect">
            <a:avLst/>
          </a:prstGeom>
          <a:solidFill>
            <a:schemeClr val="lt1">
              <a:alpha val="62000"/>
            </a:schemeClr>
          </a:solid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男性育児世代の情報交換会</a:t>
            </a:r>
            <a:r>
              <a:rPr kumimoji="1" lang="ja-JP" altLang="en-US" sz="2800" b="0" i="0" u="none" strike="noStrike" kern="1200" cap="none" spc="0" normalizeH="0" baseline="0" noProof="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rPr>
              <a:t>「男性医療人パパの会」</a:t>
            </a:r>
          </a:p>
        </p:txBody>
      </p:sp>
      <p:sp>
        <p:nvSpPr>
          <p:cNvPr id="18" name="テキスト ボックス 17">
            <a:extLst>
              <a:ext uri="{FF2B5EF4-FFF2-40B4-BE49-F238E27FC236}">
                <a16:creationId xmlns:a16="http://schemas.microsoft.com/office/drawing/2014/main" id="{A5C9D4BA-55BC-F26A-AD53-DD778F9605AC}"/>
              </a:ext>
            </a:extLst>
          </p:cNvPr>
          <p:cNvSpPr txBox="1"/>
          <p:nvPr/>
        </p:nvSpPr>
        <p:spPr>
          <a:xfrm>
            <a:off x="403215" y="4480468"/>
            <a:ext cx="11777583" cy="523220"/>
          </a:xfrm>
          <a:prstGeom prst="rect">
            <a:avLst/>
          </a:prstGeom>
          <a:solidFill>
            <a:schemeClr val="lt1">
              <a:alpha val="62000"/>
            </a:schemeClr>
          </a:solid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県内病院のサポート体制をまとめた</a:t>
            </a:r>
            <a:r>
              <a:rPr kumimoji="1" lang="ja-JP" altLang="en-US" sz="2800" b="0" i="0" u="none" strike="noStrike" kern="1200" cap="none" spc="0" normalizeH="0" baseline="0" noProof="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rPr>
              <a:t>「キャリアサポートブック」作成</a:t>
            </a:r>
          </a:p>
        </p:txBody>
      </p:sp>
      <p:sp>
        <p:nvSpPr>
          <p:cNvPr id="19" name="テキスト ボックス 18">
            <a:extLst>
              <a:ext uri="{FF2B5EF4-FFF2-40B4-BE49-F238E27FC236}">
                <a16:creationId xmlns:a16="http://schemas.microsoft.com/office/drawing/2014/main" id="{C186B1EB-7BB6-165D-F39A-363E6067A765}"/>
              </a:ext>
            </a:extLst>
          </p:cNvPr>
          <p:cNvSpPr txBox="1"/>
          <p:nvPr/>
        </p:nvSpPr>
        <p:spPr>
          <a:xfrm>
            <a:off x="403215" y="5245678"/>
            <a:ext cx="11917045" cy="523220"/>
          </a:xfrm>
          <a:prstGeom prst="rect">
            <a:avLst/>
          </a:prstGeom>
          <a:solidFill>
            <a:schemeClr val="lt1">
              <a:alpha val="62000"/>
            </a:schemeClr>
          </a:solid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妊娠後期に必須</a:t>
            </a:r>
            <a:r>
              <a:rPr kumimoji="1" lang="ja-JP" altLang="en-US" sz="2800" b="0" i="0" u="none" strike="noStrike" kern="1200" cap="none" spc="0" normalizeH="0" baseline="0" noProof="0">
                <a:ln>
                  <a:noFill/>
                </a:ln>
                <a:solidFill>
                  <a:prstClr val="black"/>
                </a:solidFill>
                <a:effectLst/>
                <a:highlight>
                  <a:srgbClr val="FFFF00"/>
                </a:highlight>
                <a:uLnTx/>
                <a:uFillTx/>
                <a:latin typeface="Century Gothic" panose="020B0502020202020204"/>
                <a:ea typeface="ＭＳ ゴシック" panose="020B0609070205080204" pitchFamily="49" charset="-128"/>
                <a:cs typeface="+mn-cs"/>
              </a:rPr>
              <a:t>「マタニティ白衣、マタニティスクラブの貸し出し」</a:t>
            </a:r>
          </a:p>
        </p:txBody>
      </p:sp>
    </p:spTree>
    <p:extLst>
      <p:ext uri="{BB962C8B-B14F-4D97-AF65-F5344CB8AC3E}">
        <p14:creationId xmlns:p14="http://schemas.microsoft.com/office/powerpoint/2010/main" val="18256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1F787-C427-817B-A16B-0DE6105AAE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B12B9A4-CAAC-6019-E840-FECBBDBF720A}"/>
              </a:ext>
            </a:extLst>
          </p:cNvPr>
          <p:cNvSpPr>
            <a:spLocks noGrp="1"/>
          </p:cNvSpPr>
          <p:nvPr>
            <p:ph type="title"/>
          </p:nvPr>
        </p:nvSpPr>
        <p:spPr>
          <a:xfrm>
            <a:off x="838200" y="206629"/>
            <a:ext cx="11557000" cy="1325563"/>
          </a:xfrm>
        </p:spPr>
        <p:txBody>
          <a:bodyPr>
            <a:normAutofit/>
          </a:bodyPr>
          <a:lstStyle/>
          <a:p>
            <a:r>
              <a:rPr kumimoji="1" lang="ja-JP" altLang="en-US" sz="3600"/>
              <a:t>医学部医学科</a:t>
            </a:r>
            <a:r>
              <a:rPr kumimoji="1" lang="en-US" altLang="ja-JP" sz="3600" dirty="0"/>
              <a:t>4</a:t>
            </a:r>
            <a:r>
              <a:rPr kumimoji="1" lang="ja-JP" altLang="en-US" sz="3600"/>
              <a:t>年生へのキャリア教育</a:t>
            </a:r>
          </a:p>
        </p:txBody>
      </p:sp>
      <p:sp>
        <p:nvSpPr>
          <p:cNvPr id="12" name="テキスト ボックス 11">
            <a:extLst>
              <a:ext uri="{FF2B5EF4-FFF2-40B4-BE49-F238E27FC236}">
                <a16:creationId xmlns:a16="http://schemas.microsoft.com/office/drawing/2014/main" id="{28C67F3B-6B3A-1B72-BC3C-7E68B0D0C808}"/>
              </a:ext>
            </a:extLst>
          </p:cNvPr>
          <p:cNvSpPr txBox="1"/>
          <p:nvPr/>
        </p:nvSpPr>
        <p:spPr>
          <a:xfrm>
            <a:off x="552450" y="1083227"/>
            <a:ext cx="11087100" cy="923330"/>
          </a:xfrm>
          <a:prstGeom prst="rect">
            <a:avLst/>
          </a:prstGeom>
          <a:solidFill>
            <a:schemeClr val="accent3">
              <a:lumMod val="20000"/>
              <a:lumOff val="80000"/>
            </a:schemeClr>
          </a:solidFill>
        </p:spPr>
        <p:txBody>
          <a:bodyPr wrap="square" rtlCol="0">
            <a:spAutoFit/>
          </a:bodyPr>
          <a:lstStyle/>
          <a:p>
            <a:r>
              <a:rPr kumimoji="1" lang="en-US" altLang="ja-JP" sz="1800" b="1" dirty="0">
                <a:latin typeface="Tsukushi A Round Gothic Regular" panose="02020400000000000000" pitchFamily="18" charset="-128"/>
                <a:ea typeface="Tsukushi A Round Gothic Regular" panose="02020400000000000000" pitchFamily="18" charset="-128"/>
              </a:rPr>
              <a:t>『</a:t>
            </a:r>
            <a:r>
              <a:rPr kumimoji="1" lang="ja-JP" altLang="en-US" sz="1800" b="1">
                <a:latin typeface="Tsukushi A Round Gothic Regular" panose="02020400000000000000" pitchFamily="18" charset="-128"/>
                <a:ea typeface="Tsukushi A Round Gothic Regular" panose="02020400000000000000" pitchFamily="18" charset="-128"/>
              </a:rPr>
              <a:t>キャリア教育</a:t>
            </a:r>
            <a:r>
              <a:rPr kumimoji="1" lang="en-US" altLang="ja-JP" sz="1800" b="1" dirty="0">
                <a:latin typeface="Tsukushi A Round Gothic Regular" panose="02020400000000000000" pitchFamily="18" charset="-128"/>
                <a:ea typeface="Tsukushi A Round Gothic Regular" panose="02020400000000000000" pitchFamily="18" charset="-128"/>
              </a:rPr>
              <a:t>』</a:t>
            </a:r>
            <a:r>
              <a:rPr kumimoji="1" lang="ja-JP" altLang="en-US" sz="1800">
                <a:latin typeface="Tsukushi A Round Gothic Regular" panose="02020400000000000000" pitchFamily="18" charset="-128"/>
                <a:ea typeface="Tsukushi A Round Gothic Regular" panose="02020400000000000000" pitchFamily="18" charset="-128"/>
              </a:rPr>
              <a:t>とは・・</a:t>
            </a:r>
            <a:endParaRPr kumimoji="1" lang="en-US" altLang="ja-JP" sz="1800" dirty="0">
              <a:latin typeface="Tsukushi A Round Gothic Regular" panose="02020400000000000000" pitchFamily="18" charset="-128"/>
              <a:ea typeface="Tsukushi A Round Gothic Regular" panose="02020400000000000000" pitchFamily="18" charset="-128"/>
            </a:endParaRPr>
          </a:p>
          <a:p>
            <a:r>
              <a:rPr lang="ja-JP" altLang="en-US" sz="1800">
                <a:latin typeface="Tsukushi A Round Gothic Regular" panose="02020400000000000000" pitchFamily="18" charset="-128"/>
                <a:ea typeface="Tsukushi A Round Gothic Regular" panose="02020400000000000000" pitchFamily="18" charset="-128"/>
              </a:rPr>
              <a:t>様々な選択肢のある岐路に立たされた時に、自らのキャリア形成や、ライフイベントとの兼ね合いをどのように選択していくのかを主体的に考えてもらうことを目的とする。 </a:t>
            </a:r>
            <a:endParaRPr kumimoji="1" lang="ja-JP" altLang="en-US" sz="1800">
              <a:latin typeface="Tsukushi A Round Gothic Regular" panose="02020400000000000000" pitchFamily="18" charset="-128"/>
              <a:ea typeface="Tsukushi A Round Gothic Regular" panose="02020400000000000000" pitchFamily="18" charset="-128"/>
            </a:endParaRPr>
          </a:p>
        </p:txBody>
      </p:sp>
      <p:sp>
        <p:nvSpPr>
          <p:cNvPr id="13" name="テキスト ボックス 12">
            <a:extLst>
              <a:ext uri="{FF2B5EF4-FFF2-40B4-BE49-F238E27FC236}">
                <a16:creationId xmlns:a16="http://schemas.microsoft.com/office/drawing/2014/main" id="{A1EABC74-CB0A-34B6-4A76-037E5F0B07FC}"/>
              </a:ext>
            </a:extLst>
          </p:cNvPr>
          <p:cNvSpPr txBox="1"/>
          <p:nvPr/>
        </p:nvSpPr>
        <p:spPr>
          <a:xfrm>
            <a:off x="1405264" y="2224124"/>
            <a:ext cx="3416320" cy="369332"/>
          </a:xfrm>
          <a:prstGeom prst="rect">
            <a:avLst/>
          </a:prstGeom>
          <a:noFill/>
        </p:spPr>
        <p:txBody>
          <a:bodyPr wrap="none" rtlCol="0">
            <a:spAutoFit/>
          </a:bodyPr>
          <a:lstStyle/>
          <a:p>
            <a:r>
              <a:rPr kumimoji="1" lang="ja-JP" altLang="en-US"/>
              <a:t>＜キャリア教育スケジュール＞</a:t>
            </a:r>
          </a:p>
        </p:txBody>
      </p:sp>
      <p:pic>
        <p:nvPicPr>
          <p:cNvPr id="17" name="図 16" descr="キッチンで作業をしている男性&#10;&#10;AI によって生成されたコンテンツは間違っている可能性があります。">
            <a:extLst>
              <a:ext uri="{FF2B5EF4-FFF2-40B4-BE49-F238E27FC236}">
                <a16:creationId xmlns:a16="http://schemas.microsoft.com/office/drawing/2014/main" id="{60A0C671-31B1-025D-30D1-8FA5932C65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2345" y="2012406"/>
            <a:ext cx="3199655" cy="2133103"/>
          </a:xfrm>
          <a:prstGeom prst="rect">
            <a:avLst/>
          </a:prstGeom>
        </p:spPr>
      </p:pic>
      <p:pic>
        <p:nvPicPr>
          <p:cNvPr id="18" name="図 17" descr="会議室に集まる人々&#10;&#10;AI によって生成されたコンテンツは間違っている可能性があります。">
            <a:extLst>
              <a:ext uri="{FF2B5EF4-FFF2-40B4-BE49-F238E27FC236}">
                <a16:creationId xmlns:a16="http://schemas.microsoft.com/office/drawing/2014/main" id="{461C2D08-77FA-B36F-A02D-418176E920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52178" y="5136520"/>
            <a:ext cx="2022351" cy="1042857"/>
          </a:xfrm>
          <a:prstGeom prst="rect">
            <a:avLst/>
          </a:prstGeom>
        </p:spPr>
      </p:pic>
      <p:pic>
        <p:nvPicPr>
          <p:cNvPr id="20" name="図 19" descr="部屋に集まっている人たち&#10;&#10;AI によって生成されたコンテンツは間違っている可能性があります。">
            <a:extLst>
              <a:ext uri="{FF2B5EF4-FFF2-40B4-BE49-F238E27FC236}">
                <a16:creationId xmlns:a16="http://schemas.microsoft.com/office/drawing/2014/main" id="{129E5348-F1B3-33FA-81DC-936C7393F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7925" y="4844161"/>
            <a:ext cx="3314700" cy="1861223"/>
          </a:xfrm>
          <a:prstGeom prst="rect">
            <a:avLst/>
          </a:prstGeom>
        </p:spPr>
      </p:pic>
      <p:sp>
        <p:nvSpPr>
          <p:cNvPr id="21" name="テキスト ボックス 20">
            <a:extLst>
              <a:ext uri="{FF2B5EF4-FFF2-40B4-BE49-F238E27FC236}">
                <a16:creationId xmlns:a16="http://schemas.microsoft.com/office/drawing/2014/main" id="{9DA32194-F5BA-24BC-0A16-671E73F442BD}"/>
              </a:ext>
            </a:extLst>
          </p:cNvPr>
          <p:cNvSpPr txBox="1"/>
          <p:nvPr/>
        </p:nvSpPr>
        <p:spPr>
          <a:xfrm>
            <a:off x="8111773" y="2212406"/>
            <a:ext cx="3877985" cy="646331"/>
          </a:xfrm>
          <a:prstGeom prst="rect">
            <a:avLst/>
          </a:prstGeom>
          <a:noFill/>
        </p:spPr>
        <p:txBody>
          <a:bodyPr wrap="none" rtlCol="0">
            <a:spAutoFit/>
          </a:bodyPr>
          <a:lstStyle/>
          <a:p>
            <a:r>
              <a:rPr lang="ja-JP" altLang="en-US" sz="1200">
                <a:latin typeface="+mj-ea"/>
                <a:ea typeface="+mj-ea"/>
              </a:rPr>
              <a:t>＜先輩医師からのメッセージ＞</a:t>
            </a:r>
            <a:endParaRPr lang="en-US" altLang="ja-JP" sz="1200" dirty="0">
              <a:latin typeface="+mj-ea"/>
              <a:ea typeface="+mj-ea"/>
            </a:endParaRPr>
          </a:p>
          <a:p>
            <a:r>
              <a:rPr lang="ja-JP" altLang="en-US" sz="1200">
                <a:latin typeface="+mj-ea"/>
                <a:ea typeface="+mj-ea"/>
              </a:rPr>
              <a:t>消化器内科（妻）と消化器外科（夫）の医師夫婦</a:t>
            </a:r>
            <a:endParaRPr lang="en-US" altLang="ja-JP" sz="1200" dirty="0">
              <a:latin typeface="+mj-ea"/>
              <a:ea typeface="+mj-ea"/>
            </a:endParaRPr>
          </a:p>
          <a:p>
            <a:r>
              <a:rPr lang="ja-JP" altLang="en-US" sz="1200">
                <a:latin typeface="+mj-ea"/>
                <a:ea typeface="+mj-ea"/>
              </a:rPr>
              <a:t>「子育てしながら二人でキャリア形成、夫婦で留学」</a:t>
            </a:r>
            <a:endParaRPr kumimoji="1" lang="en-US" altLang="ja-JP" sz="1200" dirty="0">
              <a:latin typeface="+mj-ea"/>
              <a:ea typeface="+mj-ea"/>
            </a:endParaRPr>
          </a:p>
        </p:txBody>
      </p:sp>
      <p:sp>
        <p:nvSpPr>
          <p:cNvPr id="22" name="テキスト ボックス 21">
            <a:extLst>
              <a:ext uri="{FF2B5EF4-FFF2-40B4-BE49-F238E27FC236}">
                <a16:creationId xmlns:a16="http://schemas.microsoft.com/office/drawing/2014/main" id="{85C55D85-C8B1-B494-72E3-858B01B115AC}"/>
              </a:ext>
            </a:extLst>
          </p:cNvPr>
          <p:cNvSpPr txBox="1"/>
          <p:nvPr/>
        </p:nvSpPr>
        <p:spPr>
          <a:xfrm>
            <a:off x="5751924" y="4871038"/>
            <a:ext cx="2800767" cy="276999"/>
          </a:xfrm>
          <a:prstGeom prst="rect">
            <a:avLst/>
          </a:prstGeom>
          <a:noFill/>
        </p:spPr>
        <p:txBody>
          <a:bodyPr wrap="none" rtlCol="0">
            <a:spAutoFit/>
          </a:bodyPr>
          <a:lstStyle/>
          <a:p>
            <a:r>
              <a:rPr kumimoji="1" lang="ja-JP" altLang="en-US" sz="1200"/>
              <a:t>楽しくシナリオ作り。グループ討論中</a:t>
            </a:r>
            <a:endParaRPr kumimoji="1" lang="en-US" altLang="ja-JP" sz="1200" dirty="0"/>
          </a:p>
        </p:txBody>
      </p:sp>
      <p:sp>
        <p:nvSpPr>
          <p:cNvPr id="23" name="テキスト ボックス 22">
            <a:extLst>
              <a:ext uri="{FF2B5EF4-FFF2-40B4-BE49-F238E27FC236}">
                <a16:creationId xmlns:a16="http://schemas.microsoft.com/office/drawing/2014/main" id="{77A31F9D-0534-AC46-A1F6-63EC07106D02}"/>
              </a:ext>
            </a:extLst>
          </p:cNvPr>
          <p:cNvSpPr txBox="1"/>
          <p:nvPr/>
        </p:nvSpPr>
        <p:spPr>
          <a:xfrm>
            <a:off x="9092668" y="4875239"/>
            <a:ext cx="2185214"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1200"/>
              <a:t>ロールプレイで解決策を発表</a:t>
            </a:r>
            <a:endParaRPr kumimoji="1" lang="en-US" altLang="ja-JP" sz="1200" dirty="0"/>
          </a:p>
        </p:txBody>
      </p:sp>
      <p:graphicFrame>
        <p:nvGraphicFramePr>
          <p:cNvPr id="24" name="表 23">
            <a:extLst>
              <a:ext uri="{FF2B5EF4-FFF2-40B4-BE49-F238E27FC236}">
                <a16:creationId xmlns:a16="http://schemas.microsoft.com/office/drawing/2014/main" id="{86B6B6D8-0C76-2048-FBC1-6ED1342D2692}"/>
              </a:ext>
            </a:extLst>
          </p:cNvPr>
          <p:cNvGraphicFramePr>
            <a:graphicFrameLocks noGrp="1"/>
          </p:cNvGraphicFramePr>
          <p:nvPr>
            <p:extLst>
              <p:ext uri="{D42A27DB-BD31-4B8C-83A1-F6EECF244321}">
                <p14:modId xmlns:p14="http://schemas.microsoft.com/office/powerpoint/2010/main" val="686385688"/>
              </p:ext>
            </p:extLst>
          </p:nvPr>
        </p:nvGraphicFramePr>
        <p:xfrm>
          <a:off x="475499" y="2594647"/>
          <a:ext cx="5275851" cy="3867538"/>
        </p:xfrm>
        <a:graphic>
          <a:graphicData uri="http://schemas.openxmlformats.org/drawingml/2006/table">
            <a:tbl>
              <a:tblPr firstRow="1" lastRow="1">
                <a:tableStyleId>{5FD0F851-EC5A-4D38-B0AD-8093EC10F338}</a:tableStyleId>
              </a:tblPr>
              <a:tblGrid>
                <a:gridCol w="728157">
                  <a:extLst>
                    <a:ext uri="{9D8B030D-6E8A-4147-A177-3AD203B41FA5}">
                      <a16:colId xmlns:a16="http://schemas.microsoft.com/office/drawing/2014/main" val="2348849259"/>
                    </a:ext>
                  </a:extLst>
                </a:gridCol>
                <a:gridCol w="4547694">
                  <a:extLst>
                    <a:ext uri="{9D8B030D-6E8A-4147-A177-3AD203B41FA5}">
                      <a16:colId xmlns:a16="http://schemas.microsoft.com/office/drawing/2014/main" val="2752779096"/>
                    </a:ext>
                  </a:extLst>
                </a:gridCol>
              </a:tblGrid>
              <a:tr h="161235">
                <a:tc>
                  <a:txBody>
                    <a:bodyPr/>
                    <a:lstStyle/>
                    <a:p>
                      <a:pPr algn="ctr"/>
                      <a:r>
                        <a:rPr lang="ja-JP" sz="1000" b="1" i="0" kern="0">
                          <a:effectLst/>
                          <a:latin typeface="Klee Demibold" panose="02020600000000000000" pitchFamily="18" charset="-128"/>
                          <a:ea typeface="Klee Demibold" panose="02020600000000000000" pitchFamily="18" charset="-128"/>
                        </a:rPr>
                        <a:t>時　間</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内　容</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720207"/>
                  </a:ext>
                </a:extLst>
              </a:tr>
              <a:tr h="161235">
                <a:tc>
                  <a:txBody>
                    <a:bodyPr/>
                    <a:lstStyle/>
                    <a:p>
                      <a:pPr algn="ctr"/>
                      <a:r>
                        <a:rPr lang="en-US" sz="1000" b="1" i="0" kern="100">
                          <a:effectLst/>
                          <a:latin typeface="Klee Demibold" panose="02020600000000000000" pitchFamily="18" charset="-128"/>
                          <a:ea typeface="Klee Demibold" panose="02020600000000000000" pitchFamily="18" charset="-128"/>
                        </a:rPr>
                        <a:t>9</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00</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講義説明、アンケート</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046749"/>
                  </a:ext>
                </a:extLst>
              </a:tr>
              <a:tr h="322469">
                <a:tc>
                  <a:txBody>
                    <a:bodyPr/>
                    <a:lstStyle/>
                    <a:p>
                      <a:pPr algn="ctr"/>
                      <a:r>
                        <a:rPr lang="en-US" sz="1000" b="1" i="0" kern="100">
                          <a:effectLst/>
                          <a:latin typeface="Klee Demibold" panose="02020600000000000000" pitchFamily="18" charset="-128"/>
                          <a:ea typeface="Klee Demibold" panose="02020600000000000000" pitchFamily="18" charset="-128"/>
                        </a:rPr>
                        <a:t>9</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15</a:t>
                      </a:r>
                      <a:endParaRPr lang="ja-JP" sz="1000" b="1" i="0" kern="100">
                        <a:effectLst/>
                        <a:latin typeface="Klee Demibold" panose="02020600000000000000" pitchFamily="18" charset="-128"/>
                        <a:ea typeface="Klee Demibold" panose="02020600000000000000" pitchFamily="18" charset="-128"/>
                      </a:endParaRPr>
                    </a:p>
                    <a:p>
                      <a:pPr algn="ctr"/>
                      <a:r>
                        <a:rPr lang="en-US" sz="1000" b="1" i="0" kern="100">
                          <a:effectLst/>
                          <a:latin typeface="Klee Demibold" panose="02020600000000000000" pitchFamily="18" charset="-128"/>
                          <a:ea typeface="Klee Demibold" panose="02020600000000000000" pitchFamily="18" charset="-128"/>
                        </a:rPr>
                        <a:t>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00" b="1" i="0" kern="100">
                          <a:effectLst/>
                          <a:latin typeface="Klee Demibold" panose="02020600000000000000" pitchFamily="18" charset="-128"/>
                          <a:ea typeface="Klee Demibold" panose="02020600000000000000" pitchFamily="18" charset="-128"/>
                        </a:rPr>
                        <a:t>先輩医師からのメッセージ</a:t>
                      </a:r>
                      <a:r>
                        <a:rPr lang="ja-JP" sz="1000" b="1" i="0" kern="100">
                          <a:effectLst/>
                          <a:latin typeface="Klee Demibold" panose="02020600000000000000" pitchFamily="18" charset="-128"/>
                          <a:ea typeface="Klee Demibold" panose="02020600000000000000" pitchFamily="18" charset="-128"/>
                        </a:rPr>
                        <a:t>①</a:t>
                      </a:r>
                      <a:r>
                        <a:rPr lang="ja-JP" altLang="en-US" sz="1000" b="1" i="0" kern="100">
                          <a:effectLst/>
                          <a:latin typeface="Klee Demibold" panose="02020600000000000000" pitchFamily="18" charset="-128"/>
                          <a:ea typeface="Klee Demibold" panose="02020600000000000000" pitchFamily="18" charset="-128"/>
                        </a:rPr>
                        <a:t>（教授キャリア）</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427401"/>
                  </a:ext>
                </a:extLst>
              </a:tr>
              <a:tr h="322469">
                <a:tc>
                  <a:txBody>
                    <a:bodyPr/>
                    <a:lstStyle/>
                    <a:p>
                      <a:pPr algn="ctr"/>
                      <a:r>
                        <a:rPr lang="en-US" sz="1000" b="1" i="0" kern="100">
                          <a:effectLst/>
                          <a:latin typeface="Klee Demibold" panose="02020600000000000000" pitchFamily="18" charset="-128"/>
                          <a:ea typeface="Klee Demibold" panose="02020600000000000000" pitchFamily="18" charset="-128"/>
                        </a:rPr>
                        <a:t>9</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35</a:t>
                      </a:r>
                      <a:endParaRPr lang="ja-JP" sz="1000" b="1" i="0" kern="100">
                        <a:effectLst/>
                        <a:latin typeface="Klee Demibold" panose="02020600000000000000" pitchFamily="18" charset="-128"/>
                        <a:ea typeface="Klee Demibold" panose="02020600000000000000" pitchFamily="18" charset="-128"/>
                      </a:endParaRPr>
                    </a:p>
                    <a:p>
                      <a:pPr algn="ctr"/>
                      <a:r>
                        <a:rPr lang="en-US" sz="1000" b="1" i="0" kern="100">
                          <a:effectLst/>
                          <a:latin typeface="Klee Demibold" panose="02020600000000000000" pitchFamily="18" charset="-128"/>
                          <a:ea typeface="Klee Demibold" panose="02020600000000000000" pitchFamily="18" charset="-128"/>
                        </a:rPr>
                        <a:t>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00" b="1" i="0" kern="100">
                          <a:effectLst/>
                          <a:latin typeface="Klee Demibold" panose="02020600000000000000" pitchFamily="18" charset="-128"/>
                          <a:ea typeface="Klee Demibold" panose="02020600000000000000" pitchFamily="18" charset="-128"/>
                        </a:rPr>
                        <a:t>先輩医師からのメッセージ</a:t>
                      </a:r>
                      <a:r>
                        <a:rPr lang="ja-JP" sz="1000" b="1" i="0" kern="100">
                          <a:effectLst/>
                          <a:latin typeface="Klee Demibold" panose="02020600000000000000" pitchFamily="18" charset="-128"/>
                          <a:ea typeface="Klee Demibold" panose="02020600000000000000" pitchFamily="18" charset="-128"/>
                        </a:rPr>
                        <a:t>②</a:t>
                      </a:r>
                      <a:r>
                        <a:rPr lang="ja-JP" altLang="en-US" sz="1000" b="1" i="0" kern="100">
                          <a:effectLst/>
                          <a:latin typeface="Klee Demibold" panose="02020600000000000000" pitchFamily="18" charset="-128"/>
                          <a:ea typeface="Klee Demibold" panose="02020600000000000000" pitchFamily="18" charset="-128"/>
                        </a:rPr>
                        <a:t>（中堅子育て医師夫婦キャリア）</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099794"/>
                  </a:ext>
                </a:extLst>
              </a:tr>
              <a:tr h="322469">
                <a:tc>
                  <a:txBody>
                    <a:bodyPr/>
                    <a:lstStyle/>
                    <a:p>
                      <a:pPr algn="ctr"/>
                      <a:r>
                        <a:rPr lang="en-US" sz="1000" b="1" i="0" kern="100">
                          <a:effectLst/>
                          <a:latin typeface="Klee Demibold" panose="02020600000000000000" pitchFamily="18" charset="-128"/>
                          <a:ea typeface="Klee Demibold" panose="02020600000000000000" pitchFamily="18" charset="-128"/>
                        </a:rPr>
                        <a:t>9</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55</a:t>
                      </a:r>
                      <a:endParaRPr lang="ja-JP" sz="1000" b="1" i="0" kern="100">
                        <a:effectLst/>
                        <a:latin typeface="Klee Demibold" panose="02020600000000000000" pitchFamily="18" charset="-128"/>
                        <a:ea typeface="Klee Demibold" panose="02020600000000000000" pitchFamily="18" charset="-128"/>
                      </a:endParaRPr>
                    </a:p>
                    <a:p>
                      <a:pPr algn="ctr"/>
                      <a:r>
                        <a:rPr lang="en-US" sz="1000" b="1" i="0" kern="100">
                          <a:effectLst/>
                          <a:latin typeface="Klee Demibold" panose="02020600000000000000" pitchFamily="18" charset="-128"/>
                          <a:ea typeface="Klee Demibold" panose="02020600000000000000" pitchFamily="18" charset="-128"/>
                        </a:rPr>
                        <a:t>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00" b="1" i="0" kern="100">
                          <a:effectLst/>
                          <a:latin typeface="Klee Demibold" panose="02020600000000000000" pitchFamily="18" charset="-128"/>
                          <a:ea typeface="Klee Demibold" panose="02020600000000000000" pitchFamily="18" charset="-128"/>
                        </a:rPr>
                        <a:t>先輩医師からのメッセージ</a:t>
                      </a:r>
                      <a:r>
                        <a:rPr lang="ja-JP" sz="1000" b="1" i="0" kern="100">
                          <a:effectLst/>
                          <a:latin typeface="Klee Demibold" panose="02020600000000000000" pitchFamily="18" charset="-128"/>
                          <a:ea typeface="Klee Demibold" panose="02020600000000000000" pitchFamily="18" charset="-128"/>
                        </a:rPr>
                        <a:t>③</a:t>
                      </a:r>
                      <a:r>
                        <a:rPr lang="ja-JP" altLang="en-US" sz="1000" b="1" i="0" kern="100">
                          <a:effectLst/>
                          <a:latin typeface="Klee Demibold" panose="02020600000000000000" pitchFamily="18" charset="-128"/>
                          <a:ea typeface="Klee Demibold" panose="02020600000000000000" pitchFamily="18" charset="-128"/>
                        </a:rPr>
                        <a:t>（基礎系、行政系のキャリア）</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28111"/>
                  </a:ext>
                </a:extLst>
              </a:tr>
              <a:tr h="322469">
                <a:tc>
                  <a:txBody>
                    <a:bodyPr/>
                    <a:lstStyle/>
                    <a:p>
                      <a:pPr algn="ctr"/>
                      <a:r>
                        <a:rPr lang="en-US" sz="1000" b="1" i="0" kern="100">
                          <a:effectLst/>
                          <a:latin typeface="Klee Demibold" panose="02020600000000000000" pitchFamily="18" charset="-128"/>
                          <a:ea typeface="Klee Demibold" panose="02020600000000000000" pitchFamily="18" charset="-128"/>
                        </a:rPr>
                        <a:t>10</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15</a:t>
                      </a:r>
                      <a:endParaRPr lang="ja-JP" sz="1000" b="1" i="0" kern="100">
                        <a:effectLst/>
                        <a:latin typeface="Klee Demibold" panose="02020600000000000000" pitchFamily="18" charset="-128"/>
                        <a:ea typeface="Klee Demibold" panose="02020600000000000000" pitchFamily="18" charset="-128"/>
                      </a:endParaRPr>
                    </a:p>
                    <a:p>
                      <a:pPr algn="ctr"/>
                      <a:r>
                        <a:rPr lang="en-US" sz="1000" b="1" i="0" kern="100">
                          <a:effectLst/>
                          <a:latin typeface="Klee Demibold" panose="02020600000000000000" pitchFamily="18" charset="-128"/>
                          <a:ea typeface="Klee Demibold" panose="02020600000000000000" pitchFamily="18" charset="-128"/>
                        </a:rPr>
                        <a:t>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ワークライフバランス　ミニ講座</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568479"/>
                  </a:ext>
                </a:extLst>
              </a:tr>
              <a:tr h="322469">
                <a:tc>
                  <a:txBody>
                    <a:bodyPr/>
                    <a:lstStyle/>
                    <a:p>
                      <a:pPr algn="ctr"/>
                      <a:r>
                        <a:rPr lang="en-US" sz="1000" b="1" i="0" kern="100">
                          <a:effectLst/>
                          <a:latin typeface="Klee Demibold" panose="02020600000000000000" pitchFamily="18" charset="-128"/>
                          <a:ea typeface="Klee Demibold" panose="02020600000000000000" pitchFamily="18" charset="-128"/>
                        </a:rPr>
                        <a:t>10</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25</a:t>
                      </a:r>
                      <a:endParaRPr lang="ja-JP" sz="1000" b="1" i="0" kern="100">
                        <a:effectLst/>
                        <a:latin typeface="Klee Demibold" panose="02020600000000000000" pitchFamily="18" charset="-128"/>
                        <a:ea typeface="Klee Demibold" panose="02020600000000000000" pitchFamily="18" charset="-128"/>
                      </a:endParaRPr>
                    </a:p>
                    <a:p>
                      <a:pPr algn="ctr"/>
                      <a:r>
                        <a:rPr lang="en-US" sz="1000" b="1" i="0" kern="100">
                          <a:effectLst/>
                          <a:latin typeface="Klee Demibold" panose="02020600000000000000" pitchFamily="18" charset="-128"/>
                          <a:ea typeface="Klee Demibold" panose="02020600000000000000" pitchFamily="18" charset="-128"/>
                        </a:rPr>
                        <a:t>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グループ討論、発表の説明（例の提示）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023220"/>
                  </a:ext>
                </a:extLst>
              </a:tr>
              <a:tr h="483704">
                <a:tc>
                  <a:txBody>
                    <a:bodyPr/>
                    <a:lstStyle/>
                    <a:p>
                      <a:pPr algn="ctr"/>
                      <a:r>
                        <a:rPr lang="en-US" sz="1000" b="1" i="0" kern="100">
                          <a:effectLst/>
                          <a:latin typeface="Klee Demibold" panose="02020600000000000000" pitchFamily="18" charset="-128"/>
                          <a:ea typeface="Klee Demibold" panose="02020600000000000000" pitchFamily="18" charset="-128"/>
                        </a:rPr>
                        <a:t>10</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30</a:t>
                      </a:r>
                      <a:endParaRPr lang="ja-JP" sz="1000" b="1" i="0" kern="100">
                        <a:effectLst/>
                        <a:latin typeface="Klee Demibold" panose="02020600000000000000" pitchFamily="18" charset="-128"/>
                        <a:ea typeface="Klee Demibold" panose="02020600000000000000" pitchFamily="18" charset="-128"/>
                      </a:endParaRPr>
                    </a:p>
                    <a:p>
                      <a:pPr algn="ctr"/>
                      <a:r>
                        <a:rPr lang="en-US" sz="1000" b="1" i="0" kern="100">
                          <a:effectLst/>
                          <a:latin typeface="Klee Demibold" panose="02020600000000000000" pitchFamily="18" charset="-128"/>
                          <a:ea typeface="Klee Demibold" panose="02020600000000000000" pitchFamily="18" charset="-128"/>
                        </a:rPr>
                        <a:t>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グループ討論</a:t>
                      </a:r>
                      <a:endParaRPr lang="en-US" altLang="ja-JP" sz="1000" b="1" i="0" kern="100" dirty="0">
                        <a:effectLst/>
                        <a:latin typeface="Klee Demibold" panose="02020600000000000000" pitchFamily="18" charset="-128"/>
                        <a:ea typeface="Klee Demibold" panose="02020600000000000000" pitchFamily="18" charset="-128"/>
                      </a:endParaRPr>
                    </a:p>
                    <a:p>
                      <a:pPr algn="ctr"/>
                      <a:r>
                        <a:rPr lang="ja-JP" sz="1000" b="1" i="0" kern="100">
                          <a:effectLst/>
                          <a:latin typeface="Klee Demibold" panose="02020600000000000000" pitchFamily="18" charset="-128"/>
                          <a:ea typeface="Klee Demibold" panose="02020600000000000000" pitchFamily="18" charset="-128"/>
                        </a:rPr>
                        <a:t>・グループごとにキーワードを基にシナリオを作成し、問題点の解決策を討論する。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503907"/>
                  </a:ext>
                </a:extLst>
              </a:tr>
              <a:tr h="161235">
                <a:tc>
                  <a:txBody>
                    <a:bodyPr/>
                    <a:lstStyle/>
                    <a:p>
                      <a:pPr algn="ctr"/>
                      <a:r>
                        <a:rPr lang="en-US" sz="1000" b="1" i="0" kern="100">
                          <a:effectLst/>
                          <a:latin typeface="Klee Demibold" panose="02020600000000000000" pitchFamily="18" charset="-128"/>
                          <a:ea typeface="Klee Demibold" panose="02020600000000000000" pitchFamily="18" charset="-128"/>
                        </a:rPr>
                        <a:t>12</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00</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休憩</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577147"/>
                  </a:ext>
                </a:extLst>
              </a:tr>
              <a:tr h="240805">
                <a:tc>
                  <a:txBody>
                    <a:bodyPr/>
                    <a:lstStyle/>
                    <a:p>
                      <a:pPr algn="ctr"/>
                      <a:r>
                        <a:rPr lang="en-US" sz="1000" b="1" i="0" kern="100" dirty="0">
                          <a:effectLst/>
                          <a:latin typeface="Klee Demibold" panose="02020600000000000000" pitchFamily="18" charset="-128"/>
                          <a:ea typeface="Klee Demibold" panose="02020600000000000000" pitchFamily="18" charset="-128"/>
                        </a:rPr>
                        <a:t>13</a:t>
                      </a:r>
                      <a:r>
                        <a:rPr lang="ja-JP" sz="1000" b="1" i="0" kern="100">
                          <a:effectLst/>
                          <a:latin typeface="Klee Demibold" panose="02020600000000000000" pitchFamily="18" charset="-128"/>
                          <a:ea typeface="Klee Demibold" panose="02020600000000000000" pitchFamily="18" charset="-128"/>
                        </a:rPr>
                        <a:t>：</a:t>
                      </a:r>
                      <a:r>
                        <a:rPr lang="en-US" sz="1000" b="1" i="0" kern="100" dirty="0">
                          <a:effectLst/>
                          <a:latin typeface="Klee Demibold" panose="02020600000000000000" pitchFamily="18" charset="-128"/>
                          <a:ea typeface="Klee Demibold" panose="02020600000000000000" pitchFamily="18" charset="-128"/>
                        </a:rPr>
                        <a:t>00</a:t>
                      </a:r>
                      <a:endParaRPr lang="ja-JP" sz="1000" b="1" i="0" kern="100">
                        <a:effectLst/>
                        <a:latin typeface="Klee Demibold" panose="02020600000000000000" pitchFamily="18" charset="-128"/>
                        <a:ea typeface="Klee Demibold" panose="02020600000000000000" pitchFamily="18"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00" b="1" i="0" kern="100">
                          <a:effectLst/>
                          <a:latin typeface="Klee Demibold" panose="02020600000000000000" pitchFamily="18" charset="-128"/>
                          <a:ea typeface="Klee Demibold" panose="02020600000000000000" pitchFamily="18" charset="-128"/>
                        </a:rPr>
                        <a:t>先輩医師からのメッセージ</a:t>
                      </a:r>
                      <a:r>
                        <a:rPr lang="ja-JP" sz="1000" b="1" i="0" kern="100">
                          <a:effectLst/>
                          <a:latin typeface="Klee Demibold" panose="02020600000000000000" pitchFamily="18" charset="-128"/>
                          <a:ea typeface="Klee Demibold" panose="02020600000000000000" pitchFamily="18" charset="-128"/>
                        </a:rPr>
                        <a:t>④</a:t>
                      </a:r>
                      <a:r>
                        <a:rPr lang="ja-JP" altLang="en-US" sz="1000" b="1" i="0" kern="100">
                          <a:effectLst/>
                          <a:latin typeface="Klee Demibold" panose="02020600000000000000" pitchFamily="18" charset="-128"/>
                          <a:ea typeface="Klee Demibold" panose="02020600000000000000" pitchFamily="18" charset="-128"/>
                        </a:rPr>
                        <a:t>（若手育休男性医師キャリア）</a:t>
                      </a:r>
                      <a:endParaRPr lang="ja-JP" sz="1000" b="1" i="0" kern="100">
                        <a:effectLst/>
                        <a:latin typeface="Klee Demibold" panose="02020600000000000000" pitchFamily="18" charset="-128"/>
                        <a:ea typeface="Klee Demibold" panose="02020600000000000000" pitchFamily="18"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237473"/>
                  </a:ext>
                </a:extLst>
              </a:tr>
              <a:tr h="240805">
                <a:tc>
                  <a:txBody>
                    <a:bodyPr/>
                    <a:lstStyle/>
                    <a:p>
                      <a:pPr algn="ctr"/>
                      <a:r>
                        <a:rPr lang="en-US" sz="1000" b="1" i="0" kern="100" dirty="0">
                          <a:effectLst/>
                          <a:latin typeface="Klee Demibold" panose="02020600000000000000" pitchFamily="18" charset="-128"/>
                          <a:ea typeface="Klee Demibold" panose="02020600000000000000" pitchFamily="18" charset="-128"/>
                        </a:rPr>
                        <a:t>13</a:t>
                      </a:r>
                      <a:r>
                        <a:rPr lang="ja-JP" sz="1000" b="1" i="0" kern="100">
                          <a:effectLst/>
                          <a:latin typeface="Klee Demibold" panose="02020600000000000000" pitchFamily="18" charset="-128"/>
                          <a:ea typeface="Klee Demibold" panose="02020600000000000000" pitchFamily="18" charset="-128"/>
                        </a:rPr>
                        <a:t>：</a:t>
                      </a:r>
                      <a:r>
                        <a:rPr lang="en-US" sz="1000" b="1" i="0" kern="100" dirty="0">
                          <a:effectLst/>
                          <a:latin typeface="Klee Demibold" panose="02020600000000000000" pitchFamily="18" charset="-128"/>
                          <a:ea typeface="Klee Demibold" panose="02020600000000000000" pitchFamily="18" charset="-128"/>
                        </a:rPr>
                        <a:t>20</a:t>
                      </a:r>
                      <a:endParaRPr lang="ja-JP" sz="1000" b="1" i="0" kern="100">
                        <a:effectLst/>
                        <a:latin typeface="Klee Demibold" panose="02020600000000000000" pitchFamily="18" charset="-128"/>
                        <a:ea typeface="Klee Demibold" panose="02020600000000000000" pitchFamily="18"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00" b="1" i="0" kern="100">
                          <a:effectLst/>
                          <a:latin typeface="Klee Demibold" panose="02020600000000000000" pitchFamily="18" charset="-128"/>
                          <a:ea typeface="Klee Demibold" panose="02020600000000000000" pitchFamily="18" charset="-128"/>
                        </a:rPr>
                        <a:t>先輩医師からのメッセージ</a:t>
                      </a:r>
                      <a:r>
                        <a:rPr lang="ja-JP" sz="1000" b="1" i="0" kern="100">
                          <a:effectLst/>
                          <a:latin typeface="Klee Demibold" panose="02020600000000000000" pitchFamily="18" charset="-128"/>
                          <a:ea typeface="Klee Demibold" panose="02020600000000000000" pitchFamily="18" charset="-128"/>
                        </a:rPr>
                        <a:t>⑤</a:t>
                      </a:r>
                      <a:r>
                        <a:rPr lang="ja-JP" altLang="en-US" sz="1000" b="1" i="0" kern="100">
                          <a:effectLst/>
                          <a:latin typeface="Klee Demibold" panose="02020600000000000000" pitchFamily="18" charset="-128"/>
                          <a:ea typeface="Klee Demibold" panose="02020600000000000000" pitchFamily="18" charset="-128"/>
                        </a:rPr>
                        <a:t>（若手子育て女性医師キャリア）</a:t>
                      </a:r>
                      <a:endParaRPr lang="ja-JP" sz="1000" b="1" i="0" kern="100">
                        <a:effectLst/>
                        <a:latin typeface="Klee Demibold" panose="02020600000000000000" pitchFamily="18" charset="-128"/>
                        <a:ea typeface="Klee Demibold" panose="02020600000000000000" pitchFamily="18"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325137"/>
                  </a:ext>
                </a:extLst>
              </a:tr>
              <a:tr h="483704">
                <a:tc>
                  <a:txBody>
                    <a:bodyPr/>
                    <a:lstStyle/>
                    <a:p>
                      <a:pPr algn="ctr"/>
                      <a:r>
                        <a:rPr lang="en-US" sz="1000" b="1" i="0" kern="100">
                          <a:effectLst/>
                          <a:latin typeface="Klee Demibold" panose="02020600000000000000" pitchFamily="18" charset="-128"/>
                          <a:ea typeface="Klee Demibold" panose="02020600000000000000" pitchFamily="18" charset="-128"/>
                        </a:rPr>
                        <a:t>13</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40</a:t>
                      </a:r>
                      <a:endParaRPr lang="ja-JP" sz="1000" b="1" i="0" kern="100">
                        <a:effectLst/>
                        <a:latin typeface="Klee Demibold" panose="02020600000000000000" pitchFamily="18" charset="-128"/>
                        <a:ea typeface="Klee Demibold" panose="02020600000000000000" pitchFamily="18" charset="-128"/>
                      </a:endParaRPr>
                    </a:p>
                    <a:p>
                      <a:pPr algn="ctr"/>
                      <a:r>
                        <a:rPr lang="en-US" sz="1000" b="1" i="0" kern="100">
                          <a:effectLst/>
                          <a:latin typeface="Klee Demibold" panose="02020600000000000000" pitchFamily="18" charset="-128"/>
                          <a:ea typeface="Klee Demibold" panose="02020600000000000000" pitchFamily="18" charset="-128"/>
                        </a:rPr>
                        <a:t> </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発表会</a:t>
                      </a:r>
                      <a:r>
                        <a:rPr lang="en-US" sz="1000" b="1" i="0" kern="100" dirty="0">
                          <a:effectLst/>
                          <a:latin typeface="Klee Demibold" panose="02020600000000000000" pitchFamily="18" charset="-128"/>
                          <a:ea typeface="Klee Demibold" panose="02020600000000000000" pitchFamily="18" charset="-128"/>
                        </a:rPr>
                        <a:t>(</a:t>
                      </a:r>
                      <a:r>
                        <a:rPr lang="ja-JP" sz="1000" b="1" i="0" kern="100">
                          <a:effectLst/>
                          <a:latin typeface="Klee Demibold" panose="02020600000000000000" pitchFamily="18" charset="-128"/>
                          <a:ea typeface="Klee Demibold" panose="02020600000000000000" pitchFamily="18" charset="-128"/>
                        </a:rPr>
                        <a:t>ロールプレイ含</a:t>
                      </a:r>
                      <a:r>
                        <a:rPr lang="en-US" sz="1000" b="1" i="0" kern="100" dirty="0">
                          <a:effectLst/>
                          <a:latin typeface="Klee Demibold" panose="02020600000000000000" pitchFamily="18" charset="-128"/>
                          <a:ea typeface="Klee Demibold" panose="02020600000000000000" pitchFamily="18" charset="-128"/>
                        </a:rPr>
                        <a:t>)</a:t>
                      </a:r>
                      <a:r>
                        <a:rPr lang="ja-JP" sz="1000" b="1" i="0" kern="100">
                          <a:effectLst/>
                          <a:latin typeface="Klee Demibold" panose="02020600000000000000" pitchFamily="18" charset="-128"/>
                          <a:ea typeface="Klee Demibold" panose="02020600000000000000" pitchFamily="18" charset="-128"/>
                        </a:rPr>
                        <a:t>・午前中の討論で作成した</a:t>
                      </a:r>
                      <a:endParaRPr lang="en-US" altLang="ja-JP" sz="1000" b="1" i="0" kern="100" dirty="0">
                        <a:effectLst/>
                        <a:latin typeface="Klee Demibold" panose="02020600000000000000" pitchFamily="18" charset="-128"/>
                        <a:ea typeface="Klee Demibold" panose="02020600000000000000" pitchFamily="18" charset="-128"/>
                      </a:endParaRPr>
                    </a:p>
                    <a:p>
                      <a:pPr algn="ctr"/>
                      <a:r>
                        <a:rPr lang="ja-JP" sz="1000" b="1" i="0" kern="100">
                          <a:effectLst/>
                          <a:latin typeface="Klee Demibold" panose="02020600000000000000" pitchFamily="18" charset="-128"/>
                          <a:ea typeface="Klee Demibold" panose="02020600000000000000" pitchFamily="18" charset="-128"/>
                        </a:rPr>
                        <a:t>シナリオのロールプレイと、解決策の発表</a:t>
                      </a:r>
                    </a:p>
                    <a:p>
                      <a:pPr algn="ctr"/>
                      <a:r>
                        <a:rPr lang="ja-JP" sz="1000" b="1" i="0" kern="100">
                          <a:effectLst/>
                          <a:latin typeface="Klee Demibold" panose="02020600000000000000" pitchFamily="18" charset="-128"/>
                          <a:ea typeface="Klee Demibold" panose="02020600000000000000" pitchFamily="18" charset="-128"/>
                        </a:rPr>
                        <a:t>各グループ５分</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112963"/>
                  </a:ext>
                </a:extLst>
              </a:tr>
              <a:tr h="161235">
                <a:tc>
                  <a:txBody>
                    <a:bodyPr/>
                    <a:lstStyle/>
                    <a:p>
                      <a:pPr algn="ctr"/>
                      <a:r>
                        <a:rPr lang="en-US" sz="1000" b="1" i="0" kern="100">
                          <a:effectLst/>
                          <a:latin typeface="Klee Demibold" panose="02020600000000000000" pitchFamily="18" charset="-128"/>
                          <a:ea typeface="Klee Demibold" panose="02020600000000000000" pitchFamily="18" charset="-128"/>
                        </a:rPr>
                        <a:t>14</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40</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講評・総括</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156130"/>
                  </a:ext>
                </a:extLst>
              </a:tr>
              <a:tr h="161235">
                <a:tc>
                  <a:txBody>
                    <a:bodyPr/>
                    <a:lstStyle/>
                    <a:p>
                      <a:pPr algn="ctr"/>
                      <a:r>
                        <a:rPr lang="en-US" sz="1000" b="1" i="0" kern="100">
                          <a:effectLst/>
                          <a:latin typeface="Klee Demibold" panose="02020600000000000000" pitchFamily="18" charset="-128"/>
                          <a:ea typeface="Klee Demibold" panose="02020600000000000000" pitchFamily="18" charset="-128"/>
                        </a:rPr>
                        <a:t>15</a:t>
                      </a:r>
                      <a:r>
                        <a:rPr lang="ja-JP" sz="1000" b="1" i="0" kern="100">
                          <a:effectLst/>
                          <a:latin typeface="Klee Demibold" panose="02020600000000000000" pitchFamily="18" charset="-128"/>
                          <a:ea typeface="Klee Demibold" panose="02020600000000000000" pitchFamily="18" charset="-128"/>
                        </a:rPr>
                        <a:t>：</a:t>
                      </a:r>
                      <a:r>
                        <a:rPr lang="en-US" sz="1000" b="1" i="0" kern="100">
                          <a:effectLst/>
                          <a:latin typeface="Klee Demibold" panose="02020600000000000000" pitchFamily="18" charset="-128"/>
                          <a:ea typeface="Klee Demibold" panose="02020600000000000000" pitchFamily="18" charset="-128"/>
                        </a:rPr>
                        <a:t>00</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00" b="1" i="0" kern="100">
                          <a:effectLst/>
                          <a:latin typeface="Klee Demibold" panose="02020600000000000000" pitchFamily="18" charset="-128"/>
                          <a:ea typeface="Klee Demibold" panose="02020600000000000000" pitchFamily="18" charset="-128"/>
                        </a:rPr>
                        <a:t>終了</a:t>
                      </a:r>
                      <a:endParaRPr lang="ja-JP" sz="1000" b="1" i="0" kern="100">
                        <a:effectLst/>
                        <a:latin typeface="Klee Demibold" panose="02020600000000000000" pitchFamily="18" charset="-128"/>
                        <a:ea typeface="Klee Demibold" panose="020206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904755"/>
                  </a:ext>
                </a:extLst>
              </a:tr>
            </a:tbl>
          </a:graphicData>
        </a:graphic>
      </p:graphicFrame>
      <p:sp>
        <p:nvSpPr>
          <p:cNvPr id="3" name="テキスト ボックス 2">
            <a:extLst>
              <a:ext uri="{FF2B5EF4-FFF2-40B4-BE49-F238E27FC236}">
                <a16:creationId xmlns:a16="http://schemas.microsoft.com/office/drawing/2014/main" id="{71702B4A-5134-EA49-C2C7-941A27EA1EF2}"/>
              </a:ext>
            </a:extLst>
          </p:cNvPr>
          <p:cNvSpPr txBox="1"/>
          <p:nvPr/>
        </p:nvSpPr>
        <p:spPr>
          <a:xfrm>
            <a:off x="5938899" y="4185283"/>
            <a:ext cx="5911507"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000"/>
              <a:t>＜グループ討論と発表会＞</a:t>
            </a:r>
            <a:endParaRPr lang="en-US" altLang="ja-JP" sz="1000" dirty="0"/>
          </a:p>
          <a:p>
            <a:r>
              <a:rPr lang="ja-JP" altLang="en-US" sz="1000"/>
              <a:t>シナリオの一例「医師夫婦</a:t>
            </a:r>
            <a:r>
              <a:rPr lang="en-US" altLang="ja-JP" sz="1000" dirty="0"/>
              <a:t>5</a:t>
            </a:r>
            <a:r>
              <a:rPr lang="ja-JP" altLang="en-US" sz="1000"/>
              <a:t>年目。</a:t>
            </a:r>
            <a:r>
              <a:rPr lang="en-US" altLang="ja-JP" sz="1000" dirty="0"/>
              <a:t>3</a:t>
            </a:r>
            <a:r>
              <a:rPr lang="ja-JP" altLang="en-US" sz="1000"/>
              <a:t>歳と</a:t>
            </a:r>
            <a:r>
              <a:rPr lang="en-US" altLang="ja-JP" sz="1000" dirty="0"/>
              <a:t>1</a:t>
            </a:r>
            <a:r>
              <a:rPr lang="ja-JP" altLang="en-US" sz="1000"/>
              <a:t>歳の子育て中。</a:t>
            </a:r>
            <a:endParaRPr lang="en-US" altLang="ja-JP" sz="1000" dirty="0"/>
          </a:p>
          <a:p>
            <a:r>
              <a:rPr lang="ja-JP" altLang="en-US" sz="1000"/>
              <a:t>夫は外来、妻は朝から手術の予定がある。朝から子どもが</a:t>
            </a:r>
            <a:r>
              <a:rPr lang="en-US" altLang="ja-JP" sz="1000" dirty="0"/>
              <a:t>38</a:t>
            </a:r>
            <a:r>
              <a:rPr lang="ja-JP" altLang="en-US" sz="1000"/>
              <a:t>度発熱している。さてどうしよう。」</a:t>
            </a:r>
            <a:endParaRPr kumimoji="1" lang="ja-JP" altLang="en-US" sz="1000"/>
          </a:p>
        </p:txBody>
      </p:sp>
      <p:sp>
        <p:nvSpPr>
          <p:cNvPr id="4" name="テキスト ボックス 3">
            <a:extLst>
              <a:ext uri="{FF2B5EF4-FFF2-40B4-BE49-F238E27FC236}">
                <a16:creationId xmlns:a16="http://schemas.microsoft.com/office/drawing/2014/main" id="{03D69FEC-82F4-DB3B-E34D-BE71F30DB8EF}"/>
              </a:ext>
            </a:extLst>
          </p:cNvPr>
          <p:cNvSpPr txBox="1"/>
          <p:nvPr/>
        </p:nvSpPr>
        <p:spPr>
          <a:xfrm>
            <a:off x="6797201" y="6270596"/>
            <a:ext cx="2954655"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200"/>
              <a:t>妻役、夫役、子ども役、上司役、同僚役</a:t>
            </a:r>
            <a:endParaRPr kumimoji="1" lang="en-US" altLang="ja-JP" sz="1200" dirty="0"/>
          </a:p>
          <a:p>
            <a:r>
              <a:rPr lang="ja-JP" altLang="en-US" sz="1200"/>
              <a:t>それぞれの立場で考えてみて！</a:t>
            </a:r>
            <a:endParaRPr kumimoji="1" lang="ja-JP" altLang="en-US" sz="1200"/>
          </a:p>
        </p:txBody>
      </p:sp>
    </p:spTree>
    <p:extLst>
      <p:ext uri="{BB962C8B-B14F-4D97-AF65-F5344CB8AC3E}">
        <p14:creationId xmlns:p14="http://schemas.microsoft.com/office/powerpoint/2010/main" val="407842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を囲んでいる人達&#10;&#10;自動的に生成された説明">
            <a:extLst>
              <a:ext uri="{FF2B5EF4-FFF2-40B4-BE49-F238E27FC236}">
                <a16:creationId xmlns:a16="http://schemas.microsoft.com/office/drawing/2014/main" id="{F6877E5F-32D7-BC03-654E-85BACCBBD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4746" y="2484013"/>
            <a:ext cx="5911321" cy="4075310"/>
          </a:xfrm>
          <a:prstGeom prst="rect">
            <a:avLst/>
          </a:prstGeom>
        </p:spPr>
      </p:pic>
      <p:sp>
        <p:nvSpPr>
          <p:cNvPr id="2" name="タイトル 1">
            <a:extLst>
              <a:ext uri="{FF2B5EF4-FFF2-40B4-BE49-F238E27FC236}">
                <a16:creationId xmlns:a16="http://schemas.microsoft.com/office/drawing/2014/main" id="{3923C329-15D1-1902-31A6-8ABAB13E3A49}"/>
              </a:ext>
            </a:extLst>
          </p:cNvPr>
          <p:cNvSpPr>
            <a:spLocks noGrp="1"/>
          </p:cNvSpPr>
          <p:nvPr>
            <p:ph type="title"/>
          </p:nvPr>
        </p:nvSpPr>
        <p:spPr>
          <a:xfrm>
            <a:off x="302605" y="219329"/>
            <a:ext cx="12395200" cy="1325563"/>
          </a:xfrm>
        </p:spPr>
        <p:txBody>
          <a:bodyPr>
            <a:normAutofit/>
          </a:bodyPr>
          <a:lstStyle/>
          <a:p>
            <a:r>
              <a:rPr kumimoji="1" lang="ja-JP" altLang="en-US" sz="3600"/>
              <a:t>医学部医学科</a:t>
            </a:r>
            <a:r>
              <a:rPr lang="en-US" altLang="ja-JP" sz="3600" dirty="0"/>
              <a:t>5</a:t>
            </a:r>
            <a:r>
              <a:rPr kumimoji="1" lang="ja-JP" altLang="en-US" sz="3600"/>
              <a:t>年生女子学生へ「キャリアパス相談会」</a:t>
            </a:r>
          </a:p>
        </p:txBody>
      </p:sp>
      <p:pic>
        <p:nvPicPr>
          <p:cNvPr id="5" name="コンテンツ プレースホルダー 4" descr="テーブルの周りに集まっている人たち&#10;&#10;中程度の精度で自動的に生成された説明">
            <a:extLst>
              <a:ext uri="{FF2B5EF4-FFF2-40B4-BE49-F238E27FC236}">
                <a16:creationId xmlns:a16="http://schemas.microsoft.com/office/drawing/2014/main" id="{C403CCD4-98BC-D231-1134-C77905CD050F}"/>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011099" y="1692039"/>
            <a:ext cx="4185624" cy="2409427"/>
          </a:xfrm>
        </p:spPr>
      </p:pic>
      <p:sp>
        <p:nvSpPr>
          <p:cNvPr id="6" name="テキスト ボックス 5">
            <a:extLst>
              <a:ext uri="{FF2B5EF4-FFF2-40B4-BE49-F238E27FC236}">
                <a16:creationId xmlns:a16="http://schemas.microsoft.com/office/drawing/2014/main" id="{181F6D7C-6114-BBF3-B28E-E90535DF9065}"/>
              </a:ext>
            </a:extLst>
          </p:cNvPr>
          <p:cNvSpPr txBox="1"/>
          <p:nvPr/>
        </p:nvSpPr>
        <p:spPr>
          <a:xfrm>
            <a:off x="597693" y="4431401"/>
            <a:ext cx="5647458" cy="2031325"/>
          </a:xfrm>
          <a:prstGeom prst="rect">
            <a:avLst/>
          </a:prstGeom>
        </p:spPr>
        <p:style>
          <a:lnRef idx="2">
            <a:schemeClr val="accent3"/>
          </a:lnRef>
          <a:fillRef idx="1">
            <a:schemeClr val="lt1"/>
          </a:fillRef>
          <a:effectRef idx="0">
            <a:schemeClr val="accent3"/>
          </a:effectRef>
          <a:fontRef idx="minor">
            <a:schemeClr val="dk1"/>
          </a:fontRef>
        </p:style>
        <p:txBody>
          <a:bodyPr wrap="square" numCol="2" rtlCol="0">
            <a:spAutoFit/>
          </a:bodyPr>
          <a:lstStyle/>
          <a:p>
            <a:pPr algn="just"/>
            <a:r>
              <a:rPr lang="ja-JP" altLang="ja-JP" sz="1800" kern="100">
                <a:effectLst/>
                <a:latin typeface="+mn-ea"/>
                <a:cs typeface="Times New Roman" panose="02020603050405020304" pitchFamily="18" charset="0"/>
              </a:rPr>
              <a:t>呼吸器内科</a:t>
            </a:r>
            <a:r>
              <a:rPr lang="en-US" altLang="ja-JP" sz="1800" kern="100" dirty="0">
                <a:effectLst/>
                <a:latin typeface="+mn-ea"/>
                <a:cs typeface="Times New Roman" panose="02020603050405020304" pitchFamily="18" charset="0"/>
              </a:rPr>
              <a:t>	</a:t>
            </a:r>
            <a:endParaRPr lang="ja-JP" altLang="ja-JP" sz="1800" kern="100">
              <a:effectLst/>
              <a:latin typeface="+mn-ea"/>
              <a:cs typeface="Times New Roman" panose="02020603050405020304" pitchFamily="18" charset="0"/>
            </a:endParaRPr>
          </a:p>
          <a:p>
            <a:pPr algn="just"/>
            <a:r>
              <a:rPr lang="ja-JP" altLang="ja-JP" sz="1800" kern="100">
                <a:effectLst/>
                <a:latin typeface="+mn-ea"/>
                <a:cs typeface="Times New Roman" panose="02020603050405020304" pitchFamily="18" charset="0"/>
              </a:rPr>
              <a:t>血液内科</a:t>
            </a:r>
            <a:r>
              <a:rPr lang="en-US" altLang="ja-JP" sz="1800" kern="100" dirty="0">
                <a:effectLst/>
                <a:latin typeface="+mn-ea"/>
                <a:cs typeface="Times New Roman" panose="02020603050405020304" pitchFamily="18" charset="0"/>
              </a:rPr>
              <a:t>	</a:t>
            </a:r>
          </a:p>
          <a:p>
            <a:pPr algn="just"/>
            <a:r>
              <a:rPr lang="ja-JP" altLang="ja-JP" sz="1800" kern="100">
                <a:effectLst/>
                <a:latin typeface="+mn-ea"/>
                <a:cs typeface="Times New Roman" panose="02020603050405020304" pitchFamily="18" charset="0"/>
              </a:rPr>
              <a:t>研修医</a:t>
            </a:r>
            <a:r>
              <a:rPr lang="ja-JP" altLang="en-US" sz="1800" kern="100">
                <a:latin typeface="+mn-ea"/>
                <a:cs typeface="Times New Roman" panose="02020603050405020304" pitchFamily="18" charset="0"/>
              </a:rPr>
              <a:t>　</a:t>
            </a:r>
            <a:endParaRPr lang="en-US" altLang="ja-JP" sz="1800" kern="100" dirty="0">
              <a:latin typeface="+mn-ea"/>
              <a:cs typeface="Times New Roman" panose="02020603050405020304" pitchFamily="18" charset="0"/>
            </a:endParaRPr>
          </a:p>
          <a:p>
            <a:pPr algn="just"/>
            <a:r>
              <a:rPr lang="ja-JP" altLang="ja-JP" sz="1800" kern="100">
                <a:effectLst/>
                <a:latin typeface="+mn-ea"/>
                <a:cs typeface="Times New Roman" panose="02020603050405020304" pitchFamily="18" charset="0"/>
              </a:rPr>
              <a:t>皮膚科</a:t>
            </a:r>
            <a:r>
              <a:rPr lang="en-US" altLang="ja-JP" sz="1800" kern="100" dirty="0">
                <a:effectLst/>
                <a:latin typeface="+mn-ea"/>
                <a:cs typeface="Times New Roman" panose="02020603050405020304" pitchFamily="18" charset="0"/>
              </a:rPr>
              <a:t>	</a:t>
            </a:r>
            <a:r>
              <a:rPr lang="ja-JP" altLang="en-US" sz="1800" kern="100">
                <a:effectLst/>
                <a:latin typeface="+mn-ea"/>
                <a:cs typeface="Times New Roman" panose="02020603050405020304" pitchFamily="18" charset="0"/>
              </a:rPr>
              <a:t>　　　</a:t>
            </a:r>
            <a:endParaRPr lang="ja-JP" altLang="ja-JP" sz="1800" kern="100">
              <a:effectLst/>
              <a:latin typeface="+mn-ea"/>
              <a:cs typeface="Times New Roman" panose="02020603050405020304" pitchFamily="18" charset="0"/>
            </a:endParaRPr>
          </a:p>
          <a:p>
            <a:pPr algn="just"/>
            <a:r>
              <a:rPr lang="ja-JP" altLang="en-US" sz="1800" kern="100">
                <a:effectLst/>
                <a:latin typeface="+mn-ea"/>
                <a:cs typeface="Times New Roman" panose="02020603050405020304" pitchFamily="18" charset="0"/>
              </a:rPr>
              <a:t>腎臓内科　　</a:t>
            </a:r>
            <a:endParaRPr lang="en-US" altLang="ja-JP" sz="1800" kern="100" dirty="0">
              <a:effectLst/>
              <a:latin typeface="+mn-ea"/>
              <a:cs typeface="Times New Roman" panose="02020603050405020304" pitchFamily="18" charset="0"/>
            </a:endParaRPr>
          </a:p>
          <a:p>
            <a:pPr algn="just"/>
            <a:r>
              <a:rPr lang="ja-JP" altLang="en-US" sz="1800" kern="100">
                <a:effectLst/>
                <a:latin typeface="+mn-ea"/>
                <a:cs typeface="Times New Roman" panose="02020603050405020304" pitchFamily="18" charset="0"/>
              </a:rPr>
              <a:t>高度救命救急センター</a:t>
            </a:r>
            <a:r>
              <a:rPr lang="ja-JP" altLang="en-US" sz="1800" kern="100">
                <a:latin typeface="+mn-ea"/>
                <a:cs typeface="Times New Roman" panose="02020603050405020304" pitchFamily="18" charset="0"/>
              </a:rPr>
              <a:t>　</a:t>
            </a:r>
            <a:endParaRPr lang="en-US" altLang="ja-JP" sz="1800" kern="100" dirty="0">
              <a:effectLst/>
              <a:latin typeface="+mn-ea"/>
              <a:cs typeface="Times New Roman" panose="02020603050405020304" pitchFamily="18" charset="0"/>
            </a:endParaRPr>
          </a:p>
          <a:p>
            <a:pPr algn="just"/>
            <a:r>
              <a:rPr lang="ja-JP" altLang="ja-JP" sz="1800" kern="100">
                <a:effectLst/>
                <a:latin typeface="+mn-ea"/>
                <a:cs typeface="Times New Roman" panose="02020603050405020304" pitchFamily="18" charset="0"/>
              </a:rPr>
              <a:t>医学生物学</a:t>
            </a:r>
            <a:r>
              <a:rPr lang="en-US" altLang="ja-JP" sz="1800" kern="100" dirty="0">
                <a:effectLst/>
                <a:latin typeface="+mn-ea"/>
                <a:cs typeface="Times New Roman" panose="02020603050405020304" pitchFamily="18" charset="0"/>
              </a:rPr>
              <a:t>(</a:t>
            </a:r>
            <a:r>
              <a:rPr lang="ja-JP" altLang="en-US" sz="1800" kern="100">
                <a:effectLst/>
                <a:latin typeface="+mn-ea"/>
                <a:cs typeface="Times New Roman" panose="02020603050405020304" pitchFamily="18" charset="0"/>
              </a:rPr>
              <a:t>基礎系</a:t>
            </a:r>
            <a:r>
              <a:rPr lang="en-US" altLang="ja-JP" sz="1800" kern="100" dirty="0">
                <a:effectLst/>
                <a:latin typeface="+mn-ea"/>
                <a:cs typeface="Times New Roman" panose="02020603050405020304" pitchFamily="18" charset="0"/>
              </a:rPr>
              <a:t>)</a:t>
            </a:r>
            <a:r>
              <a:rPr lang="ja-JP" altLang="en-US" sz="1800" kern="100">
                <a:effectLst/>
                <a:latin typeface="+mn-ea"/>
                <a:cs typeface="Times New Roman" panose="02020603050405020304" pitchFamily="18" charset="0"/>
              </a:rPr>
              <a:t>　</a:t>
            </a:r>
            <a:endParaRPr lang="ja-JP" altLang="ja-JP" sz="1800" kern="100">
              <a:effectLst/>
              <a:latin typeface="+mn-ea"/>
              <a:cs typeface="Times New Roman" panose="02020603050405020304" pitchFamily="18" charset="0"/>
            </a:endParaRPr>
          </a:p>
          <a:p>
            <a:pPr algn="just"/>
            <a:r>
              <a:rPr lang="ja-JP" altLang="ja-JP" sz="1800" kern="100">
                <a:effectLst/>
                <a:latin typeface="+mn-ea"/>
                <a:cs typeface="Times New Roman" panose="02020603050405020304" pitchFamily="18" charset="0"/>
              </a:rPr>
              <a:t>循環器内科</a:t>
            </a:r>
            <a:endParaRPr lang="en-US" altLang="ja-JP" sz="1800" kern="100" dirty="0">
              <a:effectLst/>
              <a:latin typeface="+mn-ea"/>
              <a:cs typeface="Times New Roman" panose="02020603050405020304" pitchFamily="18" charset="0"/>
            </a:endParaRPr>
          </a:p>
          <a:p>
            <a:pPr algn="just"/>
            <a:r>
              <a:rPr lang="ja-JP" altLang="ja-JP" sz="1800" kern="100">
                <a:effectLst/>
                <a:latin typeface="+mn-ea"/>
                <a:cs typeface="Times New Roman" panose="02020603050405020304" pitchFamily="18" charset="0"/>
              </a:rPr>
              <a:t>総合診療科</a:t>
            </a:r>
            <a:endParaRPr lang="en-US" altLang="ja-JP" sz="1800" kern="100" dirty="0">
              <a:effectLst/>
              <a:latin typeface="+mn-ea"/>
              <a:cs typeface="Times New Roman" panose="02020603050405020304" pitchFamily="18" charset="0"/>
            </a:endParaRPr>
          </a:p>
          <a:p>
            <a:pPr algn="just"/>
            <a:r>
              <a:rPr lang="ja-JP" altLang="en-US" sz="1800" kern="100">
                <a:effectLst/>
                <a:latin typeface="+mn-ea"/>
                <a:cs typeface="Times New Roman" panose="02020603050405020304" pitchFamily="18" charset="0"/>
              </a:rPr>
              <a:t>耳鼻咽喉科・頭頸部外科</a:t>
            </a:r>
            <a:endParaRPr lang="en-US" altLang="ja-JP" sz="1800" kern="100" dirty="0">
              <a:effectLst/>
              <a:latin typeface="+mn-ea"/>
              <a:cs typeface="Times New Roman" panose="02020603050405020304" pitchFamily="18" charset="0"/>
            </a:endParaRPr>
          </a:p>
          <a:p>
            <a:pPr algn="just"/>
            <a:r>
              <a:rPr lang="ja-JP" altLang="ja-JP" sz="1800" kern="100">
                <a:effectLst/>
                <a:latin typeface="+mn-ea"/>
                <a:cs typeface="Times New Roman" panose="02020603050405020304" pitchFamily="18" charset="0"/>
              </a:rPr>
              <a:t>小児科</a:t>
            </a:r>
          </a:p>
          <a:p>
            <a:pPr algn="just"/>
            <a:r>
              <a:rPr lang="ja-JP" altLang="ja-JP" sz="1800" kern="100">
                <a:effectLst/>
                <a:latin typeface="+mn-ea"/>
                <a:cs typeface="Times New Roman" panose="02020603050405020304" pitchFamily="18" charset="0"/>
              </a:rPr>
              <a:t>脳神経外科</a:t>
            </a:r>
            <a:r>
              <a:rPr lang="en-US" altLang="ja-JP" sz="1800" kern="100" dirty="0">
                <a:effectLst/>
                <a:latin typeface="+mn-ea"/>
                <a:cs typeface="Times New Roman" panose="02020603050405020304" pitchFamily="18" charset="0"/>
              </a:rPr>
              <a:t>	</a:t>
            </a:r>
          </a:p>
          <a:p>
            <a:pPr algn="just"/>
            <a:r>
              <a:rPr lang="ja-JP" altLang="ja-JP" sz="1800" kern="100">
                <a:effectLst/>
                <a:latin typeface="+mn-ea"/>
                <a:cs typeface="Times New Roman" panose="02020603050405020304" pitchFamily="18" charset="0"/>
              </a:rPr>
              <a:t>心臓血管外科</a:t>
            </a:r>
            <a:r>
              <a:rPr lang="ja-JP" altLang="en-US" sz="1800" kern="100">
                <a:effectLst/>
                <a:latin typeface="+mn-ea"/>
                <a:cs typeface="Times New Roman" panose="02020603050405020304" pitchFamily="18" charset="0"/>
              </a:rPr>
              <a:t>　</a:t>
            </a:r>
            <a:endParaRPr kumimoji="1" lang="ja-JP" altLang="en-US">
              <a:latin typeface="+mn-ea"/>
            </a:endParaRPr>
          </a:p>
        </p:txBody>
      </p:sp>
      <p:sp>
        <p:nvSpPr>
          <p:cNvPr id="13" name="テキスト ボックス 12">
            <a:extLst>
              <a:ext uri="{FF2B5EF4-FFF2-40B4-BE49-F238E27FC236}">
                <a16:creationId xmlns:a16="http://schemas.microsoft.com/office/drawing/2014/main" id="{4B46E6E0-F192-C36D-93F1-180001F510F9}"/>
              </a:ext>
            </a:extLst>
          </p:cNvPr>
          <p:cNvSpPr txBox="1"/>
          <p:nvPr/>
        </p:nvSpPr>
        <p:spPr>
          <a:xfrm>
            <a:off x="1729854" y="4061724"/>
            <a:ext cx="3108846" cy="372138"/>
          </a:xfrm>
          <a:prstGeom prst="rect">
            <a:avLst/>
          </a:prstGeom>
          <a:noFill/>
        </p:spPr>
        <p:txBody>
          <a:bodyPr wrap="square" rtlCol="0">
            <a:spAutoFit/>
          </a:bodyPr>
          <a:lstStyle/>
          <a:p>
            <a:r>
              <a:rPr kumimoji="1" lang="ja-JP" altLang="en-US"/>
              <a:t>＜</a:t>
            </a:r>
            <a:r>
              <a:rPr lang="ja-JP" altLang="en-US" sz="1800" kern="100">
                <a:effectLst/>
                <a:latin typeface="+mn-ea"/>
                <a:cs typeface="Times New Roman" panose="02020603050405020304" pitchFamily="18" charset="0"/>
              </a:rPr>
              <a:t>参加女性</a:t>
            </a:r>
            <a:r>
              <a:rPr lang="ja-JP" altLang="en-US" kern="100">
                <a:latin typeface="+mn-ea"/>
                <a:cs typeface="Times New Roman" panose="02020603050405020304" pitchFamily="18" charset="0"/>
              </a:rPr>
              <a:t>医師の診療科</a:t>
            </a:r>
            <a:r>
              <a:rPr kumimoji="1" lang="ja-JP" altLang="en-US"/>
              <a:t>＞</a:t>
            </a:r>
          </a:p>
        </p:txBody>
      </p:sp>
      <p:sp>
        <p:nvSpPr>
          <p:cNvPr id="14" name="テキスト ボックス 13">
            <a:extLst>
              <a:ext uri="{FF2B5EF4-FFF2-40B4-BE49-F238E27FC236}">
                <a16:creationId xmlns:a16="http://schemas.microsoft.com/office/drawing/2014/main" id="{D5474F40-01A2-BD78-02BF-791E64FE4E03}"/>
              </a:ext>
            </a:extLst>
          </p:cNvPr>
          <p:cNvSpPr txBox="1"/>
          <p:nvPr/>
        </p:nvSpPr>
        <p:spPr>
          <a:xfrm>
            <a:off x="765702" y="1222942"/>
            <a:ext cx="10700365" cy="707886"/>
          </a:xfrm>
          <a:prstGeom prst="rect">
            <a:avLst/>
          </a:prstGeom>
          <a:solidFill>
            <a:schemeClr val="accent6">
              <a:alpha val="68425"/>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rPr>
              <a:t>目的：今後のキャリアやライフイベントの中で、様々な働き方の選択肢があることを知る。</a:t>
            </a:r>
            <a:endParaRPr kumimoji="1" lang="en-US" altLang="ja-JP" sz="2000" b="0" i="0" u="none" strike="noStrike" kern="1200" cap="none" spc="0" normalizeH="0" baseline="0" noProof="0" dirty="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rPr>
              <a:t>→女性医師の離職や診療科の偏在を防ぐ。</a:t>
            </a:r>
          </a:p>
        </p:txBody>
      </p:sp>
    </p:spTree>
    <p:extLst>
      <p:ext uri="{BB962C8B-B14F-4D97-AF65-F5344CB8AC3E}">
        <p14:creationId xmlns:p14="http://schemas.microsoft.com/office/powerpoint/2010/main" val="166216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E5B59-0D65-D1E1-FCE5-7009988869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7278317-9470-1B58-9494-EA3A35B6B52B}"/>
              </a:ext>
            </a:extLst>
          </p:cNvPr>
          <p:cNvSpPr>
            <a:spLocks noGrp="1"/>
          </p:cNvSpPr>
          <p:nvPr>
            <p:ph type="title"/>
          </p:nvPr>
        </p:nvSpPr>
        <p:spPr>
          <a:xfrm>
            <a:off x="302605" y="219329"/>
            <a:ext cx="12395200" cy="1325563"/>
          </a:xfrm>
        </p:spPr>
        <p:txBody>
          <a:bodyPr>
            <a:normAutofit/>
          </a:bodyPr>
          <a:lstStyle/>
          <a:p>
            <a:r>
              <a:rPr kumimoji="1" lang="ja-JP" altLang="en-US" sz="3600"/>
              <a:t>「女性医師交流会」</a:t>
            </a:r>
          </a:p>
        </p:txBody>
      </p:sp>
      <p:sp>
        <p:nvSpPr>
          <p:cNvPr id="13" name="テキスト ボックス 12">
            <a:extLst>
              <a:ext uri="{FF2B5EF4-FFF2-40B4-BE49-F238E27FC236}">
                <a16:creationId xmlns:a16="http://schemas.microsoft.com/office/drawing/2014/main" id="{2DD9F362-CE07-DB4A-A4B7-8BD6305D856E}"/>
              </a:ext>
            </a:extLst>
          </p:cNvPr>
          <p:cNvSpPr txBox="1"/>
          <p:nvPr/>
        </p:nvSpPr>
        <p:spPr>
          <a:xfrm>
            <a:off x="1729854" y="3811227"/>
            <a:ext cx="3108846" cy="372138"/>
          </a:xfrm>
          <a:prstGeom prst="rect">
            <a:avLst/>
          </a:prstGeom>
          <a:noFill/>
        </p:spPr>
        <p:txBody>
          <a:bodyPr wrap="square" rtlCol="0">
            <a:spAutoFit/>
          </a:bodyPr>
          <a:lstStyle/>
          <a:p>
            <a:r>
              <a:rPr kumimoji="1" lang="ja-JP" altLang="en-US"/>
              <a:t>＜</a:t>
            </a:r>
            <a:r>
              <a:rPr lang="ja-JP" altLang="en-US" sz="1800" kern="100">
                <a:effectLst/>
                <a:latin typeface="+mn-ea"/>
                <a:cs typeface="Times New Roman" panose="02020603050405020304" pitchFamily="18" charset="0"/>
              </a:rPr>
              <a:t>参加女性</a:t>
            </a:r>
            <a:r>
              <a:rPr lang="ja-JP" altLang="en-US" kern="100">
                <a:latin typeface="+mn-ea"/>
                <a:cs typeface="Times New Roman" panose="02020603050405020304" pitchFamily="18" charset="0"/>
              </a:rPr>
              <a:t>医師の診療科</a:t>
            </a:r>
            <a:r>
              <a:rPr kumimoji="1" lang="ja-JP" altLang="en-US"/>
              <a:t>＞</a:t>
            </a:r>
          </a:p>
        </p:txBody>
      </p:sp>
      <p:sp>
        <p:nvSpPr>
          <p:cNvPr id="14" name="テキスト ボックス 13">
            <a:extLst>
              <a:ext uri="{FF2B5EF4-FFF2-40B4-BE49-F238E27FC236}">
                <a16:creationId xmlns:a16="http://schemas.microsoft.com/office/drawing/2014/main" id="{9ECF9F85-3B39-089C-F6D7-D34448C21767}"/>
              </a:ext>
            </a:extLst>
          </p:cNvPr>
          <p:cNvSpPr txBox="1"/>
          <p:nvPr/>
        </p:nvSpPr>
        <p:spPr>
          <a:xfrm>
            <a:off x="765702" y="1222942"/>
            <a:ext cx="10700365" cy="707886"/>
          </a:xfrm>
          <a:prstGeom prst="rect">
            <a:avLst/>
          </a:prstGeom>
          <a:solidFill>
            <a:schemeClr val="accent6">
              <a:alpha val="68425"/>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rPr>
              <a:t>目的：診療科、世代を超えて交流することで、現場の声を拾い上げたり、ロールモデルを見つけたりすることができる。</a:t>
            </a:r>
          </a:p>
        </p:txBody>
      </p:sp>
      <p:pic>
        <p:nvPicPr>
          <p:cNvPr id="9" name="図 8">
            <a:extLst>
              <a:ext uri="{FF2B5EF4-FFF2-40B4-BE49-F238E27FC236}">
                <a16:creationId xmlns:a16="http://schemas.microsoft.com/office/drawing/2014/main" id="{745DDC82-43C8-D647-66D2-CB16D0E56CA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534602" y="2094882"/>
            <a:ext cx="5149035" cy="3432690"/>
          </a:xfrm>
          <a:prstGeom prst="rect">
            <a:avLst/>
          </a:prstGeom>
        </p:spPr>
      </p:pic>
      <p:pic>
        <p:nvPicPr>
          <p:cNvPr id="4" name="図 3" descr="テーブルを囲む人々&#10;&#10;AI によって生成されたコンテンツは間違っている可能性があります。">
            <a:extLst>
              <a:ext uri="{FF2B5EF4-FFF2-40B4-BE49-F238E27FC236}">
                <a16:creationId xmlns:a16="http://schemas.microsoft.com/office/drawing/2014/main" id="{CBBEC113-B558-44E3-1119-DCE32E341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2427" y="3266966"/>
            <a:ext cx="5808185" cy="3262623"/>
          </a:xfrm>
          <a:prstGeom prst="rect">
            <a:avLst/>
          </a:prstGeom>
        </p:spPr>
      </p:pic>
      <p:sp>
        <p:nvSpPr>
          <p:cNvPr id="5" name="テキスト ボックス 4">
            <a:extLst>
              <a:ext uri="{FF2B5EF4-FFF2-40B4-BE49-F238E27FC236}">
                <a16:creationId xmlns:a16="http://schemas.microsoft.com/office/drawing/2014/main" id="{B9759139-A712-BAD9-A812-B0914C938468}"/>
              </a:ext>
            </a:extLst>
          </p:cNvPr>
          <p:cNvSpPr txBox="1"/>
          <p:nvPr/>
        </p:nvSpPr>
        <p:spPr>
          <a:xfrm>
            <a:off x="5971525" y="2281321"/>
            <a:ext cx="5262979" cy="923330"/>
          </a:xfrm>
          <a:prstGeom prst="rect">
            <a:avLst/>
          </a:prstGeom>
          <a:noFill/>
        </p:spPr>
        <p:txBody>
          <a:bodyPr wrap="none" rtlCol="0">
            <a:spAutoFit/>
          </a:bodyPr>
          <a:lstStyle/>
          <a:p>
            <a:r>
              <a:rPr kumimoji="1" lang="ja-JP" altLang="en-US"/>
              <a:t>最新</a:t>
            </a:r>
            <a:r>
              <a:rPr lang="ja-JP" altLang="en-US"/>
              <a:t>の</a:t>
            </a:r>
            <a:r>
              <a:rPr kumimoji="1" lang="ja-JP" altLang="en-US"/>
              <a:t>家事の外注、シッターさんなどの情報は？</a:t>
            </a:r>
            <a:endParaRPr kumimoji="1" lang="en-US" altLang="ja-JP" dirty="0"/>
          </a:p>
          <a:p>
            <a:r>
              <a:rPr lang="ja-JP" altLang="en-US"/>
              <a:t>現実、子育てしながら両立可能？</a:t>
            </a:r>
            <a:endParaRPr lang="en-US" altLang="ja-JP" dirty="0"/>
          </a:p>
          <a:p>
            <a:r>
              <a:rPr lang="ja-JP" altLang="en-US"/>
              <a:t>手術や病棟、当直はどうしてる？</a:t>
            </a:r>
            <a:endParaRPr kumimoji="1" lang="en-US" altLang="ja-JP" dirty="0"/>
          </a:p>
        </p:txBody>
      </p:sp>
      <p:sp>
        <p:nvSpPr>
          <p:cNvPr id="6" name="テキスト ボックス 5">
            <a:extLst>
              <a:ext uri="{FF2B5EF4-FFF2-40B4-BE49-F238E27FC236}">
                <a16:creationId xmlns:a16="http://schemas.microsoft.com/office/drawing/2014/main" id="{B38F9B29-5CEA-456F-7E9D-613A60D82FC2}"/>
              </a:ext>
            </a:extLst>
          </p:cNvPr>
          <p:cNvSpPr txBox="1"/>
          <p:nvPr/>
        </p:nvSpPr>
        <p:spPr>
          <a:xfrm>
            <a:off x="353884" y="5778108"/>
            <a:ext cx="7571303" cy="646331"/>
          </a:xfrm>
          <a:prstGeom prst="rect">
            <a:avLst/>
          </a:prstGeom>
          <a:noFill/>
        </p:spPr>
        <p:txBody>
          <a:bodyPr wrap="none" rtlCol="0">
            <a:spAutoFit/>
          </a:bodyPr>
          <a:lstStyle/>
          <a:p>
            <a:r>
              <a:rPr kumimoji="1" lang="ja-JP" altLang="en-US"/>
              <a:t>閉鎖的な医局の中で、ジェンダーによる不当な扱い、</a:t>
            </a:r>
            <a:endParaRPr kumimoji="1" lang="en-US" altLang="ja-JP" dirty="0"/>
          </a:p>
          <a:p>
            <a:r>
              <a:rPr kumimoji="1" lang="ja-JP" altLang="en-US"/>
              <a:t>言動を受けていないか、何かあれば早期発見のきっかけにもなります。</a:t>
            </a:r>
          </a:p>
        </p:txBody>
      </p:sp>
    </p:spTree>
    <p:extLst>
      <p:ext uri="{BB962C8B-B14F-4D97-AF65-F5344CB8AC3E}">
        <p14:creationId xmlns:p14="http://schemas.microsoft.com/office/powerpoint/2010/main" val="14001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C99DF-0DB8-271B-F626-CA519A4F5089}"/>
              </a:ext>
            </a:extLst>
          </p:cNvPr>
          <p:cNvSpPr>
            <a:spLocks noGrp="1"/>
          </p:cNvSpPr>
          <p:nvPr>
            <p:ph type="title"/>
          </p:nvPr>
        </p:nvSpPr>
        <p:spPr/>
        <p:txBody>
          <a:bodyPr/>
          <a:lstStyle/>
          <a:p>
            <a:r>
              <a:rPr kumimoji="1" lang="ja-JP" altLang="en-US"/>
              <a:t>男性医療人パパの会</a:t>
            </a:r>
          </a:p>
        </p:txBody>
      </p:sp>
      <p:pic>
        <p:nvPicPr>
          <p:cNvPr id="5" name="コンテンツ プレースホルダー 4" descr="男性の写真のコラージュ&#10;&#10;AI によって生成されたコンテンツは間違っている可能性があります。">
            <a:extLst>
              <a:ext uri="{FF2B5EF4-FFF2-40B4-BE49-F238E27FC236}">
                <a16:creationId xmlns:a16="http://schemas.microsoft.com/office/drawing/2014/main" id="{553EF890-771A-176F-7798-D23B99680CA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756848" y="3191614"/>
            <a:ext cx="4770088" cy="2683174"/>
          </a:xfrm>
        </p:spPr>
      </p:pic>
      <p:pic>
        <p:nvPicPr>
          <p:cNvPr id="7" name="図 6">
            <a:extLst>
              <a:ext uri="{FF2B5EF4-FFF2-40B4-BE49-F238E27FC236}">
                <a16:creationId xmlns:a16="http://schemas.microsoft.com/office/drawing/2014/main" id="{50DD269D-C206-6CDB-B6F8-FA4287F328EA}"/>
              </a:ext>
            </a:extLst>
          </p:cNvPr>
          <p:cNvPicPr>
            <a:picLocks noChangeAspect="1"/>
          </p:cNvPicPr>
          <p:nvPr/>
        </p:nvPicPr>
        <p:blipFill>
          <a:blip r:embed="rId3"/>
          <a:stretch>
            <a:fillRect/>
          </a:stretch>
        </p:blipFill>
        <p:spPr>
          <a:xfrm>
            <a:off x="529966" y="2707810"/>
            <a:ext cx="2466048" cy="3562072"/>
          </a:xfrm>
          <a:prstGeom prst="rect">
            <a:avLst/>
          </a:prstGeom>
        </p:spPr>
      </p:pic>
      <p:sp>
        <p:nvSpPr>
          <p:cNvPr id="8" name="テキスト ボックス 7">
            <a:extLst>
              <a:ext uri="{FF2B5EF4-FFF2-40B4-BE49-F238E27FC236}">
                <a16:creationId xmlns:a16="http://schemas.microsoft.com/office/drawing/2014/main" id="{E80CCE8B-D480-9D15-5F30-2DB37BCF28CE}"/>
              </a:ext>
            </a:extLst>
          </p:cNvPr>
          <p:cNvSpPr txBox="1"/>
          <p:nvPr/>
        </p:nvSpPr>
        <p:spPr>
          <a:xfrm>
            <a:off x="765702" y="1304830"/>
            <a:ext cx="11074941" cy="707886"/>
          </a:xfrm>
          <a:prstGeom prst="rect">
            <a:avLst/>
          </a:prstGeom>
          <a:solidFill>
            <a:schemeClr val="accent3">
              <a:alpha val="68425"/>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rPr>
              <a:t>目的：男性医師育児世代の情報交換会。医師の世界ではまだややハードル高めの男性育児休業取得率の向上に向け、</a:t>
            </a:r>
            <a:r>
              <a:rPr lang="ja-JP" altLang="en-US" sz="2000">
                <a:solidFill>
                  <a:prstClr val="black"/>
                </a:solidFill>
                <a:latin typeface="Tsukushi A Round Gothic Regular" panose="02020400000000000000" pitchFamily="18" charset="-128"/>
                <a:ea typeface="Tsukushi A Round Gothic Regular" panose="02020400000000000000" pitchFamily="18" charset="-128"/>
              </a:rPr>
              <a:t>変わりゆく男性の育児家事参加の現状を共有</a:t>
            </a:r>
            <a:endParaRPr kumimoji="1" lang="en-US" altLang="ja-JP" sz="2000" b="0" i="0" u="none" strike="noStrike" kern="1200" cap="none" spc="0" normalizeH="0" baseline="0" noProof="0" dirty="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endParaRPr>
          </a:p>
        </p:txBody>
      </p:sp>
      <p:pic>
        <p:nvPicPr>
          <p:cNvPr id="4" name="図 3" descr="屋内, 天井, 人, 立つ が含まれている画像&#10;&#10;AI によって生成されたコンテンツは間違っている可能性があります。">
            <a:extLst>
              <a:ext uri="{FF2B5EF4-FFF2-40B4-BE49-F238E27FC236}">
                <a16:creationId xmlns:a16="http://schemas.microsoft.com/office/drawing/2014/main" id="{DBFDE4D3-A2CB-51CA-C10F-F8266BFFCD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6196" y="3059470"/>
            <a:ext cx="3778516" cy="2830124"/>
          </a:xfrm>
          <a:prstGeom prst="rect">
            <a:avLst/>
          </a:prstGeom>
        </p:spPr>
      </p:pic>
      <p:sp>
        <p:nvSpPr>
          <p:cNvPr id="6" name="テキスト ボックス 5">
            <a:extLst>
              <a:ext uri="{FF2B5EF4-FFF2-40B4-BE49-F238E27FC236}">
                <a16:creationId xmlns:a16="http://schemas.microsoft.com/office/drawing/2014/main" id="{50997711-CF7A-728D-547F-8B78031F7DB2}"/>
              </a:ext>
            </a:extLst>
          </p:cNvPr>
          <p:cNvSpPr txBox="1"/>
          <p:nvPr/>
        </p:nvSpPr>
        <p:spPr>
          <a:xfrm>
            <a:off x="1732690" y="2286248"/>
            <a:ext cx="4570482" cy="369332"/>
          </a:xfrm>
          <a:prstGeom prst="rect">
            <a:avLst/>
          </a:prstGeom>
          <a:noFill/>
        </p:spPr>
        <p:txBody>
          <a:bodyPr wrap="none" rtlCol="0">
            <a:spAutoFit/>
          </a:bodyPr>
          <a:lstStyle/>
          <a:p>
            <a:r>
              <a:rPr kumimoji="1" lang="ja-JP" altLang="en-US"/>
              <a:t>育休パパ座談会＆親子オンライン料理教室</a:t>
            </a:r>
          </a:p>
        </p:txBody>
      </p:sp>
      <p:sp>
        <p:nvSpPr>
          <p:cNvPr id="9" name="テキスト ボックス 8">
            <a:extLst>
              <a:ext uri="{FF2B5EF4-FFF2-40B4-BE49-F238E27FC236}">
                <a16:creationId xmlns:a16="http://schemas.microsoft.com/office/drawing/2014/main" id="{9AE09797-2460-5778-6611-10C35422DB00}"/>
              </a:ext>
            </a:extLst>
          </p:cNvPr>
          <p:cNvSpPr txBox="1"/>
          <p:nvPr/>
        </p:nvSpPr>
        <p:spPr>
          <a:xfrm>
            <a:off x="7069919" y="2132877"/>
            <a:ext cx="5149377" cy="923330"/>
          </a:xfrm>
          <a:prstGeom prst="rect">
            <a:avLst/>
          </a:prstGeom>
          <a:noFill/>
        </p:spPr>
        <p:txBody>
          <a:bodyPr wrap="square" rtlCol="0">
            <a:spAutoFit/>
          </a:bodyPr>
          <a:lstStyle/>
          <a:p>
            <a:r>
              <a:rPr lang="ja-JP" altLang="en-US" b="0" i="0" u="none" strike="noStrike">
                <a:solidFill>
                  <a:srgbClr val="222222"/>
                </a:solidFill>
                <a:effectLst/>
                <a:latin typeface="Arial" panose="020B0604020202020204" pitchFamily="34" charset="0"/>
              </a:rPr>
              <a:t>大分県子育てパパ支援事業の企業向け出前講座</a:t>
            </a:r>
            <a:endParaRPr lang="en-US" altLang="ja-JP" b="0" i="0" u="none" strike="noStrike" dirty="0">
              <a:solidFill>
                <a:srgbClr val="222222"/>
              </a:solidFill>
              <a:effectLst/>
              <a:latin typeface="Arial" panose="020B0604020202020204" pitchFamily="34" charset="0"/>
            </a:endParaRPr>
          </a:p>
          <a:p>
            <a:r>
              <a:rPr lang="en" altLang="ja-JP" b="0" i="0" u="none" strike="noStrike" dirty="0">
                <a:solidFill>
                  <a:srgbClr val="222222"/>
                </a:solidFill>
                <a:effectLst/>
                <a:latin typeface="Arial" panose="020B0604020202020204" pitchFamily="34" charset="0"/>
              </a:rPr>
              <a:t>NPO</a:t>
            </a:r>
            <a:r>
              <a:rPr lang="ja-JP" altLang="en-US" b="0" i="0" u="none" strike="noStrike">
                <a:solidFill>
                  <a:srgbClr val="222222"/>
                </a:solidFill>
                <a:effectLst/>
                <a:latin typeface="Arial" panose="020B0604020202020204" pitchFamily="34" charset="0"/>
              </a:rPr>
              <a:t>法人ファザーリング・ジャパン九州の</a:t>
            </a:r>
            <a:endParaRPr lang="en-US" altLang="ja-JP" b="0" i="0" u="none" strike="noStrike" dirty="0">
              <a:solidFill>
                <a:srgbClr val="222222"/>
              </a:solidFill>
              <a:effectLst/>
              <a:latin typeface="Arial" panose="020B0604020202020204" pitchFamily="34" charset="0"/>
            </a:endParaRPr>
          </a:p>
          <a:p>
            <a:r>
              <a:rPr lang="ja-JP" altLang="en-US" b="0" i="0" u="none" strike="noStrike">
                <a:solidFill>
                  <a:srgbClr val="222222"/>
                </a:solidFill>
                <a:effectLst/>
                <a:latin typeface="Arial" panose="020B0604020202020204" pitchFamily="34" charset="0"/>
              </a:rPr>
              <a:t>講師による講演</a:t>
            </a:r>
            <a:r>
              <a:rPr lang="en-US" altLang="ja-JP" b="0" i="0" u="none" strike="noStrike" dirty="0">
                <a:solidFill>
                  <a:srgbClr val="222222"/>
                </a:solidFill>
                <a:effectLst/>
                <a:latin typeface="Arial" panose="020B0604020202020204" pitchFamily="34" charset="0"/>
              </a:rPr>
              <a:t>+</a:t>
            </a:r>
            <a:r>
              <a:rPr lang="ja-JP" altLang="en-US" b="0" i="0" u="none" strike="noStrike">
                <a:solidFill>
                  <a:srgbClr val="222222"/>
                </a:solidFill>
                <a:effectLst/>
                <a:latin typeface="Arial" panose="020B0604020202020204" pitchFamily="34" charset="0"/>
              </a:rPr>
              <a:t>ワークショップ</a:t>
            </a:r>
            <a:endParaRPr kumimoji="1" lang="ja-JP" altLang="en-US"/>
          </a:p>
        </p:txBody>
      </p:sp>
    </p:spTree>
    <p:extLst>
      <p:ext uri="{BB962C8B-B14F-4D97-AF65-F5344CB8AC3E}">
        <p14:creationId xmlns:p14="http://schemas.microsoft.com/office/powerpoint/2010/main" val="220185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EEE19-7A10-8CB5-6326-8A60BF9ECFCE}"/>
              </a:ext>
            </a:extLst>
          </p:cNvPr>
          <p:cNvSpPr>
            <a:spLocks noGrp="1"/>
          </p:cNvSpPr>
          <p:nvPr>
            <p:ph type="title"/>
          </p:nvPr>
        </p:nvSpPr>
        <p:spPr/>
        <p:txBody>
          <a:bodyPr>
            <a:normAutofit fontScale="90000"/>
          </a:bodyPr>
          <a:lstStyle/>
          <a:p>
            <a:r>
              <a:rPr lang="ja-JP" altLang="en-US"/>
              <a:t>「</a:t>
            </a:r>
            <a:r>
              <a:rPr kumimoji="1" lang="ja-JP" altLang="en-US"/>
              <a:t>キャリアパスサポートブック」の作成</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089234B4-0667-1527-287C-F9930B6D00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864" y="2088924"/>
            <a:ext cx="2962693" cy="4271997"/>
          </a:xfrm>
          <a:prstGeom prst="rect">
            <a:avLst/>
          </a:prstGeom>
        </p:spPr>
      </p:pic>
      <p:pic>
        <p:nvPicPr>
          <p:cNvPr id="12" name="図 11" descr="テキスト&#10;&#10;AI によって生成されたコンテンツは間違っている可能性があります。">
            <a:extLst>
              <a:ext uri="{FF2B5EF4-FFF2-40B4-BE49-F238E27FC236}">
                <a16:creationId xmlns:a16="http://schemas.microsoft.com/office/drawing/2014/main" id="{030434B6-F36F-5C9C-BA0D-A873350B5F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7537" y="2163874"/>
            <a:ext cx="5836885" cy="4176965"/>
          </a:xfrm>
          <a:prstGeom prst="rect">
            <a:avLst/>
          </a:prstGeom>
        </p:spPr>
      </p:pic>
      <p:pic>
        <p:nvPicPr>
          <p:cNvPr id="16" name="図 15" descr="テキスト&#10;&#10;AI によって生成されたコンテンツは間違っている可能性があります。">
            <a:extLst>
              <a:ext uri="{FF2B5EF4-FFF2-40B4-BE49-F238E27FC236}">
                <a16:creationId xmlns:a16="http://schemas.microsoft.com/office/drawing/2014/main" id="{70827E8D-90F0-0E2C-B22A-7DDB2503A5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6895" y="2573171"/>
            <a:ext cx="5565105" cy="4176965"/>
          </a:xfrm>
          <a:prstGeom prst="rect">
            <a:avLst/>
          </a:prstGeom>
        </p:spPr>
      </p:pic>
      <p:sp>
        <p:nvSpPr>
          <p:cNvPr id="7" name="テキスト ボックス 6">
            <a:extLst>
              <a:ext uri="{FF2B5EF4-FFF2-40B4-BE49-F238E27FC236}">
                <a16:creationId xmlns:a16="http://schemas.microsoft.com/office/drawing/2014/main" id="{223363C4-3ACA-D138-92F3-2F0551EDCD39}"/>
              </a:ext>
            </a:extLst>
          </p:cNvPr>
          <p:cNvSpPr txBox="1"/>
          <p:nvPr/>
        </p:nvSpPr>
        <p:spPr>
          <a:xfrm>
            <a:off x="670166" y="1326950"/>
            <a:ext cx="11074941" cy="707886"/>
          </a:xfrm>
          <a:prstGeom prst="rect">
            <a:avLst/>
          </a:prstGeom>
          <a:solidFill>
            <a:schemeClr val="accent2">
              <a:alpha val="68425"/>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rPr>
              <a:t>目的：大分県内の病院のサポート体制（育児休業、病児保育、時短勤務の可否）や、復職した際のプログラムを公表する</a:t>
            </a:r>
            <a:r>
              <a:rPr lang="ja-JP" altLang="en-US" sz="2000">
                <a:solidFill>
                  <a:prstClr val="black"/>
                </a:solidFill>
                <a:latin typeface="Tsukushi A Round Gothic Regular" panose="02020400000000000000" pitchFamily="18" charset="-128"/>
                <a:ea typeface="Tsukushi A Round Gothic Regular" panose="02020400000000000000" pitchFamily="18" charset="-128"/>
              </a:rPr>
              <a:t>。復職した時の不安を軽減する。</a:t>
            </a:r>
            <a:endParaRPr kumimoji="1" lang="en-US" altLang="ja-JP" sz="2000" b="0" i="0" u="none" strike="noStrike" kern="1200" cap="none" spc="0" normalizeH="0" baseline="0" noProof="0" dirty="0">
              <a:ln>
                <a:noFill/>
              </a:ln>
              <a:solidFill>
                <a:prstClr val="black"/>
              </a:solidFill>
              <a:effectLst/>
              <a:uLnTx/>
              <a:uFillTx/>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194096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病室, 人, シーン, 部屋 が含まれている画像&#10;&#10;自動的に生成された説明">
            <a:extLst>
              <a:ext uri="{FF2B5EF4-FFF2-40B4-BE49-F238E27FC236}">
                <a16:creationId xmlns:a16="http://schemas.microsoft.com/office/drawing/2014/main" id="{80236736-9CC4-B94F-A490-1A259D0DAEC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467244" y="2509370"/>
            <a:ext cx="4657515" cy="3105011"/>
          </a:xfrm>
          <a:prstGeom prst="rect">
            <a:avLst/>
          </a:prstGeom>
          <a:ln>
            <a:noFill/>
          </a:ln>
          <a:effectLst>
            <a:softEdge rad="112500"/>
          </a:effectLst>
        </p:spPr>
      </p:pic>
      <p:pic>
        <p:nvPicPr>
          <p:cNvPr id="4" name="図 3">
            <a:extLst>
              <a:ext uri="{FF2B5EF4-FFF2-40B4-BE49-F238E27FC236}">
                <a16:creationId xmlns:a16="http://schemas.microsoft.com/office/drawing/2014/main" id="{538F5410-D4E3-3843-A156-9DEE975D9C2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b="-2"/>
          <a:stretch/>
        </p:blipFill>
        <p:spPr>
          <a:xfrm>
            <a:off x="786449" y="1473200"/>
            <a:ext cx="3053071" cy="4823292"/>
          </a:xfrm>
          <a:prstGeom prst="rect">
            <a:avLst/>
          </a:prstGeom>
          <a:ln>
            <a:noFill/>
          </a:ln>
          <a:effectLst>
            <a:softEdge rad="112500"/>
          </a:effectLst>
        </p:spPr>
      </p:pic>
      <p:pic>
        <p:nvPicPr>
          <p:cNvPr id="5" name="図 4" descr="人, 屋内, 男, 座る が含まれている画像&#10;&#10;自動的に生成された説明">
            <a:extLst>
              <a:ext uri="{FF2B5EF4-FFF2-40B4-BE49-F238E27FC236}">
                <a16:creationId xmlns:a16="http://schemas.microsoft.com/office/drawing/2014/main" id="{CA3CE3B0-EA42-7B43-8648-BA93912351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615999">
            <a:off x="3703727" y="2703565"/>
            <a:ext cx="4021633" cy="3016224"/>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テキスト ボックス 7">
            <a:extLst>
              <a:ext uri="{FF2B5EF4-FFF2-40B4-BE49-F238E27FC236}">
                <a16:creationId xmlns:a16="http://schemas.microsoft.com/office/drawing/2014/main" id="{D80960A9-5714-7444-B438-73EB35902AC9}"/>
              </a:ext>
            </a:extLst>
          </p:cNvPr>
          <p:cNvSpPr txBox="1"/>
          <p:nvPr/>
        </p:nvSpPr>
        <p:spPr>
          <a:xfrm>
            <a:off x="452111" y="5355150"/>
            <a:ext cx="3005951"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マタニティースクラブで</a:t>
            </a:r>
            <a:endParaRPr kumimoji="1" lang="en-US" altLang="ja-JP" sz="20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仕事中（</a:t>
            </a:r>
            <a:r>
              <a:rPr kumimoji="1" lang="en-US" altLang="ja-JP" sz="20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9</a:t>
            </a:r>
            <a:r>
              <a:rPr kumimoji="1" lang="ja-JP" altLang="en-US" sz="20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ヶ月）</a:t>
            </a:r>
          </a:p>
        </p:txBody>
      </p:sp>
      <p:sp>
        <p:nvSpPr>
          <p:cNvPr id="9" name="テキスト ボックス 8">
            <a:extLst>
              <a:ext uri="{FF2B5EF4-FFF2-40B4-BE49-F238E27FC236}">
                <a16:creationId xmlns:a16="http://schemas.microsoft.com/office/drawing/2014/main" id="{A715D094-D528-0F42-8CC9-1360B36B8558}"/>
              </a:ext>
            </a:extLst>
          </p:cNvPr>
          <p:cNvSpPr txBox="1"/>
          <p:nvPr/>
        </p:nvSpPr>
        <p:spPr>
          <a:xfrm>
            <a:off x="5900722" y="5709093"/>
            <a:ext cx="1467068"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無事に出産</a:t>
            </a:r>
          </a:p>
        </p:txBody>
      </p:sp>
      <p:sp>
        <p:nvSpPr>
          <p:cNvPr id="10" name="テキスト ボックス 9">
            <a:extLst>
              <a:ext uri="{FF2B5EF4-FFF2-40B4-BE49-F238E27FC236}">
                <a16:creationId xmlns:a16="http://schemas.microsoft.com/office/drawing/2014/main" id="{6F4CA586-25C6-3C43-BABB-09BA97763A4A}"/>
              </a:ext>
            </a:extLst>
          </p:cNvPr>
          <p:cNvSpPr txBox="1"/>
          <p:nvPr/>
        </p:nvSpPr>
        <p:spPr>
          <a:xfrm>
            <a:off x="8829740" y="5336889"/>
            <a:ext cx="14157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entury Gothic" panose="020B0502020202020204"/>
                <a:ea typeface="ＭＳ ゴシック" panose="020B0609070205080204" pitchFamily="49" charset="-128"/>
                <a:cs typeface="+mn-cs"/>
              </a:rPr>
              <a:t>仕事復帰</a:t>
            </a:r>
          </a:p>
        </p:txBody>
      </p:sp>
      <p:sp>
        <p:nvSpPr>
          <p:cNvPr id="2" name="タイトル 1">
            <a:extLst>
              <a:ext uri="{FF2B5EF4-FFF2-40B4-BE49-F238E27FC236}">
                <a16:creationId xmlns:a16="http://schemas.microsoft.com/office/drawing/2014/main" id="{45D638B9-F1AB-9548-B2A0-A0480B0941A7}"/>
              </a:ext>
            </a:extLst>
          </p:cNvPr>
          <p:cNvSpPr>
            <a:spLocks noGrp="1"/>
          </p:cNvSpPr>
          <p:nvPr>
            <p:ph type="title"/>
          </p:nvPr>
        </p:nvSpPr>
        <p:spPr>
          <a:xfrm>
            <a:off x="786449" y="353838"/>
            <a:ext cx="11148048" cy="1371600"/>
          </a:xfrm>
        </p:spPr>
        <p:txBody>
          <a:bodyPr>
            <a:normAutofit fontScale="90000"/>
          </a:bodyPr>
          <a:lstStyle/>
          <a:p>
            <a:pPr algn="ctr"/>
            <a:r>
              <a:rPr lang="ja-JP" altLang="en-US" sz="3600"/>
              <a:t>妊娠も出産も子育てもキャリアも</a:t>
            </a:r>
            <a:br>
              <a:rPr lang="en-US" altLang="ja-JP" sz="3600" dirty="0"/>
            </a:br>
            <a:r>
              <a:rPr lang="ja-JP" altLang="en-US" sz="3600"/>
              <a:t>人生の中の大切な</a:t>
            </a:r>
            <a:r>
              <a:rPr kumimoji="1" lang="ja-JP" altLang="en-US" sz="3600"/>
              <a:t>イベント</a:t>
            </a:r>
            <a:br>
              <a:rPr kumimoji="1" lang="en-US" altLang="ja-JP" sz="4000" dirty="0"/>
            </a:br>
            <a:r>
              <a:rPr kumimoji="1" lang="ja-JP" altLang="en-US" sz="4000"/>
              <a:t>「</a:t>
            </a:r>
            <a:r>
              <a:rPr lang="en-US" altLang="ja-JP" sz="4000" dirty="0"/>
              <a:t>Work Life Integration</a:t>
            </a:r>
            <a:r>
              <a:rPr lang="ja-JP" altLang="en-US" sz="4000"/>
              <a:t>」実現に向けて</a:t>
            </a:r>
            <a:endParaRPr kumimoji="1" lang="ja-JP" altLang="en-US" sz="4000"/>
          </a:p>
        </p:txBody>
      </p:sp>
      <p:sp>
        <p:nvSpPr>
          <p:cNvPr id="3" name="テキスト ボックス 2">
            <a:extLst>
              <a:ext uri="{FF2B5EF4-FFF2-40B4-BE49-F238E27FC236}">
                <a16:creationId xmlns:a16="http://schemas.microsoft.com/office/drawing/2014/main" id="{D33F9633-9A8B-E53A-E8B8-10DFE434DD1D}"/>
              </a:ext>
            </a:extLst>
          </p:cNvPr>
          <p:cNvSpPr txBox="1"/>
          <p:nvPr/>
        </p:nvSpPr>
        <p:spPr>
          <a:xfrm>
            <a:off x="2852221" y="1911007"/>
            <a:ext cx="5724644"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a:t>こちらのマタニティスクラブ</a:t>
            </a:r>
            <a:r>
              <a:rPr lang="ja-JP" altLang="en-US"/>
              <a:t>、マタニティ白衣も</a:t>
            </a:r>
            <a:endParaRPr lang="en-US" altLang="ja-JP" dirty="0"/>
          </a:p>
          <a:p>
            <a:r>
              <a:rPr lang="ja-JP" altLang="en-US"/>
              <a:t>女性医療人キャリア支援センターで貸し出しています</a:t>
            </a:r>
            <a:endParaRPr lang="en-US" altLang="ja-JP" dirty="0"/>
          </a:p>
        </p:txBody>
      </p:sp>
      <p:cxnSp>
        <p:nvCxnSpPr>
          <p:cNvPr id="12" name="直線矢印コネクタ 11">
            <a:extLst>
              <a:ext uri="{FF2B5EF4-FFF2-40B4-BE49-F238E27FC236}">
                <a16:creationId xmlns:a16="http://schemas.microsoft.com/office/drawing/2014/main" id="{55893430-0514-E371-2ED5-C8087405FD38}"/>
              </a:ext>
            </a:extLst>
          </p:cNvPr>
          <p:cNvCxnSpPr>
            <a:cxnSpLocks/>
          </p:cNvCxnSpPr>
          <p:nvPr/>
        </p:nvCxnSpPr>
        <p:spPr>
          <a:xfrm flipH="1">
            <a:off x="3158383" y="2639999"/>
            <a:ext cx="802441" cy="76161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1317234-AA82-EB26-32C7-EA2074B582EE}"/>
              </a:ext>
            </a:extLst>
          </p:cNvPr>
          <p:cNvSpPr txBox="1"/>
          <p:nvPr/>
        </p:nvSpPr>
        <p:spPr>
          <a:xfrm>
            <a:off x="173419" y="6187093"/>
            <a:ext cx="11761078" cy="461665"/>
          </a:xfrm>
          <a:prstGeom prst="rect">
            <a:avLst/>
          </a:prstGeom>
          <a:noFill/>
        </p:spPr>
        <p:txBody>
          <a:bodyPr wrap="square" rtlCol="0">
            <a:spAutoFit/>
          </a:bodyPr>
          <a:lstStyle/>
          <a:p>
            <a:r>
              <a:rPr lang="en-US" altLang="ja-JP" sz="1200" dirty="0"/>
              <a:t>Work Life Integration</a:t>
            </a:r>
            <a:r>
              <a:rPr lang="ja-JP" altLang="en-US" sz="1200"/>
              <a:t>（</a:t>
            </a:r>
            <a:r>
              <a:rPr kumimoji="1" lang="ja-JP" altLang="en-US" sz="1200">
                <a:latin typeface="+mj-ea"/>
                <a:ea typeface="+mj-ea"/>
              </a:rPr>
              <a:t>ワーク・ライフ・インテグレーション）：</a:t>
            </a:r>
            <a:r>
              <a:rPr lang="ja-JP" altLang="ja-JP" sz="1200" kern="0">
                <a:solidFill>
                  <a:srgbClr val="353535"/>
                </a:solidFill>
                <a:effectLst/>
                <a:latin typeface="+mj-ea"/>
                <a:ea typeface="+mj-ea"/>
                <a:cs typeface="Arial" panose="020B0604020202020204" pitchFamily="34" charset="0"/>
              </a:rPr>
              <a:t>ワーク・ライフ・バランスからさらに前進して、政府や企業の支援により、仕事と私生活の「相乗効果」を生み出す働き方、</a:t>
            </a:r>
            <a:r>
              <a:rPr lang="ja-JP" altLang="en-US" sz="1200" kern="0">
                <a:solidFill>
                  <a:srgbClr val="353535"/>
                </a:solidFill>
                <a:effectLst/>
                <a:latin typeface="+mj-ea"/>
                <a:ea typeface="+mj-ea"/>
                <a:cs typeface="Arial" panose="020B0604020202020204" pitchFamily="34" charset="0"/>
              </a:rPr>
              <a:t>より統合的な</a:t>
            </a:r>
            <a:r>
              <a:rPr lang="ja-JP" altLang="ja-JP" sz="1200" kern="0">
                <a:solidFill>
                  <a:srgbClr val="353535"/>
                </a:solidFill>
                <a:effectLst/>
                <a:latin typeface="+mj-ea"/>
                <a:ea typeface="+mj-ea"/>
                <a:cs typeface="Arial" panose="020B0604020202020204" pitchFamily="34" charset="0"/>
              </a:rPr>
              <a:t>概念</a:t>
            </a:r>
            <a:r>
              <a:rPr lang="ja-JP" altLang="en-US" sz="1200" kern="0">
                <a:solidFill>
                  <a:srgbClr val="353535"/>
                </a:solidFill>
                <a:effectLst/>
                <a:latin typeface="+mj-ea"/>
                <a:ea typeface="+mj-ea"/>
                <a:cs typeface="Arial" panose="020B0604020202020204" pitchFamily="34" charset="0"/>
              </a:rPr>
              <a:t>。</a:t>
            </a:r>
            <a:r>
              <a:rPr lang="ja-JP" altLang="ja-JP" sz="1200">
                <a:effectLst/>
                <a:latin typeface="+mj-ea"/>
                <a:ea typeface="+mj-ea"/>
              </a:rPr>
              <a:t> </a:t>
            </a:r>
            <a:endParaRPr kumimoji="1" lang="ja-JP" altLang="en-US" sz="1200">
              <a:latin typeface="+mj-ea"/>
              <a:ea typeface="+mj-ea"/>
            </a:endParaRPr>
          </a:p>
        </p:txBody>
      </p:sp>
    </p:spTree>
    <p:extLst>
      <p:ext uri="{BB962C8B-B14F-4D97-AF65-F5344CB8AC3E}">
        <p14:creationId xmlns:p14="http://schemas.microsoft.com/office/powerpoint/2010/main" val="121209414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シャボン">
  <a:themeElements>
    <a:clrScheme name="ユーザー設定 1">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4216</TotalTime>
  <Words>887</Words>
  <Application>Microsoft Macintosh PowerPoint</Application>
  <PresentationFormat>ワイド画面</PresentationFormat>
  <Paragraphs>107</Paragraphs>
  <Slides>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8</vt:i4>
      </vt:variant>
    </vt:vector>
  </HeadingPairs>
  <TitlesOfParts>
    <vt:vector size="18" baseType="lpstr">
      <vt:lpstr>Klee Demibold</vt:lpstr>
      <vt:lpstr>Tsukushi A Round Gothic Bold</vt:lpstr>
      <vt:lpstr>Tsukushi A Round Gothic Regular</vt:lpstr>
      <vt:lpstr>游ゴシック</vt:lpstr>
      <vt:lpstr>游ゴシック Light</vt:lpstr>
      <vt:lpstr>Arial</vt:lpstr>
      <vt:lpstr>Century Gothic</vt:lpstr>
      <vt:lpstr>Garamond</vt:lpstr>
      <vt:lpstr>Office テーマ</vt:lpstr>
      <vt:lpstr>シャボン</vt:lpstr>
      <vt:lpstr>大分大学医学部附属病院子育て支援の取り組み</vt:lpstr>
      <vt:lpstr>次世代支援の取り組み</vt:lpstr>
      <vt:lpstr>医学部医学科4年生へのキャリア教育</vt:lpstr>
      <vt:lpstr>医学部医学科5年生女子学生へ「キャリアパス相談会」</vt:lpstr>
      <vt:lpstr>「女性医師交流会」</vt:lpstr>
      <vt:lpstr>男性医療人パパの会</vt:lpstr>
      <vt:lpstr>「キャリアパスサポートブック」の作成</vt:lpstr>
      <vt:lpstr>妊娠も出産も子育てもキャリアも 人生の中の大切なイベント 「Work Life Integration」実現に向けて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香織 立山</dc:creator>
  <cp:lastModifiedBy>香織 立山</cp:lastModifiedBy>
  <cp:revision>82</cp:revision>
  <dcterms:created xsi:type="dcterms:W3CDTF">2025-01-20T11:55:15Z</dcterms:created>
  <dcterms:modified xsi:type="dcterms:W3CDTF">2025-02-02T13:06:15Z</dcterms:modified>
</cp:coreProperties>
</file>