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5" r:id="rId4"/>
    <p:sldId id="264" r:id="rId5"/>
    <p:sldId id="257" r:id="rId6"/>
    <p:sldId id="262" r:id="rId7"/>
    <p:sldId id="266"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x95X/sF81qPi91YTIq8xw==" hashData="u1ISa3aHw9ZgyUvcfLg6G55JFw9ZhVTKFBucUYDTpAzmwc6SNOpZ5+5+ZkMgqH0RjffraS1I0X6L6X43x2UdC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A9418-5E5E-4F18-B0CA-950485CDB2D1}" v="366" dt="2024-03-03T16:38:09.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AE24D-8BAB-0197-53CB-C41504668D7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8B5C0D-9844-F3C6-F598-ACC5D05675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7BCF613-5C22-5768-A1A4-35F89C7EA154}"/>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8403E0B3-254C-9A52-36D8-0789E9C30D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82F501-4C37-94F6-F824-2E3C67DD5FF1}"/>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218736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32F45-6AF8-34A7-F3CC-3DB1D4DBCE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A8DD46-0888-EA5B-9EE1-3B417FCD32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38CEEF-2D38-AD9E-4E31-B82A81914927}"/>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8FDD976A-CDF1-1B74-106E-003251A52A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BC6C8B-2CC4-517F-2ADC-99FAA7F326AB}"/>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428862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59E619D-5B56-9C0C-92AA-9DCECBFED0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F54ECC-D571-044D-EDB0-52A46779246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24E865-B823-4F61-D20C-0294C8576987}"/>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04F48877-CA75-77D1-4228-33DAB2D95B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2B3702-1375-CC9E-FE62-403D96644EC0}"/>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402861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4A21C-32F8-850C-DB8F-DBA3E50DF6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F6CDF7-98D7-30F2-BF9F-FE0D2C44A6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0ED981-3331-3D4D-3E7C-60171646D39C}"/>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2F0799F8-DE7F-ADEC-37A6-5D9DFC8EB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9F9009-2670-FC5C-E711-EC1356D800F6}"/>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236129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672FD-92B3-8EDC-FB1F-A8343B2430E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0927D8-2C9B-6B61-319F-AE0C1FC70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1FA094-BE98-9BCE-DC96-397FF46ED9D0}"/>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5EE54616-749A-3412-1AF2-9A53017BE3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A70E91-9DB0-FFFB-2D29-BC66308D8E00}"/>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14063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D9E3F1-ED75-487D-DF10-BE42C1FC6B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BE3320-9808-7955-2E89-EF3EC315CD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B3FE52-5A5A-7127-E4CF-2A26497D0AC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AEBAC97-6BFC-B048-A404-9FF7202742C5}"/>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39CEEA4E-5DC4-1118-6F32-59579E014E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88F464-7D6A-7A28-7D83-D9BDA8A4383D}"/>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42751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EBAFB-B3E0-5267-99E6-7A5BDAE131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1F8781-FC2B-CF20-956A-1C7014874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5CF5A8-AF9F-2B8F-7DAA-24B9B9ED558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E099594-BEA9-6474-3117-129D6785B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4A1140A-88E4-5C52-F913-6567C720FED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819BE5C-10E2-6478-2D4F-071AC0979AE4}"/>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8" name="フッター プレースホルダー 7">
            <a:extLst>
              <a:ext uri="{FF2B5EF4-FFF2-40B4-BE49-F238E27FC236}">
                <a16:creationId xmlns:a16="http://schemas.microsoft.com/office/drawing/2014/main" id="{6E72CC89-20A0-84D0-196B-A4D2FA6C29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2245FD4-A13E-DDD2-66F3-3FA903CC7781}"/>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224711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15BDE-5AA9-E26C-8451-0BCBD69AD17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B86970-1409-4782-07D6-592FACA0E070}"/>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4" name="フッター プレースホルダー 3">
            <a:extLst>
              <a:ext uri="{FF2B5EF4-FFF2-40B4-BE49-F238E27FC236}">
                <a16:creationId xmlns:a16="http://schemas.microsoft.com/office/drawing/2014/main" id="{3DDDF951-15EB-D31D-A8E4-1F5ECA5C1F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A94ADD-27BA-43F4-BAD3-E1C28FB06A1C}"/>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147367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ED6647-8D2D-9894-B52E-18DA1067472E}"/>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3" name="フッター プレースホルダー 2">
            <a:extLst>
              <a:ext uri="{FF2B5EF4-FFF2-40B4-BE49-F238E27FC236}">
                <a16:creationId xmlns:a16="http://schemas.microsoft.com/office/drawing/2014/main" id="{D0775257-17AF-FA8D-C048-C85519F0E8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9A9E40C-AF95-7B24-1FAE-4A6AEB7CE121}"/>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354495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E49B1-0F4B-D1E6-DF3A-1C5F7DE826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736E29-98C8-1486-FFCE-954145515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A3180E8-EF19-76A0-2310-67885DEFB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9AA8B2-0183-5981-01FE-5E98609713AA}"/>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FB2C3A95-D705-4D02-3AA3-3AD173744C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F8E423-105A-59D7-5013-ACA3B1AA1CA2}"/>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170876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DB849-CFA0-AF29-6AFC-D30D71F0B1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588E04-DACA-5717-2320-A93FE86BFC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B84CDE2-4CA6-895C-7F7D-16075E944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C6EED4-5695-D3E7-29F3-ACA88AFA8AB6}"/>
              </a:ext>
            </a:extLst>
          </p:cNvPr>
          <p:cNvSpPr>
            <a:spLocks noGrp="1"/>
          </p:cNvSpPr>
          <p:nvPr>
            <p:ph type="dt" sz="half" idx="10"/>
          </p:nvPr>
        </p:nvSpPr>
        <p:spPr/>
        <p:txBody>
          <a:bodyPr/>
          <a:lstStyle/>
          <a:p>
            <a:fld id="{09AE4685-CD17-4802-BA70-CBC3C7F77F31}" type="datetimeFigureOut">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CB791E76-CA3E-639B-47EC-70CEDF1C31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DB3C4C-DD82-F40A-EF1F-24775EF12F1A}"/>
              </a:ext>
            </a:extLst>
          </p:cNvPr>
          <p:cNvSpPr>
            <a:spLocks noGrp="1"/>
          </p:cNvSpPr>
          <p:nvPr>
            <p:ph type="sldNum" sz="quarter" idx="12"/>
          </p:nvPr>
        </p:nvSpPr>
        <p:spPr/>
        <p:txBody>
          <a:body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179352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68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F0D376-B197-600E-979E-7B2BDE51B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6CCD11-2821-2740-A90D-58E41487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26123F-BA51-C60E-7D33-923EC3634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E4685-CD17-4802-BA70-CBC3C7F77F31}" type="datetimeFigureOut">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9D130E41-2656-CB47-6D07-9FEFFA12B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555A5-4EBA-9F10-5D86-F057ED64F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882D-7EE0-4734-9B13-162FD9D4FEE4}" type="slidenum">
              <a:rPr kumimoji="1" lang="ja-JP" altLang="en-US" smtClean="0"/>
              <a:t>‹#›</a:t>
            </a:fld>
            <a:endParaRPr kumimoji="1" lang="ja-JP" altLang="en-US"/>
          </a:p>
        </p:txBody>
      </p:sp>
    </p:spTree>
    <p:extLst>
      <p:ext uri="{BB962C8B-B14F-4D97-AF65-F5344CB8AC3E}">
        <p14:creationId xmlns:p14="http://schemas.microsoft.com/office/powerpoint/2010/main" val="4258686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2.jp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4.jp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364B5-AF45-19D5-B30A-EC0FBA0ACBD1}"/>
              </a:ext>
            </a:extLst>
          </p:cNvPr>
          <p:cNvSpPr>
            <a:spLocks noGrp="1"/>
          </p:cNvSpPr>
          <p:nvPr>
            <p:ph type="ctrTitle"/>
          </p:nvPr>
        </p:nvSpPr>
        <p:spPr>
          <a:xfrm>
            <a:off x="962296" y="539613"/>
            <a:ext cx="9936480" cy="2387600"/>
          </a:xfrm>
        </p:spPr>
        <p:txBody>
          <a:bodyPr>
            <a:normAutofit/>
          </a:bodyPr>
          <a:lstStyle/>
          <a:p>
            <a:br>
              <a:rPr kumimoji="1" lang="en-US" altLang="ja-JP" sz="4400" b="1" dirty="0"/>
            </a:br>
            <a:r>
              <a:rPr kumimoji="1" lang="ja-JP" altLang="en-US" sz="4400" b="1" dirty="0"/>
              <a:t>「</a:t>
            </a:r>
            <a:r>
              <a:rPr kumimoji="1" lang="ja-JP" altLang="en-US" sz="4400" b="1" dirty="0">
                <a:solidFill>
                  <a:schemeClr val="accent5">
                    <a:lumMod val="50000"/>
                  </a:schemeClr>
                </a:solidFill>
              </a:rPr>
              <a:t>チームの絆」で子育て支援と働き方改革を実現させる試みについて</a:t>
            </a:r>
          </a:p>
        </p:txBody>
      </p:sp>
      <p:sp>
        <p:nvSpPr>
          <p:cNvPr id="3" name="字幕 2">
            <a:extLst>
              <a:ext uri="{FF2B5EF4-FFF2-40B4-BE49-F238E27FC236}">
                <a16:creationId xmlns:a16="http://schemas.microsoft.com/office/drawing/2014/main" id="{542F711B-F73C-3A32-0A1A-F7661C8BCB9D}"/>
              </a:ext>
            </a:extLst>
          </p:cNvPr>
          <p:cNvSpPr>
            <a:spLocks noGrp="1"/>
          </p:cNvSpPr>
          <p:nvPr>
            <p:ph type="subTitle" idx="1"/>
          </p:nvPr>
        </p:nvSpPr>
        <p:spPr>
          <a:xfrm>
            <a:off x="1702186" y="3027263"/>
            <a:ext cx="9144000" cy="1655762"/>
          </a:xfrm>
        </p:spPr>
        <p:txBody>
          <a:bodyPr>
            <a:noAutofit/>
          </a:bodyPr>
          <a:lstStyle/>
          <a:p>
            <a:r>
              <a:rPr kumimoji="1" lang="ja-JP" altLang="en-US" sz="3200" dirty="0"/>
              <a:t>神奈川県立がんセンター頭頸部外科チーム</a:t>
            </a:r>
            <a:endParaRPr kumimoji="1" lang="en-US" altLang="ja-JP" sz="3200" dirty="0"/>
          </a:p>
          <a:p>
            <a:endParaRPr lang="en-US" altLang="ja-JP" sz="3200" dirty="0"/>
          </a:p>
          <a:p>
            <a:r>
              <a:rPr kumimoji="1" lang="ja-JP" altLang="en-US" sz="3200" dirty="0"/>
              <a:t>代表　古川まどか</a:t>
            </a:r>
          </a:p>
        </p:txBody>
      </p:sp>
      <p:pic>
        <p:nvPicPr>
          <p:cNvPr id="1026" name="Picture 2" descr="すべての画像">
            <a:extLst>
              <a:ext uri="{FF2B5EF4-FFF2-40B4-BE49-F238E27FC236}">
                <a16:creationId xmlns:a16="http://schemas.microsoft.com/office/drawing/2014/main" id="{8A806BDD-354F-609C-B547-3DCBEDDBC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546" y="4084310"/>
            <a:ext cx="2834198" cy="199494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ポーズをとる男性グループ&#10;&#10;中程度の精度で自動的に生成された説明">
            <a:extLst>
              <a:ext uri="{FF2B5EF4-FFF2-40B4-BE49-F238E27FC236}">
                <a16:creationId xmlns:a16="http://schemas.microsoft.com/office/drawing/2014/main" id="{91B242B2-8779-2FFB-1A88-7277A7493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644" y="4084310"/>
            <a:ext cx="2246812" cy="1686864"/>
          </a:xfrm>
          <a:prstGeom prst="rect">
            <a:avLst/>
          </a:prstGeom>
        </p:spPr>
      </p:pic>
      <p:sp>
        <p:nvSpPr>
          <p:cNvPr id="6" name="テキスト ボックス 5">
            <a:extLst>
              <a:ext uri="{FF2B5EF4-FFF2-40B4-BE49-F238E27FC236}">
                <a16:creationId xmlns:a16="http://schemas.microsoft.com/office/drawing/2014/main" id="{2AA8D5A8-3533-7393-4CE6-A61298D991DE}"/>
              </a:ext>
            </a:extLst>
          </p:cNvPr>
          <p:cNvSpPr txBox="1"/>
          <p:nvPr/>
        </p:nvSpPr>
        <p:spPr>
          <a:xfrm>
            <a:off x="1154644" y="5840122"/>
            <a:ext cx="3798356" cy="646331"/>
          </a:xfrm>
          <a:prstGeom prst="rect">
            <a:avLst/>
          </a:prstGeom>
          <a:noFill/>
        </p:spPr>
        <p:txBody>
          <a:bodyPr wrap="square">
            <a:spAutoFit/>
          </a:bodyPr>
          <a:lstStyle/>
          <a:p>
            <a:r>
              <a:rPr kumimoji="1" lang="ja-JP" altLang="en-US" sz="1800" b="1" dirty="0"/>
              <a:t>女性頭頸部外科医４名のチーム</a:t>
            </a:r>
            <a:endParaRPr kumimoji="1" lang="en-US" altLang="ja-JP" sz="1800" b="1" dirty="0"/>
          </a:p>
          <a:p>
            <a:r>
              <a:rPr lang="ja-JP" altLang="en-US" b="1" dirty="0"/>
              <a:t>うち</a:t>
            </a:r>
            <a:r>
              <a:rPr lang="en-US" altLang="ja-JP" b="1" dirty="0"/>
              <a:t>1</a:t>
            </a:r>
            <a:r>
              <a:rPr lang="ja-JP" altLang="en-US" b="1" dirty="0"/>
              <a:t>名は現在</a:t>
            </a:r>
            <a:r>
              <a:rPr lang="en-US" altLang="ja-JP" b="1" dirty="0"/>
              <a:t>3</a:t>
            </a:r>
            <a:r>
              <a:rPr lang="ja-JP" altLang="en-US" b="1" dirty="0"/>
              <a:t>人の子育て中</a:t>
            </a:r>
            <a:endParaRPr lang="ja-JP" altLang="en-US" dirty="0"/>
          </a:p>
        </p:txBody>
      </p:sp>
    </p:spTree>
    <p:extLst>
      <p:ext uri="{BB962C8B-B14F-4D97-AF65-F5344CB8AC3E}">
        <p14:creationId xmlns:p14="http://schemas.microsoft.com/office/powerpoint/2010/main" val="20497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39E0F2-879C-F33F-55BE-D68072F4FA39}"/>
              </a:ext>
            </a:extLst>
          </p:cNvPr>
          <p:cNvPicPr>
            <a:picLocks noChangeAspect="1"/>
          </p:cNvPicPr>
          <p:nvPr/>
        </p:nvPicPr>
        <p:blipFill rotWithShape="1">
          <a:blip r:embed="rId2"/>
          <a:srcRect l="16667" t="36706" r="21928" b="8863"/>
          <a:stretch/>
        </p:blipFill>
        <p:spPr>
          <a:xfrm>
            <a:off x="1233404" y="1130434"/>
            <a:ext cx="9725192" cy="5181907"/>
          </a:xfrm>
          <a:prstGeom prst="rect">
            <a:avLst/>
          </a:prstGeom>
        </p:spPr>
      </p:pic>
      <p:sp>
        <p:nvSpPr>
          <p:cNvPr id="2" name="テキスト ボックス 1">
            <a:extLst>
              <a:ext uri="{FF2B5EF4-FFF2-40B4-BE49-F238E27FC236}">
                <a16:creationId xmlns:a16="http://schemas.microsoft.com/office/drawing/2014/main" id="{174CE5E2-1857-09F4-5A99-3C69331B6FD3}"/>
              </a:ext>
            </a:extLst>
          </p:cNvPr>
          <p:cNvSpPr txBox="1"/>
          <p:nvPr/>
        </p:nvSpPr>
        <p:spPr>
          <a:xfrm>
            <a:off x="1201783" y="545659"/>
            <a:ext cx="9756813" cy="584775"/>
          </a:xfrm>
          <a:prstGeom prst="rect">
            <a:avLst/>
          </a:prstGeom>
          <a:noFill/>
        </p:spPr>
        <p:txBody>
          <a:bodyPr wrap="square" rtlCol="0">
            <a:spAutoFit/>
          </a:bodyPr>
          <a:lstStyle/>
          <a:p>
            <a:r>
              <a:rPr kumimoji="1" lang="ja-JP" altLang="en-US" sz="3200" b="1" dirty="0"/>
              <a:t>神奈川県立病院機構の「働き方改革」への取り組み</a:t>
            </a:r>
          </a:p>
        </p:txBody>
      </p:sp>
      <p:sp>
        <p:nvSpPr>
          <p:cNvPr id="3" name="テキスト ボックス 2">
            <a:extLst>
              <a:ext uri="{FF2B5EF4-FFF2-40B4-BE49-F238E27FC236}">
                <a16:creationId xmlns:a16="http://schemas.microsoft.com/office/drawing/2014/main" id="{1CEC9C1E-B07D-3D6E-EE13-1CD2E1D27CBE}"/>
              </a:ext>
            </a:extLst>
          </p:cNvPr>
          <p:cNvSpPr txBox="1"/>
          <p:nvPr/>
        </p:nvSpPr>
        <p:spPr>
          <a:xfrm>
            <a:off x="1817914" y="5850676"/>
            <a:ext cx="8556172" cy="461665"/>
          </a:xfrm>
          <a:prstGeom prst="rect">
            <a:avLst/>
          </a:prstGeom>
          <a:noFill/>
        </p:spPr>
        <p:txBody>
          <a:bodyPr wrap="square" rtlCol="0">
            <a:spAutoFit/>
          </a:bodyPr>
          <a:lstStyle/>
          <a:p>
            <a:r>
              <a:rPr kumimoji="1" lang="ja-JP" altLang="en-US" sz="2400" b="1" dirty="0"/>
              <a:t>チームの司令塔として、この指針に沿った改革を進めてきた</a:t>
            </a:r>
          </a:p>
        </p:txBody>
      </p:sp>
    </p:spTree>
    <p:extLst>
      <p:ext uri="{BB962C8B-B14F-4D97-AF65-F5344CB8AC3E}">
        <p14:creationId xmlns:p14="http://schemas.microsoft.com/office/powerpoint/2010/main" val="79080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3853579-3A32-1E9C-8DF0-9F4413B4AB45}"/>
              </a:ext>
            </a:extLst>
          </p:cNvPr>
          <p:cNvSpPr>
            <a:spLocks noGrp="1"/>
          </p:cNvSpPr>
          <p:nvPr>
            <p:ph type="title"/>
          </p:nvPr>
        </p:nvSpPr>
        <p:spPr/>
        <p:txBody>
          <a:bodyPr>
            <a:normAutofit fontScale="90000"/>
          </a:bodyPr>
          <a:lstStyle/>
          <a:p>
            <a:pPr algn="ctr"/>
            <a:r>
              <a:rPr lang="ja-JP" altLang="en-US" sz="3600" b="1" dirty="0">
                <a:solidFill>
                  <a:schemeClr val="accent5">
                    <a:lumMod val="50000"/>
                  </a:schemeClr>
                </a:solidFill>
              </a:rPr>
              <a:t>働き方改革と子育て支援</a:t>
            </a:r>
            <a:br>
              <a:rPr lang="en-US" altLang="ja-JP" sz="3600" b="1" dirty="0">
                <a:solidFill>
                  <a:schemeClr val="accent5">
                    <a:lumMod val="50000"/>
                  </a:schemeClr>
                </a:solidFill>
              </a:rPr>
            </a:br>
            <a:r>
              <a:rPr lang="ja-JP" altLang="en-US" sz="3600" b="1" dirty="0">
                <a:solidFill>
                  <a:schemeClr val="accent5">
                    <a:lumMod val="50000"/>
                  </a:schemeClr>
                </a:solidFill>
              </a:rPr>
              <a:t>皆が活き活きと働ける環境づくりのために実践したこと</a:t>
            </a:r>
          </a:p>
        </p:txBody>
      </p:sp>
      <p:sp>
        <p:nvSpPr>
          <p:cNvPr id="4" name="コンテンツ プレースホルダー 3">
            <a:extLst>
              <a:ext uri="{FF2B5EF4-FFF2-40B4-BE49-F238E27FC236}">
                <a16:creationId xmlns:a16="http://schemas.microsoft.com/office/drawing/2014/main" id="{3D831CF6-C7B4-E0BC-2D1D-0A8FF1F355E3}"/>
              </a:ext>
            </a:extLst>
          </p:cNvPr>
          <p:cNvSpPr>
            <a:spLocks noGrp="1"/>
          </p:cNvSpPr>
          <p:nvPr>
            <p:ph idx="1"/>
          </p:nvPr>
        </p:nvSpPr>
        <p:spPr>
          <a:xfrm>
            <a:off x="1338943" y="1880053"/>
            <a:ext cx="9514114" cy="4351338"/>
          </a:xfrm>
          <a:solidFill>
            <a:schemeClr val="bg1"/>
          </a:solidFill>
        </p:spPr>
        <p:txBody>
          <a:bodyPr>
            <a:normAutofit/>
          </a:bodyPr>
          <a:lstStyle/>
          <a:p>
            <a:pPr marL="0" indent="0">
              <a:buNone/>
            </a:pPr>
            <a:r>
              <a:rPr lang="ja-JP" altLang="en-US" dirty="0"/>
              <a:t>１．全員での業務は勤務時間内でいったん締め、それ以降は個人の自由</a:t>
            </a:r>
          </a:p>
          <a:p>
            <a:pPr marL="0" indent="0">
              <a:buNone/>
            </a:pPr>
            <a:r>
              <a:rPr lang="ja-JP" altLang="en-US" dirty="0"/>
              <a:t>２．グループ</a:t>
            </a:r>
            <a:r>
              <a:rPr lang="en-US" altLang="ja-JP" dirty="0"/>
              <a:t>LINE</a:t>
            </a:r>
            <a:r>
              <a:rPr lang="ja-JP" altLang="en-US" dirty="0"/>
              <a:t>を活用し情報共有を行う</a:t>
            </a:r>
          </a:p>
          <a:p>
            <a:pPr marL="0" indent="0">
              <a:buNone/>
            </a:pPr>
            <a:r>
              <a:rPr lang="ja-JP" altLang="en-US" dirty="0"/>
              <a:t>３．各自休暇を積極的にとる</a:t>
            </a:r>
          </a:p>
          <a:p>
            <a:pPr marL="0" indent="0">
              <a:buNone/>
            </a:pPr>
            <a:r>
              <a:rPr lang="ja-JP" altLang="en-US" dirty="0"/>
              <a:t>４．長時間手術など、超過勤務となる日は早めに決定する</a:t>
            </a:r>
          </a:p>
          <a:p>
            <a:pPr marL="0" indent="0">
              <a:buNone/>
            </a:pPr>
            <a:r>
              <a:rPr lang="ja-JP" altLang="en-US" dirty="0"/>
              <a:t>５．夜間休日はオンコール当番制とし、カンファレンス、全員病棟回診を活用し患者情報を共有する</a:t>
            </a:r>
          </a:p>
          <a:p>
            <a:pPr marL="0" indent="0">
              <a:buNone/>
            </a:pPr>
            <a:r>
              <a:rPr lang="ja-JP" altLang="en-US" dirty="0"/>
              <a:t>６．患者の病状や問題点が一目瞭然なカルテ記載に努め。</a:t>
            </a:r>
          </a:p>
          <a:p>
            <a:pPr marL="0" indent="0">
              <a:buNone/>
            </a:pPr>
            <a:r>
              <a:rPr lang="ja-JP" altLang="en-US" dirty="0"/>
              <a:t>７．緊急事態が生じにくい丁寧な診療をこころがける</a:t>
            </a:r>
          </a:p>
          <a:p>
            <a:pPr marL="0" indent="0">
              <a:buNone/>
            </a:pPr>
            <a:endParaRPr lang="ja-JP" altLang="en-US" dirty="0"/>
          </a:p>
        </p:txBody>
      </p:sp>
    </p:spTree>
    <p:extLst>
      <p:ext uri="{BB962C8B-B14F-4D97-AF65-F5344CB8AC3E}">
        <p14:creationId xmlns:p14="http://schemas.microsoft.com/office/powerpoint/2010/main" val="30181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病室にいる男性たち&#10;&#10;中程度の精度で自動的に生成された説明">
            <a:extLst>
              <a:ext uri="{FF2B5EF4-FFF2-40B4-BE49-F238E27FC236}">
                <a16:creationId xmlns:a16="http://schemas.microsoft.com/office/drawing/2014/main" id="{43D6B049-F6CB-6347-F076-994698248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872" y="1193213"/>
            <a:ext cx="1259125" cy="945327"/>
          </a:xfrm>
          <a:prstGeom prst="rect">
            <a:avLst/>
          </a:prstGeom>
        </p:spPr>
      </p:pic>
      <p:pic>
        <p:nvPicPr>
          <p:cNvPr id="5" name="図 4" descr="ポーズをとる男性グループ&#10;&#10;中程度の精度で自動的に生成された説明">
            <a:extLst>
              <a:ext uri="{FF2B5EF4-FFF2-40B4-BE49-F238E27FC236}">
                <a16:creationId xmlns:a16="http://schemas.microsoft.com/office/drawing/2014/main" id="{A61F6B52-8A60-4701-6166-9FB798578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872" y="2950321"/>
            <a:ext cx="1259125" cy="945327"/>
          </a:xfrm>
          <a:prstGeom prst="rect">
            <a:avLst/>
          </a:prstGeom>
        </p:spPr>
      </p:pic>
      <p:pic>
        <p:nvPicPr>
          <p:cNvPr id="7" name="図 6" descr="病室にいる人たち&#10;&#10;低い精度で自動的に生成された説明">
            <a:extLst>
              <a:ext uri="{FF2B5EF4-FFF2-40B4-BE49-F238E27FC236}">
                <a16:creationId xmlns:a16="http://schemas.microsoft.com/office/drawing/2014/main" id="{9E907E53-8809-5F4B-E3AB-79ECA8686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204" y="2071914"/>
            <a:ext cx="1258583" cy="945033"/>
          </a:xfrm>
          <a:prstGeom prst="rect">
            <a:avLst/>
          </a:prstGeom>
        </p:spPr>
      </p:pic>
      <p:pic>
        <p:nvPicPr>
          <p:cNvPr id="9" name="図 8" descr="病室の男性&#10;&#10;中程度の精度で自動的に生成された説明">
            <a:extLst>
              <a:ext uri="{FF2B5EF4-FFF2-40B4-BE49-F238E27FC236}">
                <a16:creationId xmlns:a16="http://schemas.microsoft.com/office/drawing/2014/main" id="{F4B6435F-D778-107D-6E2A-A6482C001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023" y="3895354"/>
            <a:ext cx="1258974" cy="945327"/>
          </a:xfrm>
          <a:prstGeom prst="rect">
            <a:avLst/>
          </a:prstGeom>
        </p:spPr>
      </p:pic>
      <p:sp>
        <p:nvSpPr>
          <p:cNvPr id="10" name="正方形/長方形 9">
            <a:extLst>
              <a:ext uri="{FF2B5EF4-FFF2-40B4-BE49-F238E27FC236}">
                <a16:creationId xmlns:a16="http://schemas.microsoft.com/office/drawing/2014/main" id="{01562455-B49B-8CA9-DC49-E26E4D29ECEC}"/>
              </a:ext>
            </a:extLst>
          </p:cNvPr>
          <p:cNvSpPr/>
          <p:nvPr/>
        </p:nvSpPr>
        <p:spPr>
          <a:xfrm>
            <a:off x="646611" y="4926875"/>
            <a:ext cx="10998926" cy="470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4042BFD-A629-D9C7-B6DD-9ED9C2BE90E2}"/>
              </a:ext>
            </a:extLst>
          </p:cNvPr>
          <p:cNvSpPr/>
          <p:nvPr/>
        </p:nvSpPr>
        <p:spPr>
          <a:xfrm>
            <a:off x="4111508" y="4926875"/>
            <a:ext cx="2993896" cy="4702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D6002C3-85F9-F95D-22DD-6B54C7BD9C6A}"/>
              </a:ext>
            </a:extLst>
          </p:cNvPr>
          <p:cNvSpPr/>
          <p:nvPr/>
        </p:nvSpPr>
        <p:spPr>
          <a:xfrm>
            <a:off x="7098742" y="4946520"/>
            <a:ext cx="1498795" cy="47026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FAA638E-CC9A-6998-677B-A7E1BA96AB1D}"/>
              </a:ext>
            </a:extLst>
          </p:cNvPr>
          <p:cNvSpPr/>
          <p:nvPr/>
        </p:nvSpPr>
        <p:spPr>
          <a:xfrm>
            <a:off x="3929268" y="4926874"/>
            <a:ext cx="182239" cy="47026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子育て に対する画像結果">
            <a:extLst>
              <a:ext uri="{FF2B5EF4-FFF2-40B4-BE49-F238E27FC236}">
                <a16:creationId xmlns:a16="http://schemas.microsoft.com/office/drawing/2014/main" id="{0EC1CF27-1FDD-C5B0-B60D-ADC5E834E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416" y="4150081"/>
            <a:ext cx="665957" cy="7325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子育て 画像 に対する画像結果">
            <a:extLst>
              <a:ext uri="{FF2B5EF4-FFF2-40B4-BE49-F238E27FC236}">
                <a16:creationId xmlns:a16="http://schemas.microsoft.com/office/drawing/2014/main" id="{E45DC7D9-A662-AE83-9D7A-8BF922F0DE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095" y="349253"/>
            <a:ext cx="1301798" cy="6940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受験生の親 に対する画像結果">
            <a:extLst>
              <a:ext uri="{FF2B5EF4-FFF2-40B4-BE49-F238E27FC236}">
                <a16:creationId xmlns:a16="http://schemas.microsoft.com/office/drawing/2014/main" id="{261E69BB-5307-990E-B0EE-72DEFD106B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1891" y="3148588"/>
            <a:ext cx="645484" cy="8875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犬の散歩 に対する画像結果">
            <a:extLst>
              <a:ext uri="{FF2B5EF4-FFF2-40B4-BE49-F238E27FC236}">
                <a16:creationId xmlns:a16="http://schemas.microsoft.com/office/drawing/2014/main" id="{8689E736-F995-8B65-D6DF-24E61502B8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0227" y="3190101"/>
            <a:ext cx="700103" cy="86637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学校送り出し に対する画像結果">
            <a:extLst>
              <a:ext uri="{FF2B5EF4-FFF2-40B4-BE49-F238E27FC236}">
                <a16:creationId xmlns:a16="http://schemas.microsoft.com/office/drawing/2014/main" id="{B4C1CFB9-EBBC-B750-A007-04395AD4C5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4029" y="1149028"/>
            <a:ext cx="878675" cy="10056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イラスト 睡眠">
            <a:extLst>
              <a:ext uri="{FF2B5EF4-FFF2-40B4-BE49-F238E27FC236}">
                <a16:creationId xmlns:a16="http://schemas.microsoft.com/office/drawing/2014/main" id="{6D86E932-BE01-A208-FC7A-F2B6B8398A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6893" y="4021447"/>
            <a:ext cx="1264671" cy="63233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ダンス に対する画像結果">
            <a:extLst>
              <a:ext uri="{FF2B5EF4-FFF2-40B4-BE49-F238E27FC236}">
                <a16:creationId xmlns:a16="http://schemas.microsoft.com/office/drawing/2014/main" id="{0D0D0D1E-75D3-DF80-0916-AA05054FA5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4456" y="2287591"/>
            <a:ext cx="951538" cy="80431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ゴルフ に対する画像結果">
            <a:extLst>
              <a:ext uri="{FF2B5EF4-FFF2-40B4-BE49-F238E27FC236}">
                <a16:creationId xmlns:a16="http://schemas.microsoft.com/office/drawing/2014/main" id="{30FA95C8-9052-4A91-4358-237455D4B6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85720" y="270087"/>
            <a:ext cx="806018" cy="80243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F8AE9A90-A478-D216-952E-A77BF9CAF10A}"/>
              </a:ext>
            </a:extLst>
          </p:cNvPr>
          <p:cNvSpPr/>
          <p:nvPr/>
        </p:nvSpPr>
        <p:spPr>
          <a:xfrm>
            <a:off x="8788411" y="1065996"/>
            <a:ext cx="3023837" cy="29538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4" name="Picture 26" descr="夕飯 イラスト に対する画像結果">
            <a:extLst>
              <a:ext uri="{FF2B5EF4-FFF2-40B4-BE49-F238E27FC236}">
                <a16:creationId xmlns:a16="http://schemas.microsoft.com/office/drawing/2014/main" id="{DEDBB086-4F9A-1C71-BF20-BBD5DC11D9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7917" y="4028986"/>
            <a:ext cx="1001426" cy="932952"/>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朝飯 イラスト に対する画像結果">
            <a:extLst>
              <a:ext uri="{FF2B5EF4-FFF2-40B4-BE49-F238E27FC236}">
                <a16:creationId xmlns:a16="http://schemas.microsoft.com/office/drawing/2014/main" id="{8490F390-B0AA-CE31-DB6A-6BB672D9F1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2711" y="2180063"/>
            <a:ext cx="848515" cy="93336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62F7120-3C30-B80E-8CA1-9DB0F6A9147D}"/>
              </a:ext>
            </a:extLst>
          </p:cNvPr>
          <p:cNvSpPr txBox="1"/>
          <p:nvPr/>
        </p:nvSpPr>
        <p:spPr>
          <a:xfrm>
            <a:off x="5165332" y="5006110"/>
            <a:ext cx="1594499" cy="369332"/>
          </a:xfrm>
          <a:prstGeom prst="rect">
            <a:avLst/>
          </a:prstGeom>
          <a:noFill/>
        </p:spPr>
        <p:txBody>
          <a:bodyPr wrap="square" rtlCol="0">
            <a:spAutoFit/>
          </a:bodyPr>
          <a:lstStyle/>
          <a:p>
            <a:r>
              <a:rPr kumimoji="1" lang="ja-JP" altLang="en-US" b="1" dirty="0">
                <a:solidFill>
                  <a:srgbClr val="7030A0"/>
                </a:solidFill>
              </a:rPr>
              <a:t>勤務時間</a:t>
            </a:r>
          </a:p>
        </p:txBody>
      </p:sp>
      <p:sp>
        <p:nvSpPr>
          <p:cNvPr id="18" name="テキスト ボックス 17">
            <a:extLst>
              <a:ext uri="{FF2B5EF4-FFF2-40B4-BE49-F238E27FC236}">
                <a16:creationId xmlns:a16="http://schemas.microsoft.com/office/drawing/2014/main" id="{B4C44CB9-6C53-D58E-B43A-27DD252D5C93}"/>
              </a:ext>
            </a:extLst>
          </p:cNvPr>
          <p:cNvSpPr txBox="1"/>
          <p:nvPr/>
        </p:nvSpPr>
        <p:spPr>
          <a:xfrm>
            <a:off x="7052509" y="5025270"/>
            <a:ext cx="1498795" cy="369332"/>
          </a:xfrm>
          <a:prstGeom prst="rect">
            <a:avLst/>
          </a:prstGeom>
          <a:noFill/>
        </p:spPr>
        <p:txBody>
          <a:bodyPr wrap="square" rtlCol="0">
            <a:spAutoFit/>
          </a:bodyPr>
          <a:lstStyle/>
          <a:p>
            <a:r>
              <a:rPr kumimoji="1" lang="ja-JP" altLang="en-US" b="1" dirty="0">
                <a:solidFill>
                  <a:srgbClr val="7030A0"/>
                </a:solidFill>
              </a:rPr>
              <a:t>時間外勤務</a:t>
            </a:r>
          </a:p>
        </p:txBody>
      </p:sp>
      <p:pic>
        <p:nvPicPr>
          <p:cNvPr id="2078" name="Picture 30" descr="勉強 パソコン イラスト に対する画像結果">
            <a:extLst>
              <a:ext uri="{FF2B5EF4-FFF2-40B4-BE49-F238E27FC236}">
                <a16:creationId xmlns:a16="http://schemas.microsoft.com/office/drawing/2014/main" id="{F73B5B95-0DF1-7025-6705-ED0B0C60917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11738" y="3784677"/>
            <a:ext cx="1001427" cy="1005652"/>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外来診察 イラスト に対する画像結果">
            <a:extLst>
              <a:ext uri="{FF2B5EF4-FFF2-40B4-BE49-F238E27FC236}">
                <a16:creationId xmlns:a16="http://schemas.microsoft.com/office/drawing/2014/main" id="{27429913-4BA9-7757-911E-32C53D749F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06122" y="1869364"/>
            <a:ext cx="795280" cy="926268"/>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首エコーイラスト に対する画像結果">
            <a:extLst>
              <a:ext uri="{FF2B5EF4-FFF2-40B4-BE49-F238E27FC236}">
                <a16:creationId xmlns:a16="http://schemas.microsoft.com/office/drawing/2014/main" id="{3B5230D8-36E7-96A5-C42F-F0D68F95E9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06123" y="2914812"/>
            <a:ext cx="795279" cy="8975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犬の散歩 に対する画像結果">
            <a:extLst>
              <a:ext uri="{FF2B5EF4-FFF2-40B4-BE49-F238E27FC236}">
                <a16:creationId xmlns:a16="http://schemas.microsoft.com/office/drawing/2014/main" id="{B10C92F9-67AF-06DE-8F46-BD81690FCB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4206" y="3166750"/>
            <a:ext cx="690920" cy="85501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2C6C50ED-FF58-FDE0-CDD1-D040B28E2ACA}"/>
              </a:ext>
            </a:extLst>
          </p:cNvPr>
          <p:cNvSpPr txBox="1"/>
          <p:nvPr/>
        </p:nvSpPr>
        <p:spPr>
          <a:xfrm>
            <a:off x="9051631" y="1048898"/>
            <a:ext cx="2103311" cy="369332"/>
          </a:xfrm>
          <a:prstGeom prst="rect">
            <a:avLst/>
          </a:prstGeom>
          <a:noFill/>
        </p:spPr>
        <p:txBody>
          <a:bodyPr wrap="square" rtlCol="0">
            <a:spAutoFit/>
          </a:bodyPr>
          <a:lstStyle/>
          <a:p>
            <a:r>
              <a:rPr kumimoji="1" lang="ja-JP" altLang="en-US" b="1" dirty="0">
                <a:solidFill>
                  <a:schemeClr val="bg1"/>
                </a:solidFill>
              </a:rPr>
              <a:t>当番ではない休日</a:t>
            </a:r>
          </a:p>
        </p:txBody>
      </p:sp>
      <p:pic>
        <p:nvPicPr>
          <p:cNvPr id="2084" name="Picture 36" descr="お風呂 イラスト に対する画像結果">
            <a:extLst>
              <a:ext uri="{FF2B5EF4-FFF2-40B4-BE49-F238E27FC236}">
                <a16:creationId xmlns:a16="http://schemas.microsoft.com/office/drawing/2014/main" id="{DC247F22-27A0-AA1B-674B-91EF69E73AA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79988" y="1512721"/>
            <a:ext cx="838765" cy="83876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865A0130-4120-A50E-214C-FE7861A59CDF}"/>
              </a:ext>
            </a:extLst>
          </p:cNvPr>
          <p:cNvSpPr txBox="1"/>
          <p:nvPr/>
        </p:nvSpPr>
        <p:spPr>
          <a:xfrm>
            <a:off x="808509" y="5006110"/>
            <a:ext cx="2480379" cy="369332"/>
          </a:xfrm>
          <a:prstGeom prst="rect">
            <a:avLst/>
          </a:prstGeom>
          <a:noFill/>
        </p:spPr>
        <p:txBody>
          <a:bodyPr wrap="square" rtlCol="0">
            <a:spAutoFit/>
          </a:bodyPr>
          <a:lstStyle/>
          <a:p>
            <a:r>
              <a:rPr kumimoji="1" lang="ja-JP" altLang="en-US" b="1" dirty="0">
                <a:solidFill>
                  <a:schemeClr val="bg1"/>
                </a:solidFill>
              </a:rPr>
              <a:t>プライベート・睡眠</a:t>
            </a:r>
            <a:endParaRPr kumimoji="1" lang="en-US" altLang="ja-JP" b="1" dirty="0">
              <a:solidFill>
                <a:schemeClr val="bg1"/>
              </a:solidFill>
            </a:endParaRPr>
          </a:p>
        </p:txBody>
      </p:sp>
      <p:sp>
        <p:nvSpPr>
          <p:cNvPr id="22" name="テキスト ボックス 21">
            <a:extLst>
              <a:ext uri="{FF2B5EF4-FFF2-40B4-BE49-F238E27FC236}">
                <a16:creationId xmlns:a16="http://schemas.microsoft.com/office/drawing/2014/main" id="{D2C20441-F7BA-DF77-3C81-41C8B1D9429C}"/>
              </a:ext>
            </a:extLst>
          </p:cNvPr>
          <p:cNvSpPr txBox="1"/>
          <p:nvPr/>
        </p:nvSpPr>
        <p:spPr>
          <a:xfrm>
            <a:off x="9239839" y="4997000"/>
            <a:ext cx="2275436" cy="646331"/>
          </a:xfrm>
          <a:prstGeom prst="rect">
            <a:avLst/>
          </a:prstGeom>
          <a:noFill/>
        </p:spPr>
        <p:txBody>
          <a:bodyPr wrap="square" rtlCol="0">
            <a:spAutoFit/>
          </a:bodyPr>
          <a:lstStyle/>
          <a:p>
            <a:r>
              <a:rPr kumimoji="1" lang="ja-JP" altLang="en-US" b="1" dirty="0">
                <a:solidFill>
                  <a:schemeClr val="bg1"/>
                </a:solidFill>
              </a:rPr>
              <a:t>プライベート・睡眠</a:t>
            </a:r>
            <a:endParaRPr kumimoji="1" lang="en-US" altLang="ja-JP" b="1" dirty="0">
              <a:solidFill>
                <a:schemeClr val="bg1"/>
              </a:solidFill>
            </a:endParaRPr>
          </a:p>
          <a:p>
            <a:endParaRPr kumimoji="1" lang="ja-JP" altLang="en-US" b="1" dirty="0"/>
          </a:p>
        </p:txBody>
      </p:sp>
      <p:pic>
        <p:nvPicPr>
          <p:cNvPr id="23" name="Picture 20" descr="イラスト 睡眠">
            <a:extLst>
              <a:ext uri="{FF2B5EF4-FFF2-40B4-BE49-F238E27FC236}">
                <a16:creationId xmlns:a16="http://schemas.microsoft.com/office/drawing/2014/main" id="{F90A9E9C-9654-7CE0-D059-0364EB9B06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509" y="4012321"/>
            <a:ext cx="1254189" cy="62709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睡眠 イラスト に対する画像結果">
            <a:extLst>
              <a:ext uri="{FF2B5EF4-FFF2-40B4-BE49-F238E27FC236}">
                <a16:creationId xmlns:a16="http://schemas.microsoft.com/office/drawing/2014/main" id="{9BBF1240-0D31-94CA-9DE2-CF6F5E3A06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5208" y="3142227"/>
            <a:ext cx="973195" cy="9425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睡眠 イラスト に対する画像結果">
            <a:extLst>
              <a:ext uri="{FF2B5EF4-FFF2-40B4-BE49-F238E27FC236}">
                <a16:creationId xmlns:a16="http://schemas.microsoft.com/office/drawing/2014/main" id="{BC16B71F-7493-9234-BCEE-06D3B5DDCC0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815818" y="3113429"/>
            <a:ext cx="926820" cy="897596"/>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外来 診察 イラスト に対する画像結果">
            <a:extLst>
              <a:ext uri="{FF2B5EF4-FFF2-40B4-BE49-F238E27FC236}">
                <a16:creationId xmlns:a16="http://schemas.microsoft.com/office/drawing/2014/main" id="{0E7B3BDC-ED8C-19E7-88FA-AEDDFA06A95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76510" y="3863061"/>
            <a:ext cx="902067" cy="902067"/>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24">
            <a:extLst>
              <a:ext uri="{FF2B5EF4-FFF2-40B4-BE49-F238E27FC236}">
                <a16:creationId xmlns:a16="http://schemas.microsoft.com/office/drawing/2014/main" id="{F8346BAA-E2F4-0278-5995-5F48B42D42AA}"/>
              </a:ext>
            </a:extLst>
          </p:cNvPr>
          <p:cNvSpPr>
            <a:spLocks noGrp="1"/>
          </p:cNvSpPr>
          <p:nvPr>
            <p:ph type="title"/>
          </p:nvPr>
        </p:nvSpPr>
        <p:spPr>
          <a:xfrm>
            <a:off x="631371" y="354240"/>
            <a:ext cx="6467371" cy="467351"/>
          </a:xfrm>
        </p:spPr>
        <p:txBody>
          <a:bodyPr>
            <a:noAutofit/>
          </a:bodyPr>
          <a:lstStyle/>
          <a:p>
            <a:r>
              <a:rPr lang="ja-JP" altLang="en-US" sz="3600" b="1" dirty="0"/>
              <a:t>一日のリズムを大切に</a:t>
            </a:r>
          </a:p>
        </p:txBody>
      </p:sp>
      <p:pic>
        <p:nvPicPr>
          <p:cNvPr id="2090" name="Picture 42" descr="書類書き イラスト に対する画像結果">
            <a:extLst>
              <a:ext uri="{FF2B5EF4-FFF2-40B4-BE49-F238E27FC236}">
                <a16:creationId xmlns:a16="http://schemas.microsoft.com/office/drawing/2014/main" id="{5CB4854F-A69B-C2F6-EDAB-BAE090E0FB5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14394" y="2895173"/>
            <a:ext cx="825475" cy="86637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カンファランスイラスト に対する画像結果">
            <a:extLst>
              <a:ext uri="{FF2B5EF4-FFF2-40B4-BE49-F238E27FC236}">
                <a16:creationId xmlns:a16="http://schemas.microsoft.com/office/drawing/2014/main" id="{E43F7C62-B57D-A982-27CE-D28C2DD373C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2692" b="23877"/>
          <a:stretch/>
        </p:blipFill>
        <p:spPr bwMode="auto">
          <a:xfrm>
            <a:off x="6066710" y="1077278"/>
            <a:ext cx="1338343" cy="782264"/>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遊園地イラスト 無料 に対する画像結果">
            <a:extLst>
              <a:ext uri="{FF2B5EF4-FFF2-40B4-BE49-F238E27FC236}">
                <a16:creationId xmlns:a16="http://schemas.microsoft.com/office/drawing/2014/main" id="{058BA262-CD11-8F9A-7B35-3FCE6A4516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79233" y="241278"/>
            <a:ext cx="1130161" cy="76372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a:extLst>
              <a:ext uri="{FF2B5EF4-FFF2-40B4-BE49-F238E27FC236}">
                <a16:creationId xmlns:a16="http://schemas.microsoft.com/office/drawing/2014/main" id="{EEB3E2B3-06D4-06C6-A9D7-C29B962C1759}"/>
              </a:ext>
            </a:extLst>
          </p:cNvPr>
          <p:cNvCxnSpPr>
            <a:cxnSpLocks/>
          </p:cNvCxnSpPr>
          <p:nvPr/>
        </p:nvCxnSpPr>
        <p:spPr>
          <a:xfrm flipH="1">
            <a:off x="8597537" y="270087"/>
            <a:ext cx="27195" cy="46918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A79CE0E-EE35-E938-9ED2-637EC57E7CDE}"/>
              </a:ext>
            </a:extLst>
          </p:cNvPr>
          <p:cNvCxnSpPr>
            <a:cxnSpLocks/>
          </p:cNvCxnSpPr>
          <p:nvPr/>
        </p:nvCxnSpPr>
        <p:spPr>
          <a:xfrm flipH="1">
            <a:off x="4036479" y="821591"/>
            <a:ext cx="14336" cy="40856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798A6FE-9BB9-A24A-D30D-A58B8DA61832}"/>
              </a:ext>
            </a:extLst>
          </p:cNvPr>
          <p:cNvSpPr txBox="1"/>
          <p:nvPr/>
        </p:nvSpPr>
        <p:spPr>
          <a:xfrm>
            <a:off x="2136262" y="5607051"/>
            <a:ext cx="9914223" cy="954107"/>
          </a:xfrm>
          <a:prstGeom prst="rect">
            <a:avLst/>
          </a:prstGeom>
          <a:noFill/>
        </p:spPr>
        <p:txBody>
          <a:bodyPr wrap="square" rtlCol="0">
            <a:spAutoFit/>
          </a:bodyPr>
          <a:lstStyle/>
          <a:p>
            <a:r>
              <a:rPr kumimoji="1" lang="en-US" altLang="ja-JP" sz="2800" dirty="0"/>
              <a:t>ON</a:t>
            </a:r>
            <a:r>
              <a:rPr kumimoji="1" lang="ja-JP" altLang="en-US" sz="2800" dirty="0"/>
              <a:t>と</a:t>
            </a:r>
            <a:r>
              <a:rPr kumimoji="1" lang="en-US" altLang="ja-JP" sz="2800" dirty="0"/>
              <a:t>OFF</a:t>
            </a:r>
            <a:r>
              <a:rPr kumimoji="1" lang="ja-JP" altLang="en-US" sz="2800" dirty="0"/>
              <a:t>をきちんと意識して効率よく仕事を進める</a:t>
            </a:r>
            <a:endParaRPr kumimoji="1" lang="en-US" altLang="ja-JP" sz="2800" dirty="0"/>
          </a:p>
          <a:p>
            <a:r>
              <a:rPr lang="ja-JP" altLang="en-US" sz="2800" dirty="0"/>
              <a:t>仕事上の問題点は当事者だけでなく全員で解決に取り組む</a:t>
            </a:r>
            <a:endParaRPr kumimoji="1" lang="ja-JP" altLang="en-US" sz="2800" dirty="0"/>
          </a:p>
        </p:txBody>
      </p:sp>
      <p:pic>
        <p:nvPicPr>
          <p:cNvPr id="2096" name="Picture 48" descr="寝るイラスト 無料 に対する画像結果">
            <a:extLst>
              <a:ext uri="{FF2B5EF4-FFF2-40B4-BE49-F238E27FC236}">
                <a16:creationId xmlns:a16="http://schemas.microsoft.com/office/drawing/2014/main" id="{6F7AD124-CEC2-A0ED-4AF2-5132996E75F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93044" y="2207865"/>
            <a:ext cx="1079010" cy="945327"/>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寝るイラスト 無料 に対する画像結果">
            <a:extLst>
              <a:ext uri="{FF2B5EF4-FFF2-40B4-BE49-F238E27FC236}">
                <a16:creationId xmlns:a16="http://schemas.microsoft.com/office/drawing/2014/main" id="{6C66E42C-ED9D-639C-1FFA-B853CE5F5F4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7317" y="2138540"/>
            <a:ext cx="1042077" cy="91297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C0A70D28-78FE-B77C-1928-7103007A2B63}"/>
              </a:ext>
            </a:extLst>
          </p:cNvPr>
          <p:cNvSpPr txBox="1"/>
          <p:nvPr/>
        </p:nvSpPr>
        <p:spPr>
          <a:xfrm>
            <a:off x="760273" y="1065996"/>
            <a:ext cx="1599472" cy="923330"/>
          </a:xfrm>
          <a:prstGeom prst="rect">
            <a:avLst/>
          </a:prstGeom>
          <a:noFill/>
        </p:spPr>
        <p:txBody>
          <a:bodyPr wrap="square" rtlCol="0">
            <a:spAutoFit/>
          </a:bodyPr>
          <a:lstStyle/>
          <a:p>
            <a:r>
              <a:rPr lang="ja-JP" altLang="en-US" b="1" dirty="0">
                <a:solidFill>
                  <a:srgbClr val="FF0000"/>
                </a:solidFill>
              </a:rPr>
              <a:t>休息とリフレッシュを大切に</a:t>
            </a:r>
            <a:endParaRPr kumimoji="1" lang="ja-JP" altLang="en-US" b="1" dirty="0">
              <a:solidFill>
                <a:srgbClr val="FF0000"/>
              </a:solidFill>
            </a:endParaRPr>
          </a:p>
        </p:txBody>
      </p:sp>
    </p:spTree>
    <p:extLst>
      <p:ext uri="{BB962C8B-B14F-4D97-AF65-F5344CB8AC3E}">
        <p14:creationId xmlns:p14="http://schemas.microsoft.com/office/powerpoint/2010/main" val="246917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551FB-79A3-705D-53E2-03A8A8CF916F}"/>
              </a:ext>
            </a:extLst>
          </p:cNvPr>
          <p:cNvSpPr>
            <a:spLocks noGrp="1"/>
          </p:cNvSpPr>
          <p:nvPr>
            <p:ph type="title"/>
          </p:nvPr>
        </p:nvSpPr>
        <p:spPr>
          <a:xfrm>
            <a:off x="905927" y="74228"/>
            <a:ext cx="10515600" cy="810869"/>
          </a:xfrm>
        </p:spPr>
        <p:txBody>
          <a:bodyPr>
            <a:normAutofit/>
          </a:bodyPr>
          <a:lstStyle/>
          <a:p>
            <a:r>
              <a:rPr lang="ja-JP" altLang="en-US" sz="3600" b="1" dirty="0"/>
              <a:t>神奈川県立がんセンター頭頸部外科診療上の工夫</a:t>
            </a:r>
          </a:p>
        </p:txBody>
      </p:sp>
      <p:sp>
        <p:nvSpPr>
          <p:cNvPr id="14" name="テキスト ボックス 13">
            <a:extLst>
              <a:ext uri="{FF2B5EF4-FFF2-40B4-BE49-F238E27FC236}">
                <a16:creationId xmlns:a16="http://schemas.microsoft.com/office/drawing/2014/main" id="{0F147A0E-4D18-2E37-5040-92186D9CB886}"/>
              </a:ext>
            </a:extLst>
          </p:cNvPr>
          <p:cNvSpPr txBox="1"/>
          <p:nvPr/>
        </p:nvSpPr>
        <p:spPr>
          <a:xfrm>
            <a:off x="6335699" y="1465701"/>
            <a:ext cx="5385264" cy="4893647"/>
          </a:xfrm>
          <a:prstGeom prst="rect">
            <a:avLst/>
          </a:prstGeom>
          <a:noFill/>
          <a:ln>
            <a:solidFill>
              <a:srgbClr val="FF0000"/>
            </a:solidFill>
          </a:ln>
        </p:spPr>
        <p:txBody>
          <a:bodyPr wrap="square" rtlCol="0">
            <a:spAutoFit/>
          </a:bodyPr>
          <a:lstStyle/>
          <a:p>
            <a:pPr marL="342900" indent="-342900">
              <a:buFont typeface="Arial" panose="020B0604020202020204" pitchFamily="34" charset="0"/>
              <a:buChar char="•"/>
            </a:pPr>
            <a:r>
              <a:rPr kumimoji="1" lang="ja-JP" altLang="en-US" sz="2400" dirty="0"/>
              <a:t>カンファレンスは可能な限り勤務時間内に行う</a:t>
            </a:r>
            <a:endParaRPr kumimoji="1"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kumimoji="1" lang="ja-JP" altLang="en-US" sz="2400" dirty="0"/>
              <a:t>長時間手術は計画的に予定</a:t>
            </a:r>
            <a:r>
              <a:rPr lang="ja-JP" altLang="en-US" sz="2400" dirty="0"/>
              <a:t>し、</a:t>
            </a:r>
            <a:r>
              <a:rPr kumimoji="1" lang="ja-JP" altLang="en-US" sz="2400" b="1" dirty="0"/>
              <a:t>トラブルが生じない丁寧な手術や治療</a:t>
            </a:r>
            <a:r>
              <a:rPr kumimoji="1" lang="ja-JP" altLang="en-US" sz="2400" dirty="0"/>
              <a:t>を心掛ける</a:t>
            </a:r>
            <a:endParaRPr kumimoji="1"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ja-JP" altLang="en-US" sz="2400" dirty="0"/>
              <a:t>診断、治療方針決定を迅速に行い、方向性を明確にする</a:t>
            </a:r>
            <a:endParaRPr lang="en-US" altLang="ja-JP" sz="2400" dirty="0"/>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lang="ja-JP" altLang="en-US" sz="2400" dirty="0"/>
              <a:t>周囲のスタッフとも情報共有に努め、タスクシフトをスムーズにする</a:t>
            </a:r>
            <a:endParaRPr kumimoji="1" lang="en-US" altLang="ja-JP" sz="2400" dirty="0"/>
          </a:p>
        </p:txBody>
      </p:sp>
      <p:grpSp>
        <p:nvGrpSpPr>
          <p:cNvPr id="11" name="グループ化 10">
            <a:extLst>
              <a:ext uri="{FF2B5EF4-FFF2-40B4-BE49-F238E27FC236}">
                <a16:creationId xmlns:a16="http://schemas.microsoft.com/office/drawing/2014/main" id="{9B25F449-929A-5801-5D19-0729C3A18CC9}"/>
              </a:ext>
            </a:extLst>
          </p:cNvPr>
          <p:cNvGrpSpPr/>
          <p:nvPr/>
        </p:nvGrpSpPr>
        <p:grpSpPr>
          <a:xfrm>
            <a:off x="1085542" y="1635618"/>
            <a:ext cx="5078185" cy="4925839"/>
            <a:chOff x="1085542" y="1611327"/>
            <a:chExt cx="5078185" cy="4925839"/>
          </a:xfrm>
        </p:grpSpPr>
        <p:grpSp>
          <p:nvGrpSpPr>
            <p:cNvPr id="15" name="グループ化 14">
              <a:extLst>
                <a:ext uri="{FF2B5EF4-FFF2-40B4-BE49-F238E27FC236}">
                  <a16:creationId xmlns:a16="http://schemas.microsoft.com/office/drawing/2014/main" id="{5E473283-628C-0D20-9342-BD9CC0852438}"/>
                </a:ext>
              </a:extLst>
            </p:cNvPr>
            <p:cNvGrpSpPr/>
            <p:nvPr/>
          </p:nvGrpSpPr>
          <p:grpSpPr>
            <a:xfrm>
              <a:off x="1085542" y="1611327"/>
              <a:ext cx="5078185" cy="4925839"/>
              <a:chOff x="1627415" y="1314450"/>
              <a:chExt cx="5078185" cy="4925839"/>
            </a:xfrm>
          </p:grpSpPr>
          <p:grpSp>
            <p:nvGrpSpPr>
              <p:cNvPr id="12" name="グループ化 11">
                <a:extLst>
                  <a:ext uri="{FF2B5EF4-FFF2-40B4-BE49-F238E27FC236}">
                    <a16:creationId xmlns:a16="http://schemas.microsoft.com/office/drawing/2014/main" id="{79F06AE5-4457-2DDF-7D2C-3DFDEA57A4E2}"/>
                  </a:ext>
                </a:extLst>
              </p:cNvPr>
              <p:cNvGrpSpPr/>
              <p:nvPr/>
            </p:nvGrpSpPr>
            <p:grpSpPr>
              <a:xfrm>
                <a:off x="1627415" y="1314450"/>
                <a:ext cx="5078185" cy="4925839"/>
                <a:chOff x="3238500" y="657225"/>
                <a:chExt cx="5715000" cy="5543550"/>
              </a:xfrm>
            </p:grpSpPr>
            <p:pic>
              <p:nvPicPr>
                <p:cNvPr id="1030" name="Picture 6" descr="セミリタイア後に「YouTube中毒」にならないために、今から準備しておきたいこと。|不動産投資の健美家">
                  <a:extLst>
                    <a:ext uri="{FF2B5EF4-FFF2-40B4-BE49-F238E27FC236}">
                      <a16:creationId xmlns:a16="http://schemas.microsoft.com/office/drawing/2014/main" id="{5BA83EE5-D712-ED47-4675-DCB1542E3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657225"/>
                  <a:ext cx="5715000" cy="5543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C961BD70-C97A-0353-FF18-37AFCB582B8B}"/>
                    </a:ext>
                  </a:extLst>
                </p:cNvPr>
                <p:cNvCxnSpPr>
                  <a:cxnSpLocks/>
                </p:cNvCxnSpPr>
                <p:nvPr/>
              </p:nvCxnSpPr>
              <p:spPr>
                <a:xfrm>
                  <a:off x="6172221" y="3429000"/>
                  <a:ext cx="1825150" cy="13316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8F7E56E-0F0B-A06D-16C9-73062DE3AC62}"/>
                    </a:ext>
                  </a:extLst>
                </p:cNvPr>
                <p:cNvCxnSpPr>
                  <a:cxnSpLocks/>
                </p:cNvCxnSpPr>
                <p:nvPr/>
              </p:nvCxnSpPr>
              <p:spPr>
                <a:xfrm flipV="1">
                  <a:off x="3792786" y="3429000"/>
                  <a:ext cx="2379435" cy="326572"/>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3AA0CADF-CAA0-3B63-6984-D5FD38A4AD0E}"/>
                  </a:ext>
                </a:extLst>
              </p:cNvPr>
              <p:cNvSpPr txBox="1"/>
              <p:nvPr/>
            </p:nvSpPr>
            <p:spPr>
              <a:xfrm>
                <a:off x="3044516" y="4434366"/>
                <a:ext cx="1962913" cy="830997"/>
              </a:xfrm>
              <a:prstGeom prst="rect">
                <a:avLst/>
              </a:prstGeom>
              <a:noFill/>
            </p:spPr>
            <p:txBody>
              <a:bodyPr wrap="square" rtlCol="0">
                <a:spAutoFit/>
              </a:bodyPr>
              <a:lstStyle/>
              <a:p>
                <a:r>
                  <a:rPr kumimoji="1" lang="ja-JP" altLang="en-US" sz="2400" b="1" dirty="0">
                    <a:highlight>
                      <a:srgbClr val="FFFF00"/>
                    </a:highlight>
                  </a:rPr>
                  <a:t>勤務時間</a:t>
                </a:r>
                <a:endParaRPr kumimoji="1" lang="en-US" altLang="ja-JP" sz="2400" b="1" dirty="0">
                  <a:highlight>
                    <a:srgbClr val="FFFF00"/>
                  </a:highlight>
                </a:endParaRPr>
              </a:p>
              <a:p>
                <a:r>
                  <a:rPr kumimoji="1" lang="en-US" altLang="ja-JP" sz="2400" b="1" dirty="0">
                    <a:highlight>
                      <a:srgbClr val="FFFF00"/>
                    </a:highlight>
                  </a:rPr>
                  <a:t>8:30-17:15</a:t>
                </a:r>
                <a:endParaRPr kumimoji="1" lang="ja-JP" altLang="en-US" sz="2400" b="1" dirty="0">
                  <a:highlight>
                    <a:srgbClr val="FFFF00"/>
                  </a:highlight>
                </a:endParaRPr>
              </a:p>
            </p:txBody>
          </p:sp>
        </p:grpSp>
        <p:cxnSp>
          <p:nvCxnSpPr>
            <p:cNvPr id="16" name="直線コネクタ 15">
              <a:extLst>
                <a:ext uri="{FF2B5EF4-FFF2-40B4-BE49-F238E27FC236}">
                  <a16:creationId xmlns:a16="http://schemas.microsoft.com/office/drawing/2014/main" id="{7459386B-CA36-2131-CA37-D13AB9C56552}"/>
                </a:ext>
              </a:extLst>
            </p:cNvPr>
            <p:cNvCxnSpPr>
              <a:cxnSpLocks/>
            </p:cNvCxnSpPr>
            <p:nvPr/>
          </p:nvCxnSpPr>
          <p:spPr>
            <a:xfrm>
              <a:off x="1894113" y="2984334"/>
              <a:ext cx="1730521" cy="1029902"/>
            </a:xfrm>
            <a:prstGeom prst="line">
              <a:avLst/>
            </a:prstGeom>
            <a:ln w="31750">
              <a:prstDash val="lg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DAD99BF-0FF2-E808-0654-B8F555143BA5}"/>
                </a:ext>
              </a:extLst>
            </p:cNvPr>
            <p:cNvSpPr txBox="1"/>
            <p:nvPr/>
          </p:nvSpPr>
          <p:spPr>
            <a:xfrm>
              <a:off x="2646889" y="2569828"/>
              <a:ext cx="2293257" cy="830997"/>
            </a:xfrm>
            <a:prstGeom prst="rect">
              <a:avLst/>
            </a:prstGeom>
            <a:noFill/>
          </p:spPr>
          <p:txBody>
            <a:bodyPr wrap="square" rtlCol="0">
              <a:spAutoFit/>
            </a:bodyPr>
            <a:lstStyle/>
            <a:p>
              <a:r>
                <a:rPr kumimoji="1" lang="ja-JP" altLang="en-US" sz="2400" b="1" dirty="0">
                  <a:highlight>
                    <a:srgbClr val="FFCCFF"/>
                  </a:highlight>
                </a:rPr>
                <a:t>プライベート時間</a:t>
              </a:r>
            </a:p>
          </p:txBody>
        </p:sp>
        <p:sp>
          <p:nvSpPr>
            <p:cNvPr id="23" name="テキスト ボックス 22">
              <a:extLst>
                <a:ext uri="{FF2B5EF4-FFF2-40B4-BE49-F238E27FC236}">
                  <a16:creationId xmlns:a16="http://schemas.microsoft.com/office/drawing/2014/main" id="{458088F1-923D-7500-427E-AEF961B04E7E}"/>
                </a:ext>
              </a:extLst>
            </p:cNvPr>
            <p:cNvSpPr txBox="1"/>
            <p:nvPr/>
          </p:nvSpPr>
          <p:spPr>
            <a:xfrm>
              <a:off x="1506759" y="3586779"/>
              <a:ext cx="2505230" cy="646331"/>
            </a:xfrm>
            <a:prstGeom prst="rect">
              <a:avLst/>
            </a:prstGeom>
            <a:noFill/>
          </p:spPr>
          <p:txBody>
            <a:bodyPr wrap="square" rtlCol="0">
              <a:spAutoFit/>
            </a:bodyPr>
            <a:lstStyle/>
            <a:p>
              <a:r>
                <a:rPr kumimoji="1" lang="ja-JP" altLang="en-US" dirty="0">
                  <a:solidFill>
                    <a:srgbClr val="FF0000"/>
                  </a:solidFill>
                </a:rPr>
                <a:t>残業は個人のスケジュール調整の中で</a:t>
              </a:r>
            </a:p>
          </p:txBody>
        </p:sp>
        <p:cxnSp>
          <p:nvCxnSpPr>
            <p:cNvPr id="4" name="直線コネクタ 3">
              <a:extLst>
                <a:ext uri="{FF2B5EF4-FFF2-40B4-BE49-F238E27FC236}">
                  <a16:creationId xmlns:a16="http://schemas.microsoft.com/office/drawing/2014/main" id="{6FAE4253-FD04-C9E8-0707-77F286AC0440}"/>
                </a:ext>
              </a:extLst>
            </p:cNvPr>
            <p:cNvCxnSpPr>
              <a:cxnSpLocks/>
            </p:cNvCxnSpPr>
            <p:nvPr/>
          </p:nvCxnSpPr>
          <p:spPr>
            <a:xfrm flipH="1" flipV="1">
              <a:off x="3796556" y="4049145"/>
              <a:ext cx="1628181" cy="262217"/>
            </a:xfrm>
            <a:prstGeom prst="line">
              <a:avLst/>
            </a:prstGeom>
            <a:ln w="31750">
              <a:prstDash val="lgDash"/>
            </a:ln>
          </p:spPr>
          <p:style>
            <a:lnRef idx="1">
              <a:schemeClr val="accent1"/>
            </a:lnRef>
            <a:fillRef idx="0">
              <a:schemeClr val="accent1"/>
            </a:fillRef>
            <a:effectRef idx="0">
              <a:schemeClr val="accent1"/>
            </a:effectRef>
            <a:fontRef idx="minor">
              <a:schemeClr val="tx1"/>
            </a:fontRef>
          </p:style>
        </p:cxnSp>
      </p:grpSp>
      <p:sp>
        <p:nvSpPr>
          <p:cNvPr id="9" name="テキスト ボックス 8">
            <a:extLst>
              <a:ext uri="{FF2B5EF4-FFF2-40B4-BE49-F238E27FC236}">
                <a16:creationId xmlns:a16="http://schemas.microsoft.com/office/drawing/2014/main" id="{46467413-82F9-2628-513F-B4A7AA0362E2}"/>
              </a:ext>
            </a:extLst>
          </p:cNvPr>
          <p:cNvSpPr txBox="1"/>
          <p:nvPr/>
        </p:nvSpPr>
        <p:spPr>
          <a:xfrm>
            <a:off x="2502643" y="824749"/>
            <a:ext cx="7071640" cy="461665"/>
          </a:xfrm>
          <a:prstGeom prst="rect">
            <a:avLst/>
          </a:prstGeom>
          <a:noFill/>
        </p:spPr>
        <p:txBody>
          <a:bodyPr wrap="square">
            <a:spAutoFit/>
          </a:bodyPr>
          <a:lstStyle/>
          <a:p>
            <a:r>
              <a:rPr lang="ja-JP" altLang="en-US" sz="2400" b="1" dirty="0">
                <a:solidFill>
                  <a:schemeClr val="accent5">
                    <a:lumMod val="50000"/>
                  </a:schemeClr>
                </a:solidFill>
              </a:rPr>
              <a:t>全員での業務は勤務時間内でいったん締める</a:t>
            </a:r>
            <a:endParaRPr kumimoji="1" lang="en-US" altLang="ja-JP" sz="2400" b="1" dirty="0">
              <a:solidFill>
                <a:schemeClr val="accent5">
                  <a:lumMod val="50000"/>
                </a:schemeClr>
              </a:solidFill>
            </a:endParaRPr>
          </a:p>
        </p:txBody>
      </p:sp>
    </p:spTree>
    <p:extLst>
      <p:ext uri="{BB962C8B-B14F-4D97-AF65-F5344CB8AC3E}">
        <p14:creationId xmlns:p14="http://schemas.microsoft.com/office/powerpoint/2010/main" val="9225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AC1A6-1A32-9BB7-7CE2-319E4E6B91E4}"/>
              </a:ext>
            </a:extLst>
          </p:cNvPr>
          <p:cNvSpPr>
            <a:spLocks noGrp="1"/>
          </p:cNvSpPr>
          <p:nvPr>
            <p:ph type="title"/>
          </p:nvPr>
        </p:nvSpPr>
        <p:spPr>
          <a:xfrm>
            <a:off x="838200" y="539297"/>
            <a:ext cx="10983686" cy="995589"/>
          </a:xfrm>
        </p:spPr>
        <p:txBody>
          <a:bodyPr>
            <a:noAutofit/>
          </a:bodyPr>
          <a:lstStyle/>
          <a:p>
            <a:r>
              <a:rPr kumimoji="1" lang="ja-JP" altLang="en-US" sz="3600" b="1" dirty="0"/>
              <a:t>トラブルのない頭頸部癌診療のために行っていること</a:t>
            </a:r>
          </a:p>
        </p:txBody>
      </p:sp>
      <p:sp>
        <p:nvSpPr>
          <p:cNvPr id="3" name="コンテンツ プレースホルダー 2">
            <a:extLst>
              <a:ext uri="{FF2B5EF4-FFF2-40B4-BE49-F238E27FC236}">
                <a16:creationId xmlns:a16="http://schemas.microsoft.com/office/drawing/2014/main" id="{04DA71CD-AB3E-7597-5FCC-7AD2271F72AE}"/>
              </a:ext>
            </a:extLst>
          </p:cNvPr>
          <p:cNvSpPr>
            <a:spLocks noGrp="1"/>
          </p:cNvSpPr>
          <p:nvPr>
            <p:ph idx="1"/>
          </p:nvPr>
        </p:nvSpPr>
        <p:spPr>
          <a:xfrm>
            <a:off x="1240971" y="2253343"/>
            <a:ext cx="10287000" cy="4267200"/>
          </a:xfrm>
          <a:solidFill>
            <a:schemeClr val="bg1"/>
          </a:solidFill>
          <a:ln w="25400">
            <a:solidFill>
              <a:srgbClr val="FF0000"/>
            </a:solidFill>
          </a:ln>
        </p:spPr>
        <p:txBody>
          <a:bodyPr>
            <a:normAutofit lnSpcReduction="10000"/>
          </a:bodyPr>
          <a:lstStyle/>
          <a:p>
            <a:endParaRPr lang="en-US" altLang="ja-JP" dirty="0"/>
          </a:p>
          <a:p>
            <a:r>
              <a:rPr lang="ja-JP" altLang="en-US" dirty="0"/>
              <a:t>治療前の評価　→患者の病状、全身状態や心理状態を把握する</a:t>
            </a:r>
            <a:endParaRPr lang="en-US" altLang="ja-JP" dirty="0"/>
          </a:p>
          <a:p>
            <a:r>
              <a:rPr lang="ja-JP" altLang="en-US" dirty="0"/>
              <a:t>治療のシミュレーションを行い、的確な</a:t>
            </a:r>
            <a:r>
              <a:rPr lang="en-US" altLang="ja-JP" dirty="0"/>
              <a:t>IC</a:t>
            </a:r>
            <a:r>
              <a:rPr lang="ja-JP" altLang="en-US" dirty="0"/>
              <a:t>のもと安全に計画通りの治療を遂行する</a:t>
            </a:r>
            <a:endParaRPr lang="en-US" altLang="ja-JP" dirty="0"/>
          </a:p>
          <a:p>
            <a:r>
              <a:rPr lang="ja-JP" altLang="en-US" dirty="0"/>
              <a:t>一日の手術を丁寧かつテンポよくこなせるように時間配分を調整する</a:t>
            </a:r>
            <a:endParaRPr lang="en-US" altLang="ja-JP" dirty="0"/>
          </a:p>
          <a:p>
            <a:r>
              <a:rPr lang="ja-JP" altLang="en-US" dirty="0"/>
              <a:t>患者とのコミュニケーションを常に密に行う　</a:t>
            </a:r>
            <a:endParaRPr lang="en-US" altLang="ja-JP" dirty="0"/>
          </a:p>
          <a:p>
            <a:r>
              <a:rPr lang="ja-JP" altLang="en-US" dirty="0"/>
              <a:t>症例ごとの観察と反省、フィードバックを大切にする　</a:t>
            </a:r>
          </a:p>
          <a:p>
            <a:r>
              <a:rPr lang="ja-JP" altLang="en-US" dirty="0"/>
              <a:t>リアルタイムな病状把握と変化や異常の早期発見に努める</a:t>
            </a:r>
            <a:endParaRPr lang="en-US" altLang="ja-JP" b="1" dirty="0"/>
          </a:p>
          <a:p>
            <a:pPr marL="0" indent="0">
              <a:buNone/>
            </a:pPr>
            <a:endParaRPr lang="en-US" altLang="ja-JP" dirty="0"/>
          </a:p>
          <a:p>
            <a:pPr marL="0" indent="0">
              <a:buNone/>
            </a:pPr>
            <a:endParaRPr lang="ja-JP" altLang="en-US" dirty="0"/>
          </a:p>
        </p:txBody>
      </p:sp>
      <p:sp>
        <p:nvSpPr>
          <p:cNvPr id="4" name="テキスト ボックス 3">
            <a:extLst>
              <a:ext uri="{FF2B5EF4-FFF2-40B4-BE49-F238E27FC236}">
                <a16:creationId xmlns:a16="http://schemas.microsoft.com/office/drawing/2014/main" id="{266F5B1F-669B-2DB8-FE05-7E4A476341A7}"/>
              </a:ext>
            </a:extLst>
          </p:cNvPr>
          <p:cNvSpPr txBox="1"/>
          <p:nvPr/>
        </p:nvSpPr>
        <p:spPr>
          <a:xfrm>
            <a:off x="1240971" y="1404257"/>
            <a:ext cx="10112829" cy="646331"/>
          </a:xfrm>
          <a:prstGeom prst="rect">
            <a:avLst/>
          </a:prstGeom>
          <a:noFill/>
        </p:spPr>
        <p:txBody>
          <a:bodyPr wrap="square" rtlCol="0">
            <a:spAutoFit/>
          </a:bodyPr>
          <a:lstStyle/>
          <a:p>
            <a:r>
              <a:rPr kumimoji="1" lang="ja-JP" altLang="en-US" b="1" dirty="0">
                <a:solidFill>
                  <a:schemeClr val="accent5">
                    <a:lumMod val="50000"/>
                  </a:schemeClr>
                </a:solidFill>
              </a:rPr>
              <a:t>主治医制ではあるが、カンファレンス、病棟診察・回診ですべての患者にチーム全員が関わるようにしている</a:t>
            </a:r>
          </a:p>
        </p:txBody>
      </p:sp>
    </p:spTree>
    <p:extLst>
      <p:ext uri="{BB962C8B-B14F-4D97-AF65-F5344CB8AC3E}">
        <p14:creationId xmlns:p14="http://schemas.microsoft.com/office/powerpoint/2010/main" val="188907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D24B5-866B-4E24-74B8-40F0C13C7398}"/>
              </a:ext>
            </a:extLst>
          </p:cNvPr>
          <p:cNvSpPr>
            <a:spLocks noGrp="1"/>
          </p:cNvSpPr>
          <p:nvPr>
            <p:ph type="title"/>
          </p:nvPr>
        </p:nvSpPr>
        <p:spPr/>
        <p:txBody>
          <a:bodyPr/>
          <a:lstStyle/>
          <a:p>
            <a:r>
              <a:rPr lang="ja-JP" altLang="en-US" b="1" dirty="0"/>
              <a:t>成果</a:t>
            </a:r>
            <a:endParaRPr kumimoji="1" lang="ja-JP" altLang="en-US" b="1" dirty="0"/>
          </a:p>
        </p:txBody>
      </p:sp>
      <p:sp>
        <p:nvSpPr>
          <p:cNvPr id="3" name="コンテンツ プレースホルダー 2">
            <a:extLst>
              <a:ext uri="{FF2B5EF4-FFF2-40B4-BE49-F238E27FC236}">
                <a16:creationId xmlns:a16="http://schemas.microsoft.com/office/drawing/2014/main" id="{D3ECF0E7-3802-7542-C0F3-A129535944EB}"/>
              </a:ext>
            </a:extLst>
          </p:cNvPr>
          <p:cNvSpPr>
            <a:spLocks noGrp="1"/>
          </p:cNvSpPr>
          <p:nvPr>
            <p:ph idx="1"/>
          </p:nvPr>
        </p:nvSpPr>
        <p:spPr>
          <a:xfrm>
            <a:off x="957942" y="1690688"/>
            <a:ext cx="10515600" cy="4561114"/>
          </a:xfrm>
          <a:solidFill>
            <a:schemeClr val="bg1"/>
          </a:solidFill>
          <a:ln>
            <a:solidFill>
              <a:srgbClr val="FF0000"/>
            </a:solidFill>
          </a:ln>
        </p:spPr>
        <p:txBody>
          <a:bodyPr/>
          <a:lstStyle/>
          <a:p>
            <a:r>
              <a:rPr kumimoji="1" lang="ja-JP" altLang="en-US" dirty="0"/>
              <a:t>手術件数、初診患者数増加</a:t>
            </a:r>
            <a:endParaRPr kumimoji="1" lang="en-US" altLang="ja-JP" dirty="0"/>
          </a:p>
          <a:p>
            <a:r>
              <a:rPr kumimoji="1" lang="ja-JP" altLang="en-US" dirty="0"/>
              <a:t>平均在院日数減、病床稼働率上昇</a:t>
            </a:r>
            <a:endParaRPr kumimoji="1" lang="en-US" altLang="ja-JP" dirty="0"/>
          </a:p>
          <a:p>
            <a:r>
              <a:rPr kumimoji="1" lang="ja-JP" altLang="en-US" dirty="0"/>
              <a:t>診療実績が向上　手術トラブルや急変患者の減少</a:t>
            </a:r>
            <a:endParaRPr kumimoji="1" lang="en-US" altLang="ja-JP" dirty="0"/>
          </a:p>
          <a:p>
            <a:r>
              <a:rPr kumimoji="1" lang="ja-JP" altLang="en-US" dirty="0"/>
              <a:t>学会参加、研究論文作成（全員）</a:t>
            </a:r>
            <a:endParaRPr kumimoji="1" lang="en-US" altLang="ja-JP" dirty="0"/>
          </a:p>
          <a:p>
            <a:r>
              <a:rPr kumimoji="1" lang="ja-JP" altLang="en-US" dirty="0"/>
              <a:t>専門医取得・更新（全員）</a:t>
            </a:r>
            <a:endParaRPr kumimoji="1" lang="en-US" altLang="ja-JP" dirty="0"/>
          </a:p>
          <a:p>
            <a:r>
              <a:rPr kumimoji="1" lang="ja-JP" altLang="en-US" dirty="0"/>
              <a:t>コロナ禍の病棟閉鎖に対し様々な工夫を重ね医療サービスの質を落とさず対処</a:t>
            </a:r>
            <a:endParaRPr kumimoji="1" lang="en-US" altLang="ja-JP" dirty="0"/>
          </a:p>
          <a:p>
            <a:r>
              <a:rPr kumimoji="1" lang="en-US" altLang="ja-JP" dirty="0"/>
              <a:t>2023</a:t>
            </a:r>
            <a:r>
              <a:rPr kumimoji="1" lang="ja-JP" altLang="en-US" dirty="0"/>
              <a:t>年</a:t>
            </a:r>
            <a:r>
              <a:rPr kumimoji="1" lang="en-US" altLang="ja-JP" dirty="0"/>
              <a:t>11</a:t>
            </a:r>
            <a:r>
              <a:rPr kumimoji="1" lang="ja-JP" altLang="en-US" dirty="0"/>
              <a:t>月の病院機能評価では院内を代表して頭頸部外科チームがケアプロセスを担当し任務遂行</a:t>
            </a:r>
          </a:p>
        </p:txBody>
      </p:sp>
    </p:spTree>
    <p:extLst>
      <p:ext uri="{BB962C8B-B14F-4D97-AF65-F5344CB8AC3E}">
        <p14:creationId xmlns:p14="http://schemas.microsoft.com/office/powerpoint/2010/main" val="11824993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535</Words>
  <Application>Microsoft Office PowerPoint</Application>
  <PresentationFormat>ワイド画面</PresentationFormat>
  <Paragraphs>55</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 「チームの絆」で子育て支援と働き方改革を実現させる試みについて</vt:lpstr>
      <vt:lpstr>PowerPoint プレゼンテーション</vt:lpstr>
      <vt:lpstr>働き方改革と子育て支援 皆が活き活きと働ける環境づくりのために実践したこと</vt:lpstr>
      <vt:lpstr>一日のリズムを大切に</vt:lpstr>
      <vt:lpstr>神奈川県立がんセンター頭頸部外科診療上の工夫</vt:lpstr>
      <vt:lpstr>トラブルのない頭頸部癌診療のために行っていること</vt:lpstr>
      <vt:lpstr>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madoka furukawa</dc:creator>
  <cp:lastModifiedBy>英文誌・国際・広報</cp:lastModifiedBy>
  <cp:revision>2</cp:revision>
  <dcterms:created xsi:type="dcterms:W3CDTF">2024-02-28T12:02:56Z</dcterms:created>
  <dcterms:modified xsi:type="dcterms:W3CDTF">2024-03-07T02:28:18Z</dcterms:modified>
</cp:coreProperties>
</file>