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60" r:id="rId3"/>
    <p:sldId id="365" r:id="rId4"/>
    <p:sldId id="367" r:id="rId5"/>
    <p:sldId id="369" r:id="rId6"/>
    <p:sldId id="368" r:id="rId7"/>
    <p:sldId id="370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26" autoAdjust="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00000000001E-2"/>
          <c:y val="2.578124841404722E-2"/>
          <c:w val="0.9656249999999999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42-4725-911C-D0F567AB29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42-4725-911C-D0F567AB29D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42-4725-911C-D0F567AB29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42-4725-911C-D0F567AB29D0}"/>
              </c:ext>
            </c:extLst>
          </c:dPt>
          <c:cat>
            <c:strRef>
              <c:f>Sheet1!$A$2:$A$5</c:f>
              <c:strCache>
                <c:ptCount val="4"/>
                <c:pt idx="0">
                  <c:v>耳科</c:v>
                </c:pt>
                <c:pt idx="1">
                  <c:v>鼻科</c:v>
                </c:pt>
                <c:pt idx="2">
                  <c:v>口腔咽喉頭</c:v>
                </c:pt>
                <c:pt idx="3">
                  <c:v>頭頸部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85</c:v>
                </c:pt>
                <c:pt idx="2">
                  <c:v>48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42-4725-911C-D0F567AB2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0.4898</cdr:x>
      <cdr:y>0.13241</cdr:y>
    </cdr:from>
    <cdr:to>
      <cdr:x>0.71843</cdr:x>
      <cdr:y>0.21364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E5436CBB-C7AE-93D8-42C8-036B8F881798}"/>
            </a:ext>
          </a:extLst>
        </cdr:cNvPr>
        <cdr:cNvSpPr txBox="1"/>
      </cdr:nvSpPr>
      <cdr:spPr>
        <a:xfrm xmlns:a="http://schemas.openxmlformats.org/drawingml/2006/main">
          <a:off x="1913916" y="382595"/>
          <a:ext cx="893341" cy="234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200" b="1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耳科 </a:t>
          </a:r>
          <a:r>
            <a:rPr lang="en-US" altLang="ja-JP" sz="1200" b="1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rPr>
            <a:t>11%</a:t>
          </a:r>
          <a:endParaRPr lang="ja-JP" altLang="en-US" sz="1200" b="1" kern="1200" dirty="0"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22B87-1416-42AC-BD86-5E0CF96D08E0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B7575-455A-407F-A267-6522011F12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B7575-455A-407F-A267-6522011F12A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62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7F721C-DDA7-DB78-CDD2-AE4956EC6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4A39F8-03A9-E9E0-A914-606A4A970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665E42-EADF-3603-A46C-C1DD9F9C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DE065C-C8E3-587F-B264-4EE0F57C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9CBE95-B953-CCA3-8AF2-0D6C26E9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56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4AE1A-9877-79BE-1F28-932F6AEC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CA45E9-AE50-7AAC-C2BF-F397ABC8B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2E3394-35C8-7195-96B9-5971271E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D601D2-25B0-2076-A506-D64ECE7A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70BA46-04AD-E312-4C3C-16979D0F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26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7770B32-F318-6252-BAAC-D31457161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439A7B-EE88-FFEF-F630-E52F003A0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487E59-667B-305C-5DC2-DB9FC38A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65682A-D4A8-5A96-B332-1A0A4D0C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1C23BF-E6F8-5886-F8CD-54BAA6B9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57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794C43-23EC-042E-28A8-1D7176CA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A0AD71-67B9-DFCA-D871-02BBCCC7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F2C7A7-B4E6-5A93-AB3D-A4B28583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188A19-90A3-5A9B-47E2-39C68EE9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05D587-F9DA-BF99-F025-12661D19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49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60A1DF-670B-57F2-DCA6-34B0E419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916BF2-8877-618C-6DA6-D9CB8E67D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1F6B26-B352-A455-B811-E9A7213D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189C7A-FAFF-49AE-4F22-607012FD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179B29-3EB8-5B36-7D52-228936E0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62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C86653-9256-658E-26A0-782923EA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4B9AD5-00AE-A58C-E1C7-703AF88EF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C44A12-0C28-EF7A-73C1-24A11BD88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51BCE2-041E-FA5A-B83F-43B8F69C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CED809-3CC5-4027-D9A6-126FDABD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D9C488-9F23-CC18-8A3F-9B379E32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83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C720C3-4859-005B-D8C2-7D6590C4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294A76-77E6-D394-C42F-2BDEDA236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404A24-FAE2-C153-5DD6-EDB1346FA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30CCB4-BA90-190C-1179-F92AF6AA7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43A8A1-52CF-2EA2-FC1C-3D1BF23A8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2DC219-E386-9994-4C14-BBECDE8F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B2EBEA-5783-4B71-5795-6AC3C710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2FB37C5-7B86-640B-47DC-F03F127A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82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A667E-EB54-3237-60CA-FCFFB50A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8A57B4-DFD5-5C8C-9203-41669E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624431-951D-F693-81E3-E0F8D3A9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346958-6560-AB09-5DC7-A944B668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49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2C72D6-F3C7-7373-CEB6-E9A2D26E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E382370-E868-2F93-1E50-19D7C9C7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DF95E-9451-368C-57D3-D2C2C2C0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0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940411-8D7D-7445-2D5A-41AD0550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E5F5E5-E66B-360E-B580-E6E8B76B3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8F6277-9391-A9F9-504C-785316A1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EE3660-4DCC-48DC-DD77-E6953B72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5F2D5B-CE22-E179-363E-ABE1633B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7A14E0-07DB-9147-0D5B-9A36DC9D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06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6F3D87-2344-007D-4E87-5160A4FA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0CC1802-C1C1-A094-7CDC-70901EEE2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E48BF7-E48B-0D4E-4A6C-F1D652CFC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D9D305-2E29-5A82-952C-2673DEE2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74BBA9-CD03-A45E-E477-7FB7D9BF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5AAE68-9C3B-ED8B-114E-E1FA1033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1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2318B04-BFBD-0FEC-B498-07C36391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955992-0EB7-13FC-5B55-F8B090547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74D587-880F-4EA0-3F5A-CCC9BD67C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9A0E9-08ED-4BB5-8BCA-718FF9FF0424}" type="datetimeFigureOut">
              <a:rPr kumimoji="1" lang="ja-JP" altLang="en-US" smtClean="0"/>
              <a:t>2025/2/3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577769-E9F2-21F7-81CF-73D9FF2F2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BFCC1D-ABD4-1777-328D-92C11B32D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D5DE1-EED5-427B-A813-9CA3DB2BD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7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D39665-6640-AB66-79A7-C4BE85FF5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1086"/>
            <a:ext cx="9144000" cy="1093334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子育て支援活動への取り組み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61B8AB9-1CA6-DAA7-8AB0-4BB651181979}"/>
              </a:ext>
            </a:extLst>
          </p:cNvPr>
          <p:cNvSpPr txBox="1">
            <a:spLocks/>
          </p:cNvSpPr>
          <p:nvPr/>
        </p:nvSpPr>
        <p:spPr>
          <a:xfrm>
            <a:off x="5388427" y="3901414"/>
            <a:ext cx="4800602" cy="474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新潟県立中央病院　耳鼻咽喉科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2F49DE8-B502-F223-D78F-4B6C19E04976}"/>
              </a:ext>
            </a:extLst>
          </p:cNvPr>
          <p:cNvSpPr txBox="1">
            <a:spLocks/>
          </p:cNvSpPr>
          <p:nvPr/>
        </p:nvSpPr>
        <p:spPr>
          <a:xfrm>
            <a:off x="4996541" y="4376057"/>
            <a:ext cx="4800602" cy="474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小木　学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 descr="アパートのビル&#10;&#10;中程度の精度で自動的に生成された説明">
            <a:extLst>
              <a:ext uri="{FF2B5EF4-FFF2-40B4-BE49-F238E27FC236}">
                <a16:creationId xmlns:a16="http://schemas.microsoft.com/office/drawing/2014/main" id="{B4B1AC28-6579-02DA-C57D-50FA6FE87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3799671"/>
            <a:ext cx="4432631" cy="24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8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F1560FA-7855-4F3A-B458-87F580EC753E}"/>
              </a:ext>
            </a:extLst>
          </p:cNvPr>
          <p:cNvSpPr/>
          <p:nvPr/>
        </p:nvSpPr>
        <p:spPr>
          <a:xfrm>
            <a:off x="1308364" y="628347"/>
            <a:ext cx="9224056" cy="554154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196" name="テキスト ボックス 5">
            <a:extLst>
              <a:ext uri="{FF2B5EF4-FFF2-40B4-BE49-F238E27FC236}">
                <a16:creationId xmlns:a16="http://schemas.microsoft.com/office/drawing/2014/main" id="{68541363-B0AC-02BF-7583-6AAC9DB3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673" y="598301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latin typeface="ＭＳ Ｐゴシック" panose="020B0600070205080204" pitchFamily="50" charset="-128"/>
              </a:rPr>
              <a:t>新潟県立中央病院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45A30A-C0A1-394A-2DA6-13427D906107}"/>
              </a:ext>
            </a:extLst>
          </p:cNvPr>
          <p:cNvSpPr txBox="1"/>
          <p:nvPr/>
        </p:nvSpPr>
        <p:spPr>
          <a:xfrm>
            <a:off x="4842973" y="694836"/>
            <a:ext cx="557847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上越医療圏（人口</a:t>
            </a:r>
            <a:r>
              <a:rPr lang="en-US" altLang="ja-JP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</a:t>
            </a:r>
            <a:r>
              <a:rPr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万人）の基幹病院</a:t>
            </a:r>
          </a:p>
        </p:txBody>
      </p:sp>
      <p:sp>
        <p:nvSpPr>
          <p:cNvPr id="8198" name="テキスト ボックス 8">
            <a:extLst>
              <a:ext uri="{FF2B5EF4-FFF2-40B4-BE49-F238E27FC236}">
                <a16:creationId xmlns:a16="http://schemas.microsoft.com/office/drawing/2014/main" id="{848215C7-5F9C-A973-4521-2EDD0B2C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77" y="3913688"/>
            <a:ext cx="3690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ＭＳ Ｐゴシック" panose="020B0600070205080204" pitchFamily="50" charset="-128"/>
              </a:rPr>
              <a:t>　・救命救急センター（三次救急）</a:t>
            </a:r>
          </a:p>
        </p:txBody>
      </p:sp>
      <p:sp>
        <p:nvSpPr>
          <p:cNvPr id="8199" name="テキスト ボックス 9">
            <a:extLst>
              <a:ext uri="{FF2B5EF4-FFF2-40B4-BE49-F238E27FC236}">
                <a16:creationId xmlns:a16="http://schemas.microsoft.com/office/drawing/2014/main" id="{BF2EE323-5BDC-147E-9EE1-E7EFDC70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66" y="4305512"/>
            <a:ext cx="36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ＭＳ Ｐゴシック" panose="020B0600070205080204" pitchFamily="50" charset="-128"/>
              </a:rPr>
              <a:t>　 ・地域がん診療連携拠点病院</a:t>
            </a:r>
          </a:p>
        </p:txBody>
      </p:sp>
      <p:sp>
        <p:nvSpPr>
          <p:cNvPr id="8200" name="テキスト ボックス 11">
            <a:extLst>
              <a:ext uri="{FF2B5EF4-FFF2-40B4-BE49-F238E27FC236}">
                <a16:creationId xmlns:a16="http://schemas.microsoft.com/office/drawing/2014/main" id="{1206BA0A-DCE7-E469-6A3E-A1F53D946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93" y="1994492"/>
            <a:ext cx="3030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FF0066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　 ・病床数　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530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床 　　　　</a:t>
            </a:r>
            <a:endParaRPr lang="en-US" altLang="ja-JP" sz="2000" dirty="0">
              <a:latin typeface="ＭＳ Ｐゴシック" panose="020B0600070205080204" pitchFamily="50" charset="-128"/>
            </a:endParaRPr>
          </a:p>
        </p:txBody>
      </p:sp>
      <p:sp>
        <p:nvSpPr>
          <p:cNvPr id="8201" name="テキスト ボックス 12">
            <a:extLst>
              <a:ext uri="{FF2B5EF4-FFF2-40B4-BE49-F238E27FC236}">
                <a16:creationId xmlns:a16="http://schemas.microsoft.com/office/drawing/2014/main" id="{FA7BB67C-6F2E-2E13-FD06-D645FD71B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93" y="2440497"/>
            <a:ext cx="4872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FF0066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　 ・救急車受入　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5440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件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/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年（令和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5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年度）　　　　</a:t>
            </a:r>
            <a:endParaRPr lang="en-US" altLang="ja-JP" sz="2000" dirty="0">
              <a:latin typeface="ＭＳ Ｐゴシック" panose="020B0600070205080204" pitchFamily="50" charset="-128"/>
            </a:endParaRPr>
          </a:p>
        </p:txBody>
      </p:sp>
      <p:sp>
        <p:nvSpPr>
          <p:cNvPr id="8202" name="テキスト ボックス 13">
            <a:extLst>
              <a:ext uri="{FF2B5EF4-FFF2-40B4-BE49-F238E27FC236}">
                <a16:creationId xmlns:a16="http://schemas.microsoft.com/office/drawing/2014/main" id="{F648929D-85AD-5CCA-E2D1-0FFC0B561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66" y="5090551"/>
            <a:ext cx="4438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ＭＳ Ｐゴシック" panose="020B0600070205080204" pitchFamily="50" charset="-128"/>
              </a:rPr>
              <a:t>　 ・定位放射線治療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/IMRT</a:t>
            </a:r>
            <a:r>
              <a:rPr lang="ja-JP" altLang="en-US" sz="2000" dirty="0">
                <a:latin typeface="ＭＳ Ｐゴシック" panose="020B0600070205080204" pitchFamily="50" charset="-128"/>
              </a:rPr>
              <a:t>、</a:t>
            </a:r>
            <a:r>
              <a:rPr lang="en-US" altLang="ja-JP" sz="2000" dirty="0">
                <a:latin typeface="ＭＳ Ｐゴシック" panose="020B0600070205080204" pitchFamily="50" charset="-128"/>
              </a:rPr>
              <a:t>PET/CT</a:t>
            </a:r>
          </a:p>
        </p:txBody>
      </p:sp>
      <p:sp>
        <p:nvSpPr>
          <p:cNvPr id="8203" name="テキスト ボックス 15">
            <a:extLst>
              <a:ext uri="{FF2B5EF4-FFF2-40B4-BE49-F238E27FC236}">
                <a16:creationId xmlns:a16="http://schemas.microsoft.com/office/drawing/2014/main" id="{C8B363E9-09E3-D02F-347D-5CD4063D5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48" y="4679091"/>
            <a:ext cx="3256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ＭＳ Ｐゴシック" panose="020B0600070205080204" pitchFamily="50" charset="-128"/>
              </a:rPr>
              <a:t>　 ・周産期母子医療センター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E49B6F-D179-3D23-581A-C59F78EEE567}"/>
              </a:ext>
            </a:extLst>
          </p:cNvPr>
          <p:cNvSpPr txBox="1"/>
          <p:nvPr/>
        </p:nvSpPr>
        <p:spPr>
          <a:xfrm>
            <a:off x="794419" y="3445824"/>
            <a:ext cx="3262432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医療圏内唯一の機能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FD0F99-A75B-6BF8-1DF3-F5F55971355B}"/>
              </a:ext>
            </a:extLst>
          </p:cNvPr>
          <p:cNvSpPr txBox="1"/>
          <p:nvPr/>
        </p:nvSpPr>
        <p:spPr>
          <a:xfrm>
            <a:off x="928476" y="1567394"/>
            <a:ext cx="420949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・常勤医師数：</a:t>
            </a:r>
            <a:r>
              <a:rPr lang="en-US" altLang="ja-JP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112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en-US" altLang="ja-JP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研修医：</a:t>
            </a:r>
            <a:r>
              <a:rPr lang="en-US" altLang="ja-JP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7B9EE6-B02A-C0EC-47B8-5B3ED654A546}"/>
              </a:ext>
            </a:extLst>
          </p:cNvPr>
          <p:cNvSpPr txBox="1"/>
          <p:nvPr/>
        </p:nvSpPr>
        <p:spPr>
          <a:xfrm>
            <a:off x="5463779" y="1675300"/>
            <a:ext cx="6327962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半径約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100km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以内に大学病院がない</a:t>
            </a:r>
            <a:r>
              <a:rPr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救命救急センター</a:t>
            </a:r>
            <a:endParaRPr lang="en-US" altLang="ja-JP" sz="2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0128F8-BAC0-6710-E67A-2AF109DB0B74}"/>
              </a:ext>
            </a:extLst>
          </p:cNvPr>
          <p:cNvSpPr txBox="1"/>
          <p:nvPr/>
        </p:nvSpPr>
        <p:spPr>
          <a:xfrm>
            <a:off x="6065107" y="5353895"/>
            <a:ext cx="577800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北海道以外では珍しい地理的特性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A2D745-1F77-62C4-FEDC-C388990805D7}"/>
              </a:ext>
            </a:extLst>
          </p:cNvPr>
          <p:cNvSpPr txBox="1"/>
          <p:nvPr/>
        </p:nvSpPr>
        <p:spPr>
          <a:xfrm>
            <a:off x="5859983" y="5906931"/>
            <a:ext cx="618825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病院全体として最後の砦という覚悟がある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9D7E2A9-2DD8-4B6A-B8F8-F665E6166A0E}"/>
              </a:ext>
            </a:extLst>
          </p:cNvPr>
          <p:cNvGrpSpPr/>
          <p:nvPr/>
        </p:nvGrpSpPr>
        <p:grpSpPr>
          <a:xfrm>
            <a:off x="5607463" y="2046259"/>
            <a:ext cx="5764101" cy="3203021"/>
            <a:chOff x="5607463" y="2046259"/>
            <a:chExt cx="5764101" cy="320302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926326C-3FFB-719D-9730-5C54D12AF1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7463" y="2046259"/>
              <a:ext cx="5764101" cy="3203021"/>
              <a:chOff x="1897063" y="766763"/>
              <a:chExt cx="8302625" cy="4767262"/>
            </a:xfrm>
          </p:grpSpPr>
          <p:pic>
            <p:nvPicPr>
              <p:cNvPr id="4" name="図 4">
                <a:extLst>
                  <a:ext uri="{FF2B5EF4-FFF2-40B4-BE49-F238E27FC236}">
                    <a16:creationId xmlns:a16="http://schemas.microsoft.com/office/drawing/2014/main" id="{2AE25A66-0E97-169A-154F-55EEDA6ED8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063" y="808038"/>
                <a:ext cx="8302625" cy="4725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7B765787-CCB0-A40D-85CC-268F222AD0CA}"/>
                  </a:ext>
                </a:extLst>
              </p:cNvPr>
              <p:cNvSpPr/>
              <p:nvPr/>
            </p:nvSpPr>
            <p:spPr>
              <a:xfrm>
                <a:off x="6858000" y="766763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532CFEEA-0C3B-3F2E-ACCF-B3FC1CC2EFE9}"/>
                  </a:ext>
                </a:extLst>
              </p:cNvPr>
              <p:cNvSpPr/>
              <p:nvPr/>
            </p:nvSpPr>
            <p:spPr>
              <a:xfrm>
                <a:off x="6872288" y="4076700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4BAF07A4-B4C0-7521-D805-0EF382755C40}"/>
                  </a:ext>
                </a:extLst>
              </p:cNvPr>
              <p:cNvSpPr/>
              <p:nvPr/>
            </p:nvSpPr>
            <p:spPr>
              <a:xfrm>
                <a:off x="4905375" y="4319588"/>
                <a:ext cx="215900" cy="2159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3CECCCD9-BB14-CC4E-1DF2-587DDBCB8689}"/>
                  </a:ext>
                </a:extLst>
              </p:cNvPr>
              <p:cNvSpPr/>
              <p:nvPr/>
            </p:nvSpPr>
            <p:spPr>
              <a:xfrm>
                <a:off x="3648075" y="3321050"/>
                <a:ext cx="217488" cy="2159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0F522AE8-581D-66E9-A1A4-FA82CF7567DE}"/>
                  </a:ext>
                </a:extLst>
              </p:cNvPr>
              <p:cNvSpPr/>
              <p:nvPr/>
            </p:nvSpPr>
            <p:spPr>
              <a:xfrm>
                <a:off x="5519738" y="2528888"/>
                <a:ext cx="346075" cy="36036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AE839F3-8520-B15C-C8E8-188C871BD7DC}"/>
                </a:ext>
              </a:extLst>
            </p:cNvPr>
            <p:cNvSpPr/>
            <p:nvPr/>
          </p:nvSpPr>
          <p:spPr>
            <a:xfrm>
              <a:off x="7511669" y="2557235"/>
              <a:ext cx="711200" cy="26751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9051EEF-3B5C-922C-F984-BA9030F909CC}"/>
                </a:ext>
              </a:extLst>
            </p:cNvPr>
            <p:cNvSpPr txBox="1"/>
            <p:nvPr/>
          </p:nvSpPr>
          <p:spPr>
            <a:xfrm>
              <a:off x="7534750" y="2523386"/>
              <a:ext cx="665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当院</a:t>
              </a:r>
            </a:p>
          </p:txBody>
        </p:sp>
      </p:grpSp>
      <p:sp>
        <p:nvSpPr>
          <p:cNvPr id="22" name="矢印: 右 21">
            <a:extLst>
              <a:ext uri="{FF2B5EF4-FFF2-40B4-BE49-F238E27FC236}">
                <a16:creationId xmlns:a16="http://schemas.microsoft.com/office/drawing/2014/main" id="{66930408-8E2F-8A1D-2665-D62DC90547EF}"/>
              </a:ext>
            </a:extLst>
          </p:cNvPr>
          <p:cNvSpPr/>
          <p:nvPr/>
        </p:nvSpPr>
        <p:spPr>
          <a:xfrm rot="3722861">
            <a:off x="7836205" y="2909808"/>
            <a:ext cx="373254" cy="2025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39E1FB-18A0-023B-0118-9A8D5283CD6A}"/>
              </a:ext>
            </a:extLst>
          </p:cNvPr>
          <p:cNvSpPr txBox="1">
            <a:spLocks/>
          </p:cNvSpPr>
          <p:nvPr/>
        </p:nvSpPr>
        <p:spPr>
          <a:xfrm>
            <a:off x="1240972" y="2049720"/>
            <a:ext cx="11027228" cy="435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（高難度症例は大学に手術応援で医師派遣を依頼。人工内耳や遊離皮弁再建などは大学病院へ紹介。）</a:t>
            </a:r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E3006BF-8255-D872-35C2-699FABFDA2D3}"/>
              </a:ext>
            </a:extLst>
          </p:cNvPr>
          <p:cNvSpPr txBox="1">
            <a:spLocks/>
          </p:cNvSpPr>
          <p:nvPr/>
        </p:nvSpPr>
        <p:spPr>
          <a:xfrm>
            <a:off x="1110343" y="2450213"/>
            <a:ext cx="9543498" cy="43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・年間で新規悪性腫瘍症例は</a:t>
            </a:r>
            <a:r>
              <a:rPr lang="en-US" altLang="ja-JP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例程で化学療法（甲状腺癌含む）も当科で施行。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C97EC68-3586-AB11-C212-D0A6A9483364}"/>
              </a:ext>
            </a:extLst>
          </p:cNvPr>
          <p:cNvSpPr txBox="1">
            <a:spLocks/>
          </p:cNvSpPr>
          <p:nvPr/>
        </p:nvSpPr>
        <p:spPr>
          <a:xfrm>
            <a:off x="1110343" y="1663654"/>
            <a:ext cx="9644743" cy="43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・全ての手術は可能な限り大学病院に紹介せず当院で完結を目指す。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5E5D6B-9669-5B22-2AD5-EDCAE802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343" y="1080773"/>
            <a:ext cx="10591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200" dirty="0">
                <a:latin typeface="ＭＳ Ｐゴシック" panose="020B0600070205080204" pitchFamily="50" charset="-128"/>
              </a:rPr>
              <a:t>・半径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100km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圏内に大学病院が無く、患者さんの負担を考え当院で完結したい。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95CD2B3-695A-5C8D-D58C-5D90E56B8EE8}"/>
              </a:ext>
            </a:extLst>
          </p:cNvPr>
          <p:cNvSpPr txBox="1">
            <a:spLocks/>
          </p:cNvSpPr>
          <p:nvPr/>
        </p:nvSpPr>
        <p:spPr>
          <a:xfrm>
            <a:off x="1234297" y="2923276"/>
            <a:ext cx="8180960" cy="435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（幼児難聴症例は開業の専門医師のご助力をいただいている。）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19F13DD4-CE93-30B6-4EA9-3DDE299F4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360" y="216051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dirty="0">
                <a:latin typeface="ＭＳ Ｐゴシック" panose="020B0600070205080204" pitchFamily="50" charset="-128"/>
              </a:rPr>
              <a:t>【</a:t>
            </a:r>
            <a:r>
              <a:rPr lang="ja-JP" altLang="en-US" dirty="0">
                <a:latin typeface="ＭＳ Ｐゴシック" panose="020B0600070205080204" pitchFamily="50" charset="-128"/>
              </a:rPr>
              <a:t>当科の特徴</a:t>
            </a:r>
            <a:r>
              <a:rPr lang="en-US" altLang="ja-JP" dirty="0">
                <a:latin typeface="ＭＳ Ｐゴシック" panose="020B0600070205080204" pitchFamily="50" charset="-128"/>
              </a:rPr>
              <a:t>】</a:t>
            </a:r>
            <a:endParaRPr lang="ja-JP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FC4C0CFB-FF50-4EBA-9494-944F2F4D3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254" y="6066141"/>
            <a:ext cx="4570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症例は選べず、何でも診る！</a:t>
            </a:r>
          </a:p>
        </p:txBody>
      </p:sp>
      <p:pic>
        <p:nvPicPr>
          <p:cNvPr id="1026" name="Picture 2" descr="ガッツポーズのイラスト（白衣）">
            <a:extLst>
              <a:ext uri="{FF2B5EF4-FFF2-40B4-BE49-F238E27FC236}">
                <a16:creationId xmlns:a16="http://schemas.microsoft.com/office/drawing/2014/main" id="{485404F1-E301-4B41-CB4D-531928B3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88" y="3611531"/>
            <a:ext cx="2325623" cy="22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649D2DAC-2683-2150-395F-C1DF38669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102287"/>
              </p:ext>
            </p:extLst>
          </p:nvPr>
        </p:nvGraphicFramePr>
        <p:xfrm>
          <a:off x="280059" y="3815092"/>
          <a:ext cx="3907510" cy="288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1F5F6BDC-AE57-ECF8-BB42-021195BD32EE}"/>
              </a:ext>
            </a:extLst>
          </p:cNvPr>
          <p:cNvSpPr txBox="1"/>
          <p:nvPr/>
        </p:nvSpPr>
        <p:spPr>
          <a:xfrm>
            <a:off x="2555539" y="5093787"/>
            <a:ext cx="1072233" cy="327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kern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鼻科 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ja-JP" sz="1600" b="1" kern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1%</a:t>
            </a:r>
            <a:endParaRPr lang="ja-JP" altLang="en-US" sz="1600" b="1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">
            <a:extLst>
              <a:ext uri="{FF2B5EF4-FFF2-40B4-BE49-F238E27FC236}">
                <a16:creationId xmlns:a16="http://schemas.microsoft.com/office/drawing/2014/main" id="{B42E35FD-5138-97D0-8BB5-53C95DBC3AB8}"/>
              </a:ext>
            </a:extLst>
          </p:cNvPr>
          <p:cNvSpPr txBox="1"/>
          <p:nvPr/>
        </p:nvSpPr>
        <p:spPr>
          <a:xfrm>
            <a:off x="1582182" y="6088644"/>
            <a:ext cx="1359657" cy="3781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口腔咽喉頭 </a:t>
            </a:r>
            <a:r>
              <a:rPr lang="en-US" altLang="ja-JP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</a:t>
            </a:r>
            <a:r>
              <a:rPr lang="en-US" altLang="ja-JP" sz="1200" b="1" kern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</a:t>
            </a:r>
            <a:endParaRPr lang="ja-JP" altLang="en-US" sz="1200" b="1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42717194-4953-EAD9-69B2-A5D787C0422B}"/>
              </a:ext>
            </a:extLst>
          </p:cNvPr>
          <p:cNvSpPr txBox="1"/>
          <p:nvPr/>
        </p:nvSpPr>
        <p:spPr>
          <a:xfrm>
            <a:off x="957006" y="4883672"/>
            <a:ext cx="1359656" cy="3123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頭頸部 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en-US" altLang="ja-JP" sz="1600" b="1" kern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</a:t>
            </a:r>
            <a:endParaRPr lang="ja-JP" altLang="en-US" sz="1600" b="1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B71899DB-A5DA-9C27-45A7-4BBEAD02F2C4}"/>
              </a:ext>
            </a:extLst>
          </p:cNvPr>
          <p:cNvSpPr txBox="1"/>
          <p:nvPr/>
        </p:nvSpPr>
        <p:spPr>
          <a:xfrm>
            <a:off x="1027228" y="3552063"/>
            <a:ext cx="2841026" cy="349387"/>
          </a:xfrm>
          <a:prstGeom prst="rect">
            <a:avLst/>
          </a:prstGeom>
        </p:spPr>
        <p:txBody>
          <a:bodyPr wrap="square" rtlCol="0"/>
          <a:lstStyle>
            <a:defPPr>
              <a:defRPr lang="ja-JP"/>
            </a:defPPr>
            <a:lvl1pPr marL="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手術件数 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272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件  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(2023</a:t>
            </a:r>
            <a:r>
              <a:rPr lang="ja-JP" altLang="en-US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</a:t>
            </a:r>
            <a:r>
              <a:rPr lang="en-US" altLang="ja-JP" sz="1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ja-JP" altLang="en-US" sz="1600" b="1" kern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図 11" descr="虫, 食品, エビ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D2B81DD-B81C-DE70-6763-2C94CB0C1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1" y="4075217"/>
            <a:ext cx="3213118" cy="2409839"/>
          </a:xfrm>
          <a:prstGeom prst="rect">
            <a:avLst/>
          </a:prstGeom>
        </p:spPr>
      </p:pic>
      <p:sp>
        <p:nvSpPr>
          <p:cNvPr id="18" name="テキスト ボックス 1">
            <a:extLst>
              <a:ext uri="{FF2B5EF4-FFF2-40B4-BE49-F238E27FC236}">
                <a16:creationId xmlns:a16="http://schemas.microsoft.com/office/drawing/2014/main" id="{7F5E924A-6AE5-1B3A-2F08-270B7300B380}"/>
              </a:ext>
            </a:extLst>
          </p:cNvPr>
          <p:cNvSpPr txBox="1"/>
          <p:nvPr/>
        </p:nvSpPr>
        <p:spPr>
          <a:xfrm>
            <a:off x="9292989" y="3751758"/>
            <a:ext cx="2325623" cy="349387"/>
          </a:xfrm>
          <a:prstGeom prst="rect">
            <a:avLst/>
          </a:prstGeom>
        </p:spPr>
        <p:txBody>
          <a:bodyPr wrap="square" rtlCol="0"/>
          <a:lstStyle>
            <a:defPPr>
              <a:defRPr lang="ja-JP"/>
            </a:defPPr>
            <a:lvl1pPr marL="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kumimoji="1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kern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喉頭全摘、頸部郭清術</a:t>
            </a:r>
          </a:p>
        </p:txBody>
      </p:sp>
    </p:spTree>
    <p:extLst>
      <p:ext uri="{BB962C8B-B14F-4D97-AF65-F5344CB8AC3E}">
        <p14:creationId xmlns:p14="http://schemas.microsoft.com/office/powerpoint/2010/main" val="7218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96814076-274C-7EAD-45B9-5AA162488C33}"/>
              </a:ext>
            </a:extLst>
          </p:cNvPr>
          <p:cNvSpPr/>
          <p:nvPr/>
        </p:nvSpPr>
        <p:spPr>
          <a:xfrm>
            <a:off x="2701861" y="213159"/>
            <a:ext cx="5984940" cy="554260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4" name="吹き出し: 円形 33">
            <a:extLst>
              <a:ext uri="{FF2B5EF4-FFF2-40B4-BE49-F238E27FC236}">
                <a16:creationId xmlns:a16="http://schemas.microsoft.com/office/drawing/2014/main" id="{4E13071C-B82E-F317-C544-B502863E9B72}"/>
              </a:ext>
            </a:extLst>
          </p:cNvPr>
          <p:cNvSpPr/>
          <p:nvPr/>
        </p:nvSpPr>
        <p:spPr>
          <a:xfrm>
            <a:off x="4294395" y="5575944"/>
            <a:ext cx="3815464" cy="638406"/>
          </a:xfrm>
          <a:prstGeom prst="wedgeEllipseCallout">
            <a:avLst>
              <a:gd name="adj1" fmla="val -22042"/>
              <a:gd name="adj2" fmla="val -9096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吹き出し: 円形 32">
            <a:extLst>
              <a:ext uri="{FF2B5EF4-FFF2-40B4-BE49-F238E27FC236}">
                <a16:creationId xmlns:a16="http://schemas.microsoft.com/office/drawing/2014/main" id="{4E68521C-59FD-413B-3DFA-522A2A65EB95}"/>
              </a:ext>
            </a:extLst>
          </p:cNvPr>
          <p:cNvSpPr/>
          <p:nvPr/>
        </p:nvSpPr>
        <p:spPr>
          <a:xfrm>
            <a:off x="292718" y="5502963"/>
            <a:ext cx="3380034" cy="638406"/>
          </a:xfrm>
          <a:prstGeom prst="wedgeEllipseCallout">
            <a:avLst>
              <a:gd name="adj1" fmla="val -22042"/>
              <a:gd name="adj2" fmla="val -9096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7D24723-71DC-8697-38F9-F6EA0055E387}"/>
              </a:ext>
            </a:extLst>
          </p:cNvPr>
          <p:cNvCxnSpPr>
            <a:cxnSpLocks/>
          </p:cNvCxnSpPr>
          <p:nvPr/>
        </p:nvCxnSpPr>
        <p:spPr>
          <a:xfrm>
            <a:off x="4016828" y="1013764"/>
            <a:ext cx="0" cy="57585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F860953-E513-07D3-0F06-B4724971B0E7}"/>
              </a:ext>
            </a:extLst>
          </p:cNvPr>
          <p:cNvCxnSpPr>
            <a:cxnSpLocks/>
          </p:cNvCxnSpPr>
          <p:nvPr/>
        </p:nvCxnSpPr>
        <p:spPr>
          <a:xfrm>
            <a:off x="8175171" y="1113114"/>
            <a:ext cx="0" cy="56591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タイトル 1">
            <a:extLst>
              <a:ext uri="{FF2B5EF4-FFF2-40B4-BE49-F238E27FC236}">
                <a16:creationId xmlns:a16="http://schemas.microsoft.com/office/drawing/2014/main" id="{61A60FDD-1798-FDFB-D4AF-0FF0A446112F}"/>
              </a:ext>
            </a:extLst>
          </p:cNvPr>
          <p:cNvSpPr txBox="1">
            <a:spLocks/>
          </p:cNvSpPr>
          <p:nvPr/>
        </p:nvSpPr>
        <p:spPr>
          <a:xfrm>
            <a:off x="1012409" y="1572725"/>
            <a:ext cx="3178629" cy="439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妻；産婦人科医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D37EA05-79B8-4C7B-ABAB-A5C3803A1BFC}"/>
              </a:ext>
            </a:extLst>
          </p:cNvPr>
          <p:cNvSpPr txBox="1"/>
          <p:nvPr/>
        </p:nvSpPr>
        <p:spPr>
          <a:xfrm>
            <a:off x="358166" y="2053103"/>
            <a:ext cx="3626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こども：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才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男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才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男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才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女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3C76969-6F9F-6AF9-EBB0-A65777E63B13}"/>
              </a:ext>
            </a:extLst>
          </p:cNvPr>
          <p:cNvSpPr txBox="1"/>
          <p:nvPr/>
        </p:nvSpPr>
        <p:spPr>
          <a:xfrm>
            <a:off x="486935" y="1051698"/>
            <a:ext cx="3185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男性医師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（卒後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年）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7819129-2B6E-DEA3-A055-135C96EF7AC6}"/>
              </a:ext>
            </a:extLst>
          </p:cNvPr>
          <p:cNvSpPr txBox="1"/>
          <p:nvPr/>
        </p:nvSpPr>
        <p:spPr>
          <a:xfrm>
            <a:off x="4661206" y="1076241"/>
            <a:ext cx="3178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女性医師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（卒後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年）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8CBB056-C735-E345-E437-53834BC04346}"/>
              </a:ext>
            </a:extLst>
          </p:cNvPr>
          <p:cNvSpPr txBox="1"/>
          <p:nvPr/>
        </p:nvSpPr>
        <p:spPr>
          <a:xfrm>
            <a:off x="8881779" y="1062318"/>
            <a:ext cx="3178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男性医師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（卒後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年）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8023AD-6ABA-A552-4660-AB60BE57E05A}"/>
              </a:ext>
            </a:extLst>
          </p:cNvPr>
          <p:cNvSpPr txBox="1"/>
          <p:nvPr/>
        </p:nvSpPr>
        <p:spPr>
          <a:xfrm>
            <a:off x="5030071" y="2026841"/>
            <a:ext cx="2589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こども：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才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男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才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女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CF0B124-4A88-5B66-79B1-A8455759DD8D}"/>
              </a:ext>
            </a:extLst>
          </p:cNvPr>
          <p:cNvSpPr txBox="1"/>
          <p:nvPr/>
        </p:nvSpPr>
        <p:spPr>
          <a:xfrm>
            <a:off x="5406467" y="1531068"/>
            <a:ext cx="2041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夫；公務員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AA72883-3164-1510-348E-825343D8C2CB}"/>
              </a:ext>
            </a:extLst>
          </p:cNvPr>
          <p:cNvSpPr txBox="1"/>
          <p:nvPr/>
        </p:nvSpPr>
        <p:spPr>
          <a:xfrm>
            <a:off x="486936" y="5637500"/>
            <a:ext cx="318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ea typeface="HGS創英角ﾎﾟｯﾌﾟ体" panose="040B0A00000000000000" pitchFamily="50" charset="-128"/>
              </a:rPr>
              <a:t>院内保育園に一緒に登園</a:t>
            </a:r>
            <a:r>
              <a:rPr lang="ja-JP" altLang="en-US" b="1" dirty="0">
                <a:solidFill>
                  <a:srgbClr val="FF0000"/>
                </a:solidFill>
              </a:rPr>
              <a:t>♪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5AEE906-63DA-B9B9-FFD5-25E4DBF5A680}"/>
              </a:ext>
            </a:extLst>
          </p:cNvPr>
          <p:cNvSpPr txBox="1"/>
          <p:nvPr/>
        </p:nvSpPr>
        <p:spPr>
          <a:xfrm>
            <a:off x="4497661" y="5702385"/>
            <a:ext cx="3819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ea typeface="HGS創英角ﾎﾟｯﾌﾟ体" panose="040B0A00000000000000" pitchFamily="50" charset="-128"/>
              </a:rPr>
              <a:t>仕事終わりに学童保育へお迎え</a:t>
            </a:r>
            <a:r>
              <a:rPr lang="ja-JP" altLang="en-US" b="1" dirty="0">
                <a:solidFill>
                  <a:srgbClr val="FF0000"/>
                </a:solidFill>
                <a:ea typeface="HGS創英角ﾎﾟｯﾌﾟ体" panose="040B0A00000000000000" pitchFamily="50" charset="-128"/>
              </a:rPr>
              <a:t>♪</a:t>
            </a:r>
            <a:endParaRPr lang="ja-JP" altLang="en-US" dirty="0">
              <a:ea typeface="HGS創英角ﾎﾟｯﾌﾟ体" panose="040B0A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1430882-DE3E-D381-2CA5-4534C11C22FE}"/>
              </a:ext>
            </a:extLst>
          </p:cNvPr>
          <p:cNvSpPr txBox="1"/>
          <p:nvPr/>
        </p:nvSpPr>
        <p:spPr>
          <a:xfrm>
            <a:off x="9359245" y="2067571"/>
            <a:ext cx="1634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こども：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才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男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8E6C72-3A0F-0843-A1DA-9543D1BD64B5}"/>
              </a:ext>
            </a:extLst>
          </p:cNvPr>
          <p:cNvSpPr txBox="1"/>
          <p:nvPr/>
        </p:nvSpPr>
        <p:spPr>
          <a:xfrm>
            <a:off x="9423281" y="1534923"/>
            <a:ext cx="2041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妻；栄養士</a:t>
            </a:r>
          </a:p>
        </p:txBody>
      </p:sp>
      <p:sp>
        <p:nvSpPr>
          <p:cNvPr id="37" name="吹き出し: 円形 36">
            <a:extLst>
              <a:ext uri="{FF2B5EF4-FFF2-40B4-BE49-F238E27FC236}">
                <a16:creationId xmlns:a16="http://schemas.microsoft.com/office/drawing/2014/main" id="{C265E15C-3390-2464-8D2E-74B7A070C172}"/>
              </a:ext>
            </a:extLst>
          </p:cNvPr>
          <p:cNvSpPr/>
          <p:nvPr/>
        </p:nvSpPr>
        <p:spPr>
          <a:xfrm>
            <a:off x="8812976" y="5647602"/>
            <a:ext cx="2726051" cy="566747"/>
          </a:xfrm>
          <a:prstGeom prst="wedgeEllipseCallout">
            <a:avLst>
              <a:gd name="adj1" fmla="val -22042"/>
              <a:gd name="adj2" fmla="val -9096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57577C-2F1B-71B5-2AFA-86FC2D5BF02C}"/>
              </a:ext>
            </a:extLst>
          </p:cNvPr>
          <p:cNvSpPr txBox="1"/>
          <p:nvPr/>
        </p:nvSpPr>
        <p:spPr>
          <a:xfrm>
            <a:off x="9294049" y="5712102"/>
            <a:ext cx="2337092" cy="36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ea typeface="HGS創英角ﾎﾟｯﾌﾟ体" panose="040B0A00000000000000" pitchFamily="50" charset="-128"/>
              </a:rPr>
              <a:t>お風呂担当です</a:t>
            </a:r>
            <a:r>
              <a:rPr lang="ja-JP" altLang="en-US" b="1" dirty="0">
                <a:solidFill>
                  <a:srgbClr val="FF0000"/>
                </a:solidFill>
                <a:ea typeface="HGS創英角ﾎﾟｯﾌﾟ体" panose="040B0A00000000000000" pitchFamily="50" charset="-128"/>
              </a:rPr>
              <a:t>♪</a:t>
            </a:r>
            <a:endParaRPr lang="ja-JP" altLang="en-US" dirty="0">
              <a:ea typeface="HGS創英角ﾎﾟｯﾌﾟ体" panose="040B0A00000000000000" pitchFamily="50" charset="-128"/>
            </a:endParaRPr>
          </a:p>
        </p:txBody>
      </p:sp>
      <p:sp>
        <p:nvSpPr>
          <p:cNvPr id="41" name="タイトル 1">
            <a:extLst>
              <a:ext uri="{FF2B5EF4-FFF2-40B4-BE49-F238E27FC236}">
                <a16:creationId xmlns:a16="http://schemas.microsoft.com/office/drawing/2014/main" id="{AB6FE720-CAA6-F24F-50CD-260A208E9A6B}"/>
              </a:ext>
            </a:extLst>
          </p:cNvPr>
          <p:cNvSpPr txBox="1">
            <a:spLocks/>
          </p:cNvSpPr>
          <p:nvPr/>
        </p:nvSpPr>
        <p:spPr>
          <a:xfrm>
            <a:off x="2893850" y="271399"/>
            <a:ext cx="6069175" cy="558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当科メンバーは</a:t>
            </a:r>
            <a:r>
              <a:rPr lang="en-US" altLang="ja-JP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人。うち</a:t>
            </a:r>
            <a:r>
              <a:rPr lang="en-US" altLang="ja-JP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人が子育て中♪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屋内, 建物, 小さい, 少し が含まれている画像&#10;&#10;自動的に生成された説明">
            <a:extLst>
              <a:ext uri="{FF2B5EF4-FFF2-40B4-BE49-F238E27FC236}">
                <a16:creationId xmlns:a16="http://schemas.microsoft.com/office/drawing/2014/main" id="{D68D36BF-45CD-C8A3-4780-F69D201A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" y="2698743"/>
            <a:ext cx="1529295" cy="2231944"/>
          </a:xfrm>
          <a:prstGeom prst="rect">
            <a:avLst/>
          </a:prstGeom>
        </p:spPr>
      </p:pic>
      <p:pic>
        <p:nvPicPr>
          <p:cNvPr id="11" name="図 10" descr="屋内, 子供, 若い, 少年 が含まれている画像&#10;&#10;自動的に生成された説明">
            <a:extLst>
              <a:ext uri="{FF2B5EF4-FFF2-40B4-BE49-F238E27FC236}">
                <a16:creationId xmlns:a16="http://schemas.microsoft.com/office/drawing/2014/main" id="{6501975C-E5AB-B7DF-46FB-602B32523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70" y="2698744"/>
            <a:ext cx="1684291" cy="2231944"/>
          </a:xfrm>
          <a:prstGeom prst="rect">
            <a:avLst/>
          </a:prstGeom>
        </p:spPr>
      </p:pic>
      <p:pic>
        <p:nvPicPr>
          <p:cNvPr id="16" name="図 15" descr="屋内, 天井, キッチン, 部屋 が含まれている画像&#10;&#10;自動的に生成された説明">
            <a:extLst>
              <a:ext uri="{FF2B5EF4-FFF2-40B4-BE49-F238E27FC236}">
                <a16:creationId xmlns:a16="http://schemas.microsoft.com/office/drawing/2014/main" id="{D86E399A-BC6A-E49C-E664-D82527F05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60" y="2522614"/>
            <a:ext cx="2275668" cy="2615955"/>
          </a:xfrm>
          <a:prstGeom prst="rect">
            <a:avLst/>
          </a:prstGeom>
        </p:spPr>
      </p:pic>
      <p:pic>
        <p:nvPicPr>
          <p:cNvPr id="24" name="図 23" descr="人, 屋内, キッチン, 男 が含まれている画像&#10;&#10;自動的に生成された説明">
            <a:extLst>
              <a:ext uri="{FF2B5EF4-FFF2-40B4-BE49-F238E27FC236}">
                <a16:creationId xmlns:a16="http://schemas.microsoft.com/office/drawing/2014/main" id="{1880A41E-5853-32B1-2582-3F483BCF6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93" y="2478362"/>
            <a:ext cx="2047874" cy="27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3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323986CD-AF15-C5B1-9034-A3C02D45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54" y="2948787"/>
            <a:ext cx="1972591" cy="1765631"/>
          </a:xfrm>
          <a:prstGeom prst="rect">
            <a:avLst/>
          </a:prstGeom>
        </p:spPr>
      </p:pic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157B41BD-7BC8-67AF-7E99-EEB7A3152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373" y="114054"/>
            <a:ext cx="3733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dirty="0">
                <a:latin typeface="ＭＳ Ｐゴシック" panose="020B0600070205080204" pitchFamily="50" charset="-128"/>
              </a:rPr>
              <a:t>【</a:t>
            </a:r>
            <a:r>
              <a:rPr lang="ja-JP" altLang="en-US" dirty="0">
                <a:latin typeface="ＭＳ Ｐゴシック" panose="020B0600070205080204" pitchFamily="50" charset="-128"/>
              </a:rPr>
              <a:t>当科での取り組み</a:t>
            </a:r>
            <a:r>
              <a:rPr lang="en-US" altLang="ja-JP" dirty="0">
                <a:latin typeface="ＭＳ Ｐゴシック" panose="020B0600070205080204" pitchFamily="50" charset="-128"/>
              </a:rPr>
              <a:t>】</a:t>
            </a:r>
            <a:endParaRPr lang="ja-JP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5A0A33F-9143-4B18-C872-EE9E13A46699}"/>
              </a:ext>
            </a:extLst>
          </p:cNvPr>
          <p:cNvSpPr txBox="1">
            <a:spLocks/>
          </p:cNvSpPr>
          <p:nvPr/>
        </p:nvSpPr>
        <p:spPr>
          <a:xfrm>
            <a:off x="143284" y="796520"/>
            <a:ext cx="4014048" cy="35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・コミュニケーション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E08351D6-173D-7FE3-A048-D103431A0653}"/>
              </a:ext>
            </a:extLst>
          </p:cNvPr>
          <p:cNvSpPr txBox="1">
            <a:spLocks/>
          </p:cNvSpPr>
          <p:nvPr/>
        </p:nvSpPr>
        <p:spPr>
          <a:xfrm>
            <a:off x="345304" y="3645158"/>
            <a:ext cx="2444208" cy="35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・チーム制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CCA6FB8-B2C9-D623-E757-D6EBBD81040A}"/>
              </a:ext>
            </a:extLst>
          </p:cNvPr>
          <p:cNvSpPr txBox="1">
            <a:spLocks/>
          </p:cNvSpPr>
          <p:nvPr/>
        </p:nvSpPr>
        <p:spPr>
          <a:xfrm>
            <a:off x="7766274" y="844100"/>
            <a:ext cx="4282442" cy="446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・病院、地域医療への貢献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2E44E01-B55E-F19F-838D-CFF13DF6FACA}"/>
              </a:ext>
            </a:extLst>
          </p:cNvPr>
          <p:cNvSpPr txBox="1">
            <a:spLocks/>
          </p:cNvSpPr>
          <p:nvPr/>
        </p:nvSpPr>
        <p:spPr>
          <a:xfrm>
            <a:off x="6720195" y="4332090"/>
            <a:ext cx="4256314" cy="35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・プライベート時間を大切に</a:t>
            </a:r>
          </a:p>
        </p:txBody>
      </p:sp>
      <p:pic>
        <p:nvPicPr>
          <p:cNvPr id="1030" name="Picture 6" descr="チームワークのアイコン | フリーのアイコンイラスト素材 icon-pit">
            <a:extLst>
              <a:ext uri="{FF2B5EF4-FFF2-40B4-BE49-F238E27FC236}">
                <a16:creationId xmlns:a16="http://schemas.microsoft.com/office/drawing/2014/main" id="{B873F572-CBE6-B8F7-7295-79BFD81B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05" y="4280334"/>
            <a:ext cx="1972590" cy="19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【50+】 会話 イラスト 無料 ~ イラスト画像ギャラリー">
            <a:extLst>
              <a:ext uri="{FF2B5EF4-FFF2-40B4-BE49-F238E27FC236}">
                <a16:creationId xmlns:a16="http://schemas.microsoft.com/office/drawing/2014/main" id="{54402D8F-189E-9C95-D83F-93037E7E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73" y="632909"/>
            <a:ext cx="2222702" cy="22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89FA7469-C60A-FE2D-4E8E-89C97FD12D02}"/>
              </a:ext>
            </a:extLst>
          </p:cNvPr>
          <p:cNvSpPr txBox="1">
            <a:spLocks/>
          </p:cNvSpPr>
          <p:nvPr/>
        </p:nvSpPr>
        <p:spPr>
          <a:xfrm>
            <a:off x="345304" y="1808382"/>
            <a:ext cx="5638804" cy="3418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家庭の事をお互い相談しやすい雰囲気づくり。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DD64AEE-B64A-5AB7-EE1E-62E730C3FA97}"/>
              </a:ext>
            </a:extLst>
          </p:cNvPr>
          <p:cNvSpPr txBox="1">
            <a:spLocks/>
          </p:cNvSpPr>
          <p:nvPr/>
        </p:nvSpPr>
        <p:spPr>
          <a:xfrm>
            <a:off x="345304" y="1290625"/>
            <a:ext cx="5712284" cy="35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仕事は就業時間内に終わるよう全員全力で！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7D321537-1D46-43AF-BEFC-D8F47CC1347A}"/>
              </a:ext>
            </a:extLst>
          </p:cNvPr>
          <p:cNvSpPr txBox="1">
            <a:spLocks/>
          </p:cNvSpPr>
          <p:nvPr/>
        </p:nvSpPr>
        <p:spPr>
          <a:xfrm>
            <a:off x="345304" y="2335702"/>
            <a:ext cx="9778102" cy="456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時間外へはみ出る場合は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積極的にオンコール医師（上司でも遠慮なく）へ引き継ぐ。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CCF734EC-71C2-E585-1D90-E405FB813081}"/>
              </a:ext>
            </a:extLst>
          </p:cNvPr>
          <p:cNvSpPr txBox="1">
            <a:spLocks/>
          </p:cNvSpPr>
          <p:nvPr/>
        </p:nvSpPr>
        <p:spPr>
          <a:xfrm>
            <a:off x="451140" y="4912227"/>
            <a:ext cx="4147457" cy="35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グループ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LINE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で情報共有。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0913EC9-55C5-06DF-78C3-89797FA27175}"/>
              </a:ext>
            </a:extLst>
          </p:cNvPr>
          <p:cNvSpPr txBox="1">
            <a:spLocks/>
          </p:cNvSpPr>
          <p:nvPr/>
        </p:nvSpPr>
        <p:spPr>
          <a:xfrm>
            <a:off x="418260" y="5422354"/>
            <a:ext cx="4890403" cy="3735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子育て状況に応じて夜間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call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を免除。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45A3D111-C6A4-91DA-89D9-528874B1C97B}"/>
              </a:ext>
            </a:extLst>
          </p:cNvPr>
          <p:cNvSpPr txBox="1">
            <a:spLocks/>
          </p:cNvSpPr>
          <p:nvPr/>
        </p:nvSpPr>
        <p:spPr>
          <a:xfrm>
            <a:off x="451140" y="4168341"/>
            <a:ext cx="4399599" cy="6799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全員が主治医として患者状態を把握し、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いつでも柔軟な対応。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F7E7AC-44B1-461A-5471-73E8485B2F98}"/>
              </a:ext>
            </a:extLst>
          </p:cNvPr>
          <p:cNvSpPr txBox="1"/>
          <p:nvPr/>
        </p:nvSpPr>
        <p:spPr>
          <a:xfrm>
            <a:off x="7980733" y="1331978"/>
            <a:ext cx="4282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新潟県の医師数は全国最下位レベル</a:t>
            </a:r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dirty="0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0ED2E039-5420-8FE6-EC1B-B239CA43F73C}"/>
              </a:ext>
            </a:extLst>
          </p:cNvPr>
          <p:cNvSpPr txBox="1">
            <a:spLocks/>
          </p:cNvSpPr>
          <p:nvPr/>
        </p:nvSpPr>
        <p:spPr>
          <a:xfrm>
            <a:off x="7980733" y="1763017"/>
            <a:ext cx="3940486" cy="873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コンサルトには全力で協力し、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多忙な科の「子育て支援」が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少しでもできるように貢献する。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1BC4340-F0D4-DB16-3CB8-145CA61CB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047" y="5131909"/>
            <a:ext cx="1465078" cy="1627144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D6E08CBA-A673-6613-CA2D-4E59B0A988EF}"/>
              </a:ext>
            </a:extLst>
          </p:cNvPr>
          <p:cNvSpPr txBox="1">
            <a:spLocks/>
          </p:cNvSpPr>
          <p:nvPr/>
        </p:nvSpPr>
        <p:spPr>
          <a:xfrm>
            <a:off x="6948760" y="4848311"/>
            <a:ext cx="5145785" cy="8327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オフが充実することで、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周囲へ配慮できる心の余裕が生まれる！</a:t>
            </a:r>
          </a:p>
        </p:txBody>
      </p:sp>
    </p:spTree>
    <p:extLst>
      <p:ext uri="{BB962C8B-B14F-4D97-AF65-F5344CB8AC3E}">
        <p14:creationId xmlns:p14="http://schemas.microsoft.com/office/powerpoint/2010/main" val="82705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2227E2E-C5D4-EA23-663D-39EA1B415584}"/>
              </a:ext>
            </a:extLst>
          </p:cNvPr>
          <p:cNvSpPr/>
          <p:nvPr/>
        </p:nvSpPr>
        <p:spPr>
          <a:xfrm>
            <a:off x="3777343" y="213159"/>
            <a:ext cx="4016828" cy="54529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B4105642-B8C0-A799-95C6-6F23837823D5}"/>
              </a:ext>
            </a:extLst>
          </p:cNvPr>
          <p:cNvSpPr txBox="1">
            <a:spLocks/>
          </p:cNvSpPr>
          <p:nvPr/>
        </p:nvSpPr>
        <p:spPr>
          <a:xfrm>
            <a:off x="4196442" y="256498"/>
            <a:ext cx="3799115" cy="545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オフは家族と一緒に♪</a:t>
            </a:r>
            <a:endParaRPr lang="en-US" altLang="ja-JP" sz="2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5">
            <a:extLst>
              <a:ext uri="{FF2B5EF4-FFF2-40B4-BE49-F238E27FC236}">
                <a16:creationId xmlns:a16="http://schemas.microsoft.com/office/drawing/2014/main" id="{DB2954D3-3278-E965-F17A-4E0A5C84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49" y="5925781"/>
            <a:ext cx="9514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家族と仲良くね！子育てには家庭の平和がまず大事。</a:t>
            </a:r>
          </a:p>
        </p:txBody>
      </p:sp>
      <p:pic>
        <p:nvPicPr>
          <p:cNvPr id="10" name="図 9" descr="森の中の道を歩いている子供たち&#10;&#10;中程度の精度で自動的に生成された説明">
            <a:extLst>
              <a:ext uri="{FF2B5EF4-FFF2-40B4-BE49-F238E27FC236}">
                <a16:creationId xmlns:a16="http://schemas.microsoft.com/office/drawing/2014/main" id="{B58F5F0C-197C-5B7B-2471-40303348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01" y="1180496"/>
            <a:ext cx="4569096" cy="2563655"/>
          </a:xfrm>
          <a:prstGeom prst="rect">
            <a:avLst/>
          </a:prstGeom>
        </p:spPr>
      </p:pic>
      <p:pic>
        <p:nvPicPr>
          <p:cNvPr id="7" name="図 6" descr="雪が降った山の前に立っている人たち&#10;&#10;自動的に生成された説明">
            <a:extLst>
              <a:ext uri="{FF2B5EF4-FFF2-40B4-BE49-F238E27FC236}">
                <a16:creationId xmlns:a16="http://schemas.microsoft.com/office/drawing/2014/main" id="{E2986A1E-D49E-7E61-6646-DA5B4EA87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" y="1116977"/>
            <a:ext cx="4850509" cy="2480260"/>
          </a:xfrm>
          <a:prstGeom prst="rect">
            <a:avLst/>
          </a:prstGeom>
        </p:spPr>
      </p:pic>
      <p:pic>
        <p:nvPicPr>
          <p:cNvPr id="15" name="図 14" descr="屋内, テーブル, 座る, 男 が含まれている画像&#10;&#10;自動的に生成された説明">
            <a:extLst>
              <a:ext uri="{FF2B5EF4-FFF2-40B4-BE49-F238E27FC236}">
                <a16:creationId xmlns:a16="http://schemas.microsoft.com/office/drawing/2014/main" id="{6C8CFC63-FD52-746D-2807-90C0CE6F4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92" y="2357107"/>
            <a:ext cx="2601507" cy="34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04983-C827-1E88-66B0-FE37061DE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292E6EB6-29FF-28F1-6B2B-576DACB71600}"/>
              </a:ext>
            </a:extLst>
          </p:cNvPr>
          <p:cNvSpPr txBox="1">
            <a:spLocks/>
          </p:cNvSpPr>
          <p:nvPr/>
        </p:nvSpPr>
        <p:spPr>
          <a:xfrm>
            <a:off x="3128910" y="834052"/>
            <a:ext cx="7081865" cy="6680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上司がつくるイケてる職場雰囲気</a:t>
            </a:r>
            <a:endParaRPr lang="en-US" altLang="ja-JP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6F832939-3F2E-9C7D-9BD4-91F255119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780" y="105764"/>
            <a:ext cx="6775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dirty="0"/>
              <a:t>～持続可能な子育て支援～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F532DF8-1B6E-CAF3-A2FA-AFAF39DB92F6}"/>
              </a:ext>
            </a:extLst>
          </p:cNvPr>
          <p:cNvSpPr txBox="1">
            <a:spLocks/>
          </p:cNvSpPr>
          <p:nvPr/>
        </p:nvSpPr>
        <p:spPr>
          <a:xfrm>
            <a:off x="914196" y="5363713"/>
            <a:ext cx="9692445" cy="35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・男性の育児参加も当たり前！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AEE314-C901-9A74-0ADF-5CE38A42B3C0}"/>
              </a:ext>
            </a:extLst>
          </p:cNvPr>
          <p:cNvSpPr txBox="1"/>
          <p:nvPr/>
        </p:nvSpPr>
        <p:spPr>
          <a:xfrm>
            <a:off x="1492921" y="4594286"/>
            <a:ext cx="7591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多忙であっても子供の病気などで突然の休暇もあり</a:t>
            </a:r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人員が足りなくても何とかなるものである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FD2312C3-62D6-6082-8310-B50D82A3C805}"/>
              </a:ext>
            </a:extLst>
          </p:cNvPr>
          <p:cNvSpPr txBox="1">
            <a:spLocks/>
          </p:cNvSpPr>
          <p:nvPr/>
        </p:nvSpPr>
        <p:spPr>
          <a:xfrm>
            <a:off x="883346" y="1574666"/>
            <a:ext cx="3089939" cy="35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・お互い様！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4AACEA-4A46-7F2B-B8DC-8BEAF18D81E7}"/>
              </a:ext>
            </a:extLst>
          </p:cNvPr>
          <p:cNvSpPr txBox="1"/>
          <p:nvPr/>
        </p:nvSpPr>
        <p:spPr>
          <a:xfrm>
            <a:off x="1471901" y="2042520"/>
            <a:ext cx="8644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配偶者の職業、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実家の手助けの有無、財力などの環境で事情は大きく異なる。</a:t>
            </a:r>
            <a:endParaRPr lang="en-US" altLang="ja-JP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お互いの考え、立場を尊重する。 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 descr="両手で握手 | 【てがきですの！β】かわいい・ゆるい無料イラスト">
            <a:extLst>
              <a:ext uri="{FF2B5EF4-FFF2-40B4-BE49-F238E27FC236}">
                <a16:creationId xmlns:a16="http://schemas.microsoft.com/office/drawing/2014/main" id="{623B4736-F4A6-4D09-10A9-6F69D2DE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054" y="4392532"/>
            <a:ext cx="2742829" cy="21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79AB8DE4-20FC-D780-1B1C-854137E00A4F}"/>
              </a:ext>
            </a:extLst>
          </p:cNvPr>
          <p:cNvSpPr txBox="1">
            <a:spLocks/>
          </p:cNvSpPr>
          <p:nvPr/>
        </p:nvSpPr>
        <p:spPr>
          <a:xfrm>
            <a:off x="883346" y="4052398"/>
            <a:ext cx="3425944" cy="35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・突然のお休み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EA836F-8967-BCFE-1AE6-F8544554DA54}"/>
              </a:ext>
            </a:extLst>
          </p:cNvPr>
          <p:cNvSpPr txBox="1"/>
          <p:nvPr/>
        </p:nvSpPr>
        <p:spPr>
          <a:xfrm>
            <a:off x="1502751" y="5839282"/>
            <a:ext cx="7591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自分自身もがんばります（汗）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A4BCF9E4-4FFA-0D0C-C142-849D3A7EBF97}"/>
              </a:ext>
            </a:extLst>
          </p:cNvPr>
          <p:cNvSpPr txBox="1">
            <a:spLocks/>
          </p:cNvSpPr>
          <p:nvPr/>
        </p:nvSpPr>
        <p:spPr>
          <a:xfrm>
            <a:off x="852496" y="2804232"/>
            <a:ext cx="9692445" cy="35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・仕事も全力！　地域のため、高度医療もがんばります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F4C7750-568B-617A-7205-7585D8FA3A02}"/>
              </a:ext>
            </a:extLst>
          </p:cNvPr>
          <p:cNvSpPr txBox="1"/>
          <p:nvPr/>
        </p:nvSpPr>
        <p:spPr>
          <a:xfrm>
            <a:off x="1502751" y="3312160"/>
            <a:ext cx="4410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地域でもできることはすべてやる！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仕事のモティベーションも維持</a:t>
            </a:r>
          </a:p>
        </p:txBody>
      </p:sp>
    </p:spTree>
    <p:extLst>
      <p:ext uri="{BB962C8B-B14F-4D97-AF65-F5344CB8AC3E}">
        <p14:creationId xmlns:p14="http://schemas.microsoft.com/office/powerpoint/2010/main" val="65442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674</Words>
  <Application>Microsoft Office PowerPoint</Application>
  <PresentationFormat>ワイド画面</PresentationFormat>
  <Paragraphs>78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HGS創英角ﾎﾟｯﾌﾟ体</vt:lpstr>
      <vt:lpstr>ＭＳ Ｐゴシック</vt:lpstr>
      <vt:lpstr>游ゴシック</vt:lpstr>
      <vt:lpstr>游ゴシック Light</vt:lpstr>
      <vt:lpstr>Arial</vt:lpstr>
      <vt:lpstr>Office テーマ</vt:lpstr>
      <vt:lpstr>子育て支援活動への取り組み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学 小木</dc:creator>
  <cp:lastModifiedBy>学 小木</cp:lastModifiedBy>
  <cp:revision>56</cp:revision>
  <dcterms:created xsi:type="dcterms:W3CDTF">2025-01-16T08:18:07Z</dcterms:created>
  <dcterms:modified xsi:type="dcterms:W3CDTF">2025-02-03T09:21:27Z</dcterms:modified>
</cp:coreProperties>
</file>