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sldIdLst>
    <p:sldId id="259" r:id="rId2"/>
  </p:sldIdLst>
  <p:sldSz cx="7559675" cy="10691813"/>
  <p:notesSz cx="6807200" cy="9939338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18002C-D720-1438-E791-FD17344E77B1}" name="北角 佳奈(kitazumi-kana.d89)" initials="北角" userId="S::KKDET@lansys.mhlw.go.jp::8a64cc8b-c7e3-41dc-a25a-ac2139a2e0ac" providerId="AD"/>
  <p188:author id="{8BC67342-0D56-3DC5-04CC-2A946B94F452}" name="Yuko Utsumi (JP)" initials="YU(" userId="S::yuko.utsumi@pwc.com::4a2bd9cb-b858-488c-a385-c845f6364de5" providerId="AD"/>
  <p188:author id="{626E74CF-6341-6C50-E8E1-848698ACE69E}" name="Shino Ikeda (JP)" initials="SI(" userId="S::shino.ikeda@pwc.com::9b73a463-989f-463d-b4cd-b4f995de85b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龍淵 智也(tatsubuchi-tomoya.sn6)" initials="龍淵" lastIdx="2" clrIdx="0">
    <p:extLst>
      <p:ext uri="{19B8F6BF-5375-455C-9EA6-DF929625EA0E}">
        <p15:presenceInfo xmlns:p15="http://schemas.microsoft.com/office/powerpoint/2012/main" userId="S::TTNJW@lansys.mhlw.go.jp::df05a20e-e921-4fc2-8e9b-96f08aca24d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E7"/>
    <a:srgbClr val="FFF2CC"/>
    <a:srgbClr val="97DBFB"/>
    <a:srgbClr val="83D2F7"/>
    <a:srgbClr val="FF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2" autoAdjust="0"/>
    <p:restoredTop sz="94660"/>
  </p:normalViewPr>
  <p:slideViewPr>
    <p:cSldViewPr snapToGrid="0">
      <p:cViewPr varScale="1">
        <p:scale>
          <a:sx n="76" d="100"/>
          <a:sy n="76" d="100"/>
        </p:scale>
        <p:origin x="27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6C1BA-A091-4D72-98DB-BC213AE4CBC7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B06FF-A803-4E1F-B505-C765157C0B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4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0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2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7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00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40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9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7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197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85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6453-ADE2-41C4-BFBD-37BCC024B976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97C51-69CB-4F0F-8D60-E7EF84FDD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02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17">
            <a:extLst>
              <a:ext uri="{FF2B5EF4-FFF2-40B4-BE49-F238E27FC236}">
                <a16:creationId xmlns:a16="http://schemas.microsoft.com/office/drawing/2014/main" id="{7C059A90-A340-57B8-9367-F55C7FA37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325066"/>
              </p:ext>
            </p:extLst>
          </p:nvPr>
        </p:nvGraphicFramePr>
        <p:xfrm>
          <a:off x="365733" y="2150576"/>
          <a:ext cx="6828203" cy="48611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1965">
                  <a:extLst>
                    <a:ext uri="{9D8B030D-6E8A-4147-A177-3AD203B41FA5}">
                      <a16:colId xmlns:a16="http://schemas.microsoft.com/office/drawing/2014/main" val="2590854825"/>
                    </a:ext>
                  </a:extLst>
                </a:gridCol>
                <a:gridCol w="1466238">
                  <a:extLst>
                    <a:ext uri="{9D8B030D-6E8A-4147-A177-3AD203B41FA5}">
                      <a16:colId xmlns:a16="http://schemas.microsoft.com/office/drawing/2014/main" val="366390920"/>
                    </a:ext>
                  </a:extLst>
                </a:gridCol>
              </a:tblGrid>
              <a:tr h="57720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チェック内容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該当する場合、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〇を付けましょう</a:t>
                      </a:r>
                    </a:p>
                  </a:txBody>
                  <a:tcPr marL="180000" anchor="ctr">
                    <a:lnL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67165"/>
                  </a:ext>
                </a:extLst>
              </a:tr>
              <a:tr h="856798">
                <a:tc>
                  <a:txBody>
                    <a:bodyPr/>
                    <a:lstStyle/>
                    <a:p>
                      <a:pPr algn="l"/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会話をしているとき</a:t>
                      </a:r>
                      <a:r>
                        <a:rPr lang="ja-JP" altLang="en-US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聞き返す</a:t>
                      </a:r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ことがよくありますか。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anchor="ctr">
                    <a:lnL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40648"/>
                  </a:ext>
                </a:extLst>
              </a:tr>
              <a:tr h="856798">
                <a:tc>
                  <a:txBody>
                    <a:bodyPr/>
                    <a:lstStyle/>
                    <a:p>
                      <a:pPr algn="l"/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相手の言った内容を聞き取れなかったとき、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推測で言葉を判断する</a:t>
                      </a:r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ことがありますか。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anchor="ctr">
                    <a:lnL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017414"/>
                  </a:ext>
                </a:extLst>
              </a:tr>
              <a:tr h="856798">
                <a:tc>
                  <a:txBody>
                    <a:bodyPr/>
                    <a:lstStyle/>
                    <a:p>
                      <a:pPr algn="l"/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電子レンジの「チン」という音</a:t>
                      </a:r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や、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ドアのチャイムの音</a:t>
                      </a:r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が</a:t>
                      </a:r>
                      <a:r>
                        <a:rPr lang="ja-JP" altLang="en-US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聞こえ</a:t>
                      </a:r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にくいと感じることがありますか。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anchor="ctr">
                    <a:lnL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389077"/>
                  </a:ext>
                </a:extLst>
              </a:tr>
              <a:tr h="856798">
                <a:tc>
                  <a:txBody>
                    <a:bodyPr/>
                    <a:lstStyle/>
                    <a:p>
                      <a:pPr algn="l"/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家族に</a:t>
                      </a:r>
                      <a:r>
                        <a:rPr lang="ja-JP" altLang="en-US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、「</a:t>
                      </a:r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テレビやラジオの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音量が大きい</a:t>
                      </a:r>
                      <a:r>
                        <a:rPr lang="ja-JP" altLang="en-US" sz="180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」</a:t>
                      </a:r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とよく言われますか。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anchor="ctr">
                    <a:lnL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387951"/>
                  </a:ext>
                </a:extLst>
              </a:tr>
              <a:tr h="856798">
                <a:tc>
                  <a:txBody>
                    <a:bodyPr/>
                    <a:lstStyle/>
                    <a:p>
                      <a:pPr algn="l"/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大勢の人がいる場所や周りがうるさい中での会話は、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聞きたい人の声が聞きづらい</a:t>
                      </a:r>
                      <a:r>
                        <a:rPr lang="ja-JP" sz="18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と感じますか。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8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180000" anchor="ctr">
                    <a:lnL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551563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6AC5E20B-DE1C-C7C7-EB4B-09BEDB2E1951}"/>
              </a:ext>
            </a:extLst>
          </p:cNvPr>
          <p:cNvSpPr txBox="1">
            <a:spLocks/>
          </p:cNvSpPr>
          <p:nvPr/>
        </p:nvSpPr>
        <p:spPr>
          <a:xfrm>
            <a:off x="594947" y="231538"/>
            <a:ext cx="6369777" cy="1311184"/>
          </a:xfrm>
          <a:prstGeom prst="rect">
            <a:avLst/>
          </a:prstGeom>
        </p:spPr>
        <p:txBody>
          <a:bodyPr vert="horz" lIns="96364" tIns="48182" rIns="96364" bIns="48182" rtlCol="0" anchor="ctr">
            <a:no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6000" kern="120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聞こえのチェックリスト</a:t>
            </a:r>
            <a:endParaRPr lang="en-US" altLang="ja-JP" sz="40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＆受診勧奨票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32DA685-64CB-B984-F8E3-CEEAA274A723}"/>
              </a:ext>
            </a:extLst>
          </p:cNvPr>
          <p:cNvSpPr/>
          <p:nvPr/>
        </p:nvSpPr>
        <p:spPr>
          <a:xfrm>
            <a:off x="998204" y="1542722"/>
            <a:ext cx="5563266" cy="427301"/>
          </a:xfrm>
          <a:prstGeom prst="roundRect">
            <a:avLst>
              <a:gd name="adj" fmla="val 38699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当てはまるかどうか確認してみましょう！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CEB1390-9607-58DC-948B-A116B7A58294}"/>
              </a:ext>
            </a:extLst>
          </p:cNvPr>
          <p:cNvSpPr/>
          <p:nvPr/>
        </p:nvSpPr>
        <p:spPr>
          <a:xfrm>
            <a:off x="293670" y="7201211"/>
            <a:ext cx="6147408" cy="932051"/>
          </a:xfrm>
          <a:prstGeom prst="roundRect">
            <a:avLst>
              <a:gd name="adj" fmla="val 13371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１つでも〇が付いた方、ご自身の「聞こえ」が気になる方は、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耳鼻科医師（補聴器相談医）への相談をおすすめします。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40CEB7C-559D-915D-C121-E4EDC6765004}"/>
              </a:ext>
            </a:extLst>
          </p:cNvPr>
          <p:cNvSpPr/>
          <p:nvPr/>
        </p:nvSpPr>
        <p:spPr>
          <a:xfrm>
            <a:off x="293670" y="8297402"/>
            <a:ext cx="6972330" cy="1655670"/>
          </a:xfrm>
          <a:prstGeom prst="roundRect">
            <a:avLst>
              <a:gd name="adj" fmla="val 13371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180000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「聞こえづらさ」が進むと、生活する上でこのような支障が起きる可能性があります。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44500" indent="-19685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必要な音が聞こえず、危険を察知する能力が低下する</a:t>
            </a:r>
          </a:p>
          <a:p>
            <a:pPr marL="444500" indent="-19685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家族や友人とのコミュニケーションがうまくいかなくなる</a:t>
            </a:r>
          </a:p>
          <a:p>
            <a:pPr marL="444500" indent="-19685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社会的に孤立し、うつ状態に陥る</a:t>
            </a:r>
            <a:endParaRPr kumimoji="1"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80000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このような状態が続くと、認知機能に影響をもたらす可能性もあると言われています。気になったら早めに耳鼻科医師に相談するようにしましょう！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D635B0E-E179-1BF6-1A4A-37315E678C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23369" y="7186696"/>
            <a:ext cx="780770" cy="921262"/>
          </a:xfrm>
          <a:prstGeom prst="rect">
            <a:avLst/>
          </a:prstGeom>
        </p:spPr>
      </p:pic>
      <p:pic>
        <p:nvPicPr>
          <p:cNvPr id="13" name="Picture 2" descr="耳のイラスト">
            <a:extLst>
              <a:ext uri="{FF2B5EF4-FFF2-40B4-BE49-F238E27FC236}">
                <a16:creationId xmlns:a16="http://schemas.microsoft.com/office/drawing/2014/main" id="{A76B2682-AD06-CFF1-EBD3-3EEC1BF19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347493"/>
            <a:ext cx="1173511" cy="1384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7978BBDF-DA61-D26C-42A6-C28C4790A5E5}"/>
              </a:ext>
            </a:extLst>
          </p:cNvPr>
          <p:cNvSpPr/>
          <p:nvPr/>
        </p:nvSpPr>
        <p:spPr>
          <a:xfrm>
            <a:off x="998204" y="10092742"/>
            <a:ext cx="5563266" cy="503155"/>
          </a:xfrm>
          <a:prstGeom prst="roundRect">
            <a:avLst>
              <a:gd name="adj" fmla="val 16667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EA4090B-C58B-E7CD-C12F-11E8B2845CC4}"/>
              </a:ext>
            </a:extLst>
          </p:cNvPr>
          <p:cNvSpPr/>
          <p:nvPr/>
        </p:nvSpPr>
        <p:spPr>
          <a:xfrm>
            <a:off x="1167017" y="10175851"/>
            <a:ext cx="1024985" cy="338568"/>
          </a:xfrm>
          <a:prstGeom prst="roundRect">
            <a:avLst>
              <a:gd name="adj" fmla="val 16667"/>
            </a:avLst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tIns="0" rIns="36000" bIns="36000"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お問合せ先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F4DBE5E-3DCD-74DB-391A-97107582BC0D}"/>
              </a:ext>
            </a:extLst>
          </p:cNvPr>
          <p:cNvSpPr txBox="1"/>
          <p:nvPr/>
        </p:nvSpPr>
        <p:spPr>
          <a:xfrm>
            <a:off x="2266166" y="10205819"/>
            <a:ext cx="4038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○○市△△部▼▼課　（ 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：  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0000-00-0000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 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78181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59,1,Slide4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l">
          <a:defRPr kumimoji="1" sz="1100" dirty="0" smtClean="0"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3633</TotalTime>
  <Words>258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龍淵 智也(tatsubuchi-tomoya.sn6)</dc:creator>
  <cp:lastModifiedBy>Yuko Utsumi (JP)</cp:lastModifiedBy>
  <cp:revision>142</cp:revision>
  <cp:lastPrinted>2023-04-19T07:48:31Z</cp:lastPrinted>
  <dcterms:created xsi:type="dcterms:W3CDTF">2022-06-07T05:37:38Z</dcterms:created>
  <dcterms:modified xsi:type="dcterms:W3CDTF">2024-02-26T07:53:46Z</dcterms:modified>
</cp:coreProperties>
</file>